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8"/>
  </p:handoutMasterIdLst>
  <p:sldIdLst>
    <p:sldId id="256" r:id="rId2"/>
    <p:sldId id="275" r:id="rId3"/>
    <p:sldId id="276" r:id="rId4"/>
    <p:sldId id="277" r:id="rId5"/>
    <p:sldId id="349" r:id="rId6"/>
    <p:sldId id="257" r:id="rId7"/>
    <p:sldId id="258" r:id="rId8"/>
    <p:sldId id="259" r:id="rId9"/>
    <p:sldId id="260" r:id="rId10"/>
    <p:sldId id="261" r:id="rId11"/>
    <p:sldId id="262" r:id="rId12"/>
    <p:sldId id="265" r:id="rId13"/>
    <p:sldId id="263" r:id="rId14"/>
    <p:sldId id="264" r:id="rId15"/>
    <p:sldId id="266" r:id="rId16"/>
    <p:sldId id="267" r:id="rId17"/>
    <p:sldId id="268" r:id="rId18"/>
    <p:sldId id="269" r:id="rId19"/>
    <p:sldId id="272" r:id="rId20"/>
    <p:sldId id="270" r:id="rId21"/>
    <p:sldId id="271" r:id="rId22"/>
    <p:sldId id="350" r:id="rId23"/>
    <p:sldId id="273" r:id="rId24"/>
    <p:sldId id="274"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51" r:id="rId50"/>
    <p:sldId id="303" r:id="rId51"/>
    <p:sldId id="304" r:id="rId52"/>
    <p:sldId id="305" r:id="rId53"/>
    <p:sldId id="306" r:id="rId54"/>
    <p:sldId id="307" r:id="rId55"/>
    <p:sldId id="308" r:id="rId56"/>
    <p:sldId id="309" r:id="rId57"/>
    <p:sldId id="310" r:id="rId58"/>
    <p:sldId id="311" r:id="rId59"/>
    <p:sldId id="312" r:id="rId60"/>
    <p:sldId id="313" r:id="rId61"/>
    <p:sldId id="352"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8" r:id="rId90"/>
    <p:sldId id="341" r:id="rId91"/>
    <p:sldId id="342" r:id="rId92"/>
    <p:sldId id="343" r:id="rId93"/>
    <p:sldId id="344" r:id="rId94"/>
    <p:sldId id="345" r:id="rId95"/>
    <p:sldId id="346" r:id="rId96"/>
    <p:sldId id="347" r:id="rId97"/>
  </p:sldIdLst>
  <p:sldSz cx="9144000" cy="6858000" type="screen4x3"/>
  <p:notesSz cx="6881813" cy="9296400"/>
  <p:defaultTextStyle>
    <a:defPPr>
      <a:defRPr lang="en-US"/>
    </a:defPPr>
    <a:lvl1pPr algn="l" rtl="0" fontAlgn="base">
      <a:spcBef>
        <a:spcPct val="0"/>
      </a:spcBef>
      <a:spcAft>
        <a:spcPct val="0"/>
      </a:spcAft>
      <a:defRPr b="1" u="sng" kern="1200">
        <a:solidFill>
          <a:schemeClr val="tx1"/>
        </a:solidFill>
        <a:latin typeface="Comic Sans MS" pitchFamily="66" charset="0"/>
        <a:ea typeface="+mn-ea"/>
        <a:cs typeface="+mn-cs"/>
      </a:defRPr>
    </a:lvl1pPr>
    <a:lvl2pPr marL="457200" algn="l" rtl="0" fontAlgn="base">
      <a:spcBef>
        <a:spcPct val="0"/>
      </a:spcBef>
      <a:spcAft>
        <a:spcPct val="0"/>
      </a:spcAft>
      <a:defRPr b="1" u="sng" kern="1200">
        <a:solidFill>
          <a:schemeClr val="tx1"/>
        </a:solidFill>
        <a:latin typeface="Comic Sans MS" pitchFamily="66" charset="0"/>
        <a:ea typeface="+mn-ea"/>
        <a:cs typeface="+mn-cs"/>
      </a:defRPr>
    </a:lvl2pPr>
    <a:lvl3pPr marL="914400" algn="l" rtl="0" fontAlgn="base">
      <a:spcBef>
        <a:spcPct val="0"/>
      </a:spcBef>
      <a:spcAft>
        <a:spcPct val="0"/>
      </a:spcAft>
      <a:defRPr b="1" u="sng" kern="1200">
        <a:solidFill>
          <a:schemeClr val="tx1"/>
        </a:solidFill>
        <a:latin typeface="Comic Sans MS" pitchFamily="66" charset="0"/>
        <a:ea typeface="+mn-ea"/>
        <a:cs typeface="+mn-cs"/>
      </a:defRPr>
    </a:lvl3pPr>
    <a:lvl4pPr marL="1371600" algn="l" rtl="0" fontAlgn="base">
      <a:spcBef>
        <a:spcPct val="0"/>
      </a:spcBef>
      <a:spcAft>
        <a:spcPct val="0"/>
      </a:spcAft>
      <a:defRPr b="1" u="sng" kern="1200">
        <a:solidFill>
          <a:schemeClr val="tx1"/>
        </a:solidFill>
        <a:latin typeface="Comic Sans MS" pitchFamily="66" charset="0"/>
        <a:ea typeface="+mn-ea"/>
        <a:cs typeface="+mn-cs"/>
      </a:defRPr>
    </a:lvl4pPr>
    <a:lvl5pPr marL="1828800" algn="l" rtl="0" fontAlgn="base">
      <a:spcBef>
        <a:spcPct val="0"/>
      </a:spcBef>
      <a:spcAft>
        <a:spcPct val="0"/>
      </a:spcAft>
      <a:defRPr b="1" u="sng" kern="1200">
        <a:solidFill>
          <a:schemeClr val="tx1"/>
        </a:solidFill>
        <a:latin typeface="Comic Sans MS" pitchFamily="66" charset="0"/>
        <a:ea typeface="+mn-ea"/>
        <a:cs typeface="+mn-cs"/>
      </a:defRPr>
    </a:lvl5pPr>
    <a:lvl6pPr marL="2286000" algn="l" defTabSz="914400" rtl="0" eaLnBrk="1" latinLnBrk="0" hangingPunct="1">
      <a:defRPr b="1" u="sng" kern="1200">
        <a:solidFill>
          <a:schemeClr val="tx1"/>
        </a:solidFill>
        <a:latin typeface="Comic Sans MS" pitchFamily="66" charset="0"/>
        <a:ea typeface="+mn-ea"/>
        <a:cs typeface="+mn-cs"/>
      </a:defRPr>
    </a:lvl6pPr>
    <a:lvl7pPr marL="2743200" algn="l" defTabSz="914400" rtl="0" eaLnBrk="1" latinLnBrk="0" hangingPunct="1">
      <a:defRPr b="1" u="sng" kern="1200">
        <a:solidFill>
          <a:schemeClr val="tx1"/>
        </a:solidFill>
        <a:latin typeface="Comic Sans MS" pitchFamily="66" charset="0"/>
        <a:ea typeface="+mn-ea"/>
        <a:cs typeface="+mn-cs"/>
      </a:defRPr>
    </a:lvl7pPr>
    <a:lvl8pPr marL="3200400" algn="l" defTabSz="914400" rtl="0" eaLnBrk="1" latinLnBrk="0" hangingPunct="1">
      <a:defRPr b="1" u="sng" kern="1200">
        <a:solidFill>
          <a:schemeClr val="tx1"/>
        </a:solidFill>
        <a:latin typeface="Comic Sans MS" pitchFamily="66" charset="0"/>
        <a:ea typeface="+mn-ea"/>
        <a:cs typeface="+mn-cs"/>
      </a:defRPr>
    </a:lvl8pPr>
    <a:lvl9pPr marL="3657600" algn="l" defTabSz="914400" rtl="0" eaLnBrk="1" latinLnBrk="0" hangingPunct="1">
      <a:defRPr b="1" u="sng"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33CC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p:scale>
          <a:sx n="60" d="100"/>
          <a:sy n="60" d="100"/>
        </p:scale>
        <p:origin x="-786"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image" Target="../media/image14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2B64C115-80A8-487D-82A5-C59B520DA50F}" type="datetimeFigureOut">
              <a:rPr lang="en-US" smtClean="0"/>
              <a:pPr/>
              <a:t>8/25/2014</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602D5CCA-E10E-4A2E-864D-C9BEE031ECDF}" type="slidenum">
              <a:rPr lang="en-US" smtClean="0"/>
              <a:pPr/>
              <a:t>‹#›</a:t>
            </a:fld>
            <a:endParaRPr lang="en-US"/>
          </a:p>
        </p:txBody>
      </p:sp>
    </p:spTree>
    <p:extLst>
      <p:ext uri="{BB962C8B-B14F-4D97-AF65-F5344CB8AC3E}">
        <p14:creationId xmlns:p14="http://schemas.microsoft.com/office/powerpoint/2010/main" val="153775614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5EA62F-687D-418B-BE25-BC0BCCDD0B2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7A2E1-4A44-4AF0-B0F7-5D154BE52A6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5410CB-A9E4-4509-9FE5-EC82B9CF7B9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41DD352-7DDA-47B8-9583-2EC8CB2F8D7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2F23EFF-56D5-4E81-BB77-FEC3737B7D7C}"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61E4B1A-25B2-4AB5-BBC7-7F44B2EFA81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279E9CE-0B81-4E36-B2B1-51577F5618E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2E4A-0C26-40DD-8034-1533EFB296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5F9C9-B15C-4276-A7E3-1CC356E22D6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BF618F-C73F-4B21-A584-3CA51483D59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2A1AEB-3623-44C6-9F64-4906AD2CD4E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388E27-7736-4975-93BE-FB1DD39524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61E580-FD50-4648-A190-E7CC495EA6C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C2A16A-5B6F-4FC7-AFEF-EFCB5C58B84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87CE77-3000-4134-8F61-4E4141C49B3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smtClean="0">
                <a:latin typeface="+mn-lt"/>
              </a:defRPr>
            </a:lvl1pPr>
          </a:lstStyle>
          <a:p>
            <a:pPr>
              <a:defRPr/>
            </a:pPr>
            <a:fld id="{CA0A83DA-8505-4997-8180-DBA0B49384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hyperlink" Target="http://www.mesopotamia.co.uk/gods/story/sto_set.html" TargetMode="Externa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0.png"/><Relationship Id="rId5" Type="http://schemas.openxmlformats.org/officeDocument/2006/relationships/oleObject" Target="../embeddings/oleObject6.bin"/><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http://kjbbn.net/figure02.jpg" TargetMode="External"/><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oleObject" Target="../embeddings/oleObject7.bin"/><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upload.wikimedia.org/wikipedia/en/d/d4/Hammurabi_Face.jpg" TargetMode="External"/><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7.png"/><Relationship Id="rId5" Type="http://schemas.openxmlformats.org/officeDocument/2006/relationships/oleObject" Target="../embeddings/oleObject9.bin"/><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mythfolklore.net/3043mythfolklore/reading/gilgamesh/images/ishtar_white.htm"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Cara%20Walton\Desktop\Egypt%20PowerPoint\Ka.asx" TargetMode="External"/><Relationship Id="rId1" Type="http://schemas.microsoft.com/office/2007/relationships/media" Target="file:///C:\Documents%20and%20Settings\Cara%20Walton\Desktop\Egypt%20PowerPoint\Ka.asx" TargetMode="External"/><Relationship Id="rId5" Type="http://schemas.openxmlformats.org/officeDocument/2006/relationships/image" Target="../media/image54.png"/><Relationship Id="rId4" Type="http://schemas.openxmlformats.org/officeDocument/2006/relationships/image" Target="../media/image53.wmf"/></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media" Target="file:///C:\Documents%20and%20Settings\Cara%20Walton\Desktop\Egypt%20PowerPoint\sphinx.asx" TargetMode="External"/><Relationship Id="rId7" Type="http://schemas.openxmlformats.org/officeDocument/2006/relationships/image" Target="../media/image60.png"/><Relationship Id="rId2" Type="http://schemas.openxmlformats.org/officeDocument/2006/relationships/video" Target="file:///C:\Documents%20and%20Settings\Cara%20Walton\Desktop\Egypt%20PowerPoint\pyramid.asx" TargetMode="External"/><Relationship Id="rId1" Type="http://schemas.microsoft.com/office/2007/relationships/media" Target="file:///C:\Documents%20and%20Settings\Cara%20Walton\Desktop\Egypt%20PowerPoint\pyramid.asx" TargetMode="External"/><Relationship Id="rId6" Type="http://schemas.openxmlformats.org/officeDocument/2006/relationships/image" Target="../media/image59.png"/><Relationship Id="rId5" Type="http://schemas.openxmlformats.org/officeDocument/2006/relationships/slideLayout" Target="../slideLayouts/slideLayout7.xml"/><Relationship Id="rId4" Type="http://schemas.openxmlformats.org/officeDocument/2006/relationships/video" Target="file:///C:\Documents%20and%20Settings\Cara%20Walton\Desktop\Egypt%20PowerPoint\sphinx.as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99.png"/><Relationship Id="rId4"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hyperlink" Target="http://www.pbase.com/dosseman/bogazkale"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10.jpeg"/><Relationship Id="rId7" Type="http://schemas.openxmlformats.org/officeDocument/2006/relationships/image" Target="../media/image111.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hyperlink" Target="http://upload.wikimedia.org/wikipedia/commons/9/9e/Murex_sp.jpg" TargetMode="External"/><Relationship Id="rId5" Type="http://schemas.openxmlformats.org/officeDocument/2006/relationships/image" Target="../media/image109.png"/><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25.jpe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upload.wikimedia.org/wikipedia/en/a/a5/Kotelsideways.jpg" TargetMode="External"/><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upload.wikimedia.org/wikipedia/en/1/11/Ezekiel.jp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32.png"/></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oleObject" Target="../embeddings/oleObject16.bin"/><Relationship Id="rId7" Type="http://schemas.openxmlformats.org/officeDocument/2006/relationships/image" Target="../media/image136.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17.bin"/><Relationship Id="rId5" Type="http://schemas.openxmlformats.org/officeDocument/2006/relationships/image" Target="../media/image138.jpeg"/><Relationship Id="rId10" Type="http://schemas.openxmlformats.org/officeDocument/2006/relationships/image" Target="../media/image139.jpeg"/><Relationship Id="rId4" Type="http://schemas.openxmlformats.org/officeDocument/2006/relationships/image" Target="../media/image135.png"/><Relationship Id="rId9" Type="http://schemas.openxmlformats.org/officeDocument/2006/relationships/image" Target="../media/image137.png"/></Relationships>
</file>

<file path=ppt/slides/_rels/slide7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oleObject" Target="../embeddings/oleObject19.bin"/><Relationship Id="rId7" Type="http://schemas.openxmlformats.org/officeDocument/2006/relationships/hyperlink" Target="http://upload.wikimedia.org/wikipedia/commons/3/38/G%C3%B6ttingen-Beschneidungswerkzeuge.02.JPG" TargetMode="Externa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41.png"/><Relationship Id="rId5" Type="http://schemas.openxmlformats.org/officeDocument/2006/relationships/oleObject" Target="../embeddings/oleObject20.bin"/><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upload.wikimedia.org/wikipedia/commons/a/a2/PB100047.JP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51.png"/><Relationship Id="rId4" Type="http://schemas.openxmlformats.org/officeDocument/2006/relationships/oleObject" Target="../embeddings/oleObject21.bin"/></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53.png"/><Relationship Id="rId5" Type="http://schemas.openxmlformats.org/officeDocument/2006/relationships/oleObject" Target="../embeddings/oleObject22.bin"/><Relationship Id="rId4" Type="http://schemas.openxmlformats.org/officeDocument/2006/relationships/image" Target="../media/image155.jpeg"/></Relationships>
</file>

<file path=ppt/slides/_rels/slide8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84.xml.rels><?xml version="1.0" encoding="UTF-8" standalone="yes"?>
<Relationships xmlns="http://schemas.openxmlformats.org/package/2006/relationships"><Relationship Id="rId3" Type="http://schemas.openxmlformats.org/officeDocument/2006/relationships/hyperlink" Target="http://www.metmuseum.org/explore/anesite/html/el_ane_relief1.htm" TargetMode="External"/><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png"/></Relationships>
</file>

<file path=ppt/slides/_rels/slide8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oleObject" Target="../embeddings/oleObject24.bin"/><Relationship Id="rId7" Type="http://schemas.openxmlformats.org/officeDocument/2006/relationships/image" Target="../media/image169.jpe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4.png"/><Relationship Id="rId9" Type="http://schemas.openxmlformats.org/officeDocument/2006/relationships/image" Target="../media/image171.jpe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png"/></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8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182.jpeg"/><Relationship Id="rId4" Type="http://schemas.openxmlformats.org/officeDocument/2006/relationships/image" Target="../media/image181.png"/></Relationships>
</file>

<file path=ppt/slides/_rels/slide92.xml.rels><?xml version="1.0" encoding="UTF-8" standalone="yes"?>
<Relationships xmlns="http://schemas.openxmlformats.org/package/2006/relationships"><Relationship Id="rId8" Type="http://schemas.openxmlformats.org/officeDocument/2006/relationships/image" Target="../media/image187.jpeg"/><Relationship Id="rId3" Type="http://schemas.openxmlformats.org/officeDocument/2006/relationships/oleObject" Target="../embeddings/oleObject27.bin"/><Relationship Id="rId7" Type="http://schemas.openxmlformats.org/officeDocument/2006/relationships/image" Target="../media/image186.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png"/><Relationship Id="rId9" Type="http://schemas.openxmlformats.org/officeDocument/2006/relationships/image" Target="../media/image188.jpeg"/></Relationships>
</file>

<file path=ppt/slides/_rels/slide9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96.jpeg"/><Relationship Id="rId5" Type="http://schemas.openxmlformats.org/officeDocument/2006/relationships/image" Target="../media/image195.png"/><Relationship Id="rId4" Type="http://schemas.openxmlformats.org/officeDocument/2006/relationships/image" Target="../media/image1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381000" y="2038350"/>
          <a:ext cx="8172450" cy="1847850"/>
        </p:xfrm>
        <a:graphic>
          <a:graphicData uri="http://schemas.openxmlformats.org/presentationml/2006/ole">
            <mc:AlternateContent xmlns:mc="http://schemas.openxmlformats.org/markup-compatibility/2006">
              <mc:Choice xmlns:v="urn:schemas-microsoft-com:vml" Requires="v">
                <p:oleObj spid="_x0000_s1029" name="Image" r:id="rId4" imgW="10902930" imgH="2465231" progId="">
                  <p:embed/>
                </p:oleObj>
              </mc:Choice>
              <mc:Fallback>
                <p:oleObj name="Image" r:id="rId4" imgW="10902930" imgH="2465231"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038350"/>
                        <a:ext cx="81724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228600" y="228600"/>
            <a:ext cx="4953000" cy="2754600"/>
          </a:xfrm>
          <a:prstGeom prst="rect">
            <a:avLst/>
          </a:prstGeom>
          <a:noFill/>
          <a:ln w="9525">
            <a:noFill/>
            <a:miter lim="800000"/>
            <a:headEnd/>
            <a:tailEnd/>
          </a:ln>
          <a:effectLst/>
        </p:spPr>
        <p:txBody>
          <a:bodyPr lIns="0" tIns="0" rIns="0" bIns="0" anchor="ctr">
            <a:spAutoFit/>
          </a:bodyPr>
          <a:lstStyle/>
          <a:p>
            <a:pPr>
              <a:defRPr/>
            </a:pPr>
            <a:r>
              <a:rPr lang="en-US" sz="1900" u="none" dirty="0">
                <a:solidFill>
                  <a:srgbClr val="000000"/>
                </a:solidFill>
                <a:effectLst>
                  <a:outerShdw blurRad="38100" dist="38100" dir="2700000" algn="tl">
                    <a:srgbClr val="FFFFFF"/>
                  </a:outerShdw>
                </a:effectLst>
              </a:rPr>
              <a:t>Gods, Goddesses, and Rulers</a:t>
            </a:r>
          </a:p>
          <a:p>
            <a:pPr eaLnBrk="0" hangingPunct="0">
              <a:defRPr/>
            </a:pPr>
            <a:r>
              <a:rPr lang="en-US" sz="1900" b="0" u="none" dirty="0"/>
              <a:t>The </a:t>
            </a:r>
            <a:r>
              <a:rPr lang="en-US" sz="1900" b="0" dirty="0"/>
              <a:t>most important</a:t>
            </a:r>
            <a:r>
              <a:rPr lang="en-US" sz="1900" b="0" u="none" dirty="0"/>
              <a:t> building in the city state was the </a:t>
            </a:r>
            <a:r>
              <a:rPr lang="en-US" sz="1900" b="0" dirty="0"/>
              <a:t>Ziggurat</a:t>
            </a:r>
            <a:r>
              <a:rPr lang="en-US" sz="1900" b="0" u="none" dirty="0"/>
              <a:t>.</a:t>
            </a:r>
          </a:p>
          <a:p>
            <a:pPr eaLnBrk="0" hangingPunct="0">
              <a:defRPr/>
            </a:pPr>
            <a:endParaRPr lang="en-US" sz="800" b="0" u="none" dirty="0"/>
          </a:p>
          <a:p>
            <a:pPr eaLnBrk="0" hangingPunct="0">
              <a:defRPr/>
            </a:pPr>
            <a:r>
              <a:rPr lang="en-US" sz="1900" b="0" u="none" dirty="0"/>
              <a:t>The </a:t>
            </a:r>
            <a:r>
              <a:rPr lang="en-US" sz="1900" b="0" dirty="0"/>
              <a:t>Ziggurat was a massive stepped tower with a temple in the top of it</a:t>
            </a:r>
            <a:r>
              <a:rPr lang="en-US" sz="1900" b="0" u="none" dirty="0"/>
              <a:t>. </a:t>
            </a:r>
          </a:p>
          <a:p>
            <a:pPr eaLnBrk="0" hangingPunct="0">
              <a:defRPr/>
            </a:pPr>
            <a:r>
              <a:rPr lang="en-US" sz="1900" b="0" u="none" dirty="0"/>
              <a:t>The temples were also made of mud bricks.</a:t>
            </a:r>
          </a:p>
          <a:p>
            <a:pPr eaLnBrk="0" hangingPunct="0">
              <a:defRPr/>
            </a:pPr>
            <a:r>
              <a:rPr lang="en-US" sz="1900" b="0" u="none" dirty="0"/>
              <a:t>The top layers of the bricks were baked in ovens so they could hold up if it rained.</a:t>
            </a:r>
          </a:p>
          <a:p>
            <a:pPr eaLnBrk="0" hangingPunct="0">
              <a:defRPr/>
            </a:pPr>
            <a:r>
              <a:rPr lang="en-US" sz="1900" b="0" u="none" dirty="0"/>
              <a:t>The bottom layers were baked in the sun.</a:t>
            </a:r>
          </a:p>
        </p:txBody>
      </p:sp>
      <p:sp>
        <p:nvSpPr>
          <p:cNvPr id="7174" name="Rectangle 6"/>
          <p:cNvSpPr>
            <a:spLocks noChangeArrowheads="1"/>
          </p:cNvSpPr>
          <p:nvPr/>
        </p:nvSpPr>
        <p:spPr bwMode="auto">
          <a:xfrm>
            <a:off x="0" y="3124200"/>
            <a:ext cx="8991600" cy="3708708"/>
          </a:xfrm>
          <a:prstGeom prst="rect">
            <a:avLst/>
          </a:prstGeom>
          <a:noFill/>
          <a:ln w="9525">
            <a:noFill/>
            <a:miter lim="800000"/>
            <a:headEnd/>
            <a:tailEnd/>
          </a:ln>
          <a:effectLst/>
        </p:spPr>
        <p:txBody>
          <a:bodyPr anchor="ctr">
            <a:spAutoFit/>
          </a:bodyPr>
          <a:lstStyle/>
          <a:p>
            <a:pPr>
              <a:defRPr/>
            </a:pPr>
            <a:r>
              <a:rPr lang="en-US" sz="1900" u="none" dirty="0">
                <a:solidFill>
                  <a:srgbClr val="000000"/>
                </a:solidFill>
                <a:effectLst>
                  <a:outerShdw blurRad="38100" dist="38100" dir="2700000" algn="tl">
                    <a:srgbClr val="FFFFFF"/>
                  </a:outerShdw>
                </a:effectLst>
                <a:ea typeface="Times" charset="0"/>
                <a:cs typeface="Times New Roman" pitchFamily="18" charset="0"/>
              </a:rPr>
              <a:t>Priests and Priestesses</a:t>
            </a:r>
            <a:r>
              <a:rPr lang="en-US" sz="1900" b="0" u="none" dirty="0">
                <a:solidFill>
                  <a:srgbClr val="000000"/>
                </a:solidFill>
                <a:ea typeface="Times" charset="0"/>
                <a:cs typeface="Times New Roman" pitchFamily="18" charset="0"/>
              </a:rPr>
              <a:t>: </a:t>
            </a:r>
            <a:r>
              <a:rPr lang="en-US" sz="1900" b="0" u="none" dirty="0">
                <a:ea typeface="Times" charset="0"/>
                <a:cs typeface="Times New Roman" pitchFamily="18" charset="0"/>
              </a:rPr>
              <a:t>The Mesopotamian ziggurats were not places for public worship or ceremonies. They were believed to be homes for the gods. Through the ziggurat the gods could be close to the people and each city had its own patron god. </a:t>
            </a:r>
          </a:p>
          <a:p>
            <a:pPr>
              <a:defRPr/>
            </a:pPr>
            <a:endParaRPr lang="en-US" sz="800" b="0" u="none" dirty="0">
              <a:ea typeface="Times" charset="0"/>
              <a:cs typeface="Times New Roman" pitchFamily="18" charset="0"/>
            </a:endParaRPr>
          </a:p>
          <a:p>
            <a:pPr>
              <a:defRPr/>
            </a:pPr>
            <a:r>
              <a:rPr lang="en-US" sz="1900" b="0" dirty="0">
                <a:ea typeface="Times" charset="0"/>
                <a:cs typeface="Times New Roman" pitchFamily="18" charset="0"/>
              </a:rPr>
              <a:t>Only priests were permitted on the ziggurat</a:t>
            </a:r>
            <a:r>
              <a:rPr lang="en-US" sz="1900" b="0" u="none" dirty="0">
                <a:ea typeface="Times" charset="0"/>
                <a:cs typeface="Times New Roman" pitchFamily="18" charset="0"/>
              </a:rPr>
              <a:t>, it was their responsibility to </a:t>
            </a:r>
            <a:r>
              <a:rPr lang="en-US" sz="1900" b="0" dirty="0">
                <a:ea typeface="Times" charset="0"/>
                <a:cs typeface="Times New Roman" pitchFamily="18" charset="0"/>
              </a:rPr>
              <a:t>care </a:t>
            </a:r>
            <a:r>
              <a:rPr lang="en-US" sz="1900" b="0" u="none" dirty="0">
                <a:ea typeface="Times" charset="0"/>
                <a:cs typeface="Times New Roman" pitchFamily="18" charset="0"/>
              </a:rPr>
              <a:t>for the gods and attend to their needs. As a result the </a:t>
            </a:r>
            <a:r>
              <a:rPr lang="en-US" sz="1900" b="0" dirty="0">
                <a:ea typeface="Times" charset="0"/>
                <a:cs typeface="Times New Roman" pitchFamily="18" charset="0"/>
              </a:rPr>
              <a:t>priests were very powerful</a:t>
            </a:r>
            <a:r>
              <a:rPr lang="en-US" sz="1900" b="0" u="none" dirty="0">
                <a:ea typeface="Times" charset="0"/>
                <a:cs typeface="Times New Roman" pitchFamily="18" charset="0"/>
              </a:rPr>
              <a:t> members of Sumerian society.</a:t>
            </a:r>
          </a:p>
          <a:p>
            <a:pPr>
              <a:defRPr/>
            </a:pPr>
            <a:endParaRPr lang="en-US" sz="800" b="0" u="none" dirty="0">
              <a:ea typeface="Times" charset="0"/>
              <a:cs typeface="Times New Roman" pitchFamily="18" charset="0"/>
            </a:endParaRPr>
          </a:p>
          <a:p>
            <a:pPr>
              <a:defRPr/>
            </a:pPr>
            <a:r>
              <a:rPr lang="en-US" sz="1900" b="0" u="none" dirty="0">
                <a:ea typeface="Times" charset="0"/>
                <a:cs typeface="Times New Roman" pitchFamily="18" charset="0"/>
              </a:rPr>
              <a:t>The </a:t>
            </a:r>
            <a:r>
              <a:rPr lang="en-US" sz="1900" b="0" dirty="0">
                <a:ea typeface="Times" charset="0"/>
                <a:cs typeface="Times New Roman" pitchFamily="18" charset="0"/>
                <a:hlinkClick r:id="rId3"/>
              </a:rPr>
              <a:t>Sumerians had a gloomy view of life</a:t>
            </a:r>
            <a:r>
              <a:rPr lang="en-US" sz="1900" b="0" u="none" dirty="0">
                <a:ea typeface="Times" charset="0"/>
                <a:cs typeface="Times New Roman" pitchFamily="18" charset="0"/>
              </a:rPr>
              <a:t>.  They believed it was their duty to serve the gods.  If the gods were not happy then they would be punished by a flood or natural disaster.  The flooding of the Tigris and Euphrates rivers was unpredictable and so the Sumerians lived in constant fear.</a:t>
            </a:r>
            <a:endParaRPr lang="en-US" sz="1900" b="0" u="none" dirty="0">
              <a:solidFill>
                <a:srgbClr val="000000"/>
              </a:solidFill>
              <a:ea typeface="Times" charset="0"/>
              <a:cs typeface="Times New Roman" pitchFamily="18" charset="0"/>
            </a:endParaRPr>
          </a:p>
          <a:p>
            <a:pPr>
              <a:defRPr/>
            </a:pPr>
            <a:endParaRPr lang="en-US" sz="1000" b="0" u="none" dirty="0">
              <a:solidFill>
                <a:srgbClr val="000000"/>
              </a:solidFill>
              <a:ea typeface="Times" charset="0"/>
              <a:cs typeface="Times New Roman" pitchFamily="18" charset="0"/>
            </a:endParaRPr>
          </a:p>
        </p:txBody>
      </p:sp>
      <p:pic>
        <p:nvPicPr>
          <p:cNvPr id="7176" name="Picture 8" descr="ziggurat_ur_recona"/>
          <p:cNvPicPr>
            <a:picLocks noChangeAspect="1" noChangeArrowheads="1"/>
          </p:cNvPicPr>
          <p:nvPr/>
        </p:nvPicPr>
        <p:blipFill>
          <a:blip r:embed="rId4" cstate="print"/>
          <a:srcRect b="40475"/>
          <a:stretch>
            <a:fillRect/>
          </a:stretch>
        </p:blipFill>
        <p:spPr bwMode="auto">
          <a:xfrm>
            <a:off x="5219700" y="152400"/>
            <a:ext cx="3771900" cy="2273300"/>
          </a:xfrm>
          <a:prstGeom prst="rect">
            <a:avLst/>
          </a:prstGeom>
          <a:noFill/>
          <a:ln w="9525">
            <a:noFill/>
            <a:miter lim="800000"/>
            <a:headEnd/>
            <a:tailEnd/>
          </a:ln>
        </p:spPr>
      </p:pic>
      <p:graphicFrame>
        <p:nvGraphicFramePr>
          <p:cNvPr id="7177" name="Object 9"/>
          <p:cNvGraphicFramePr>
            <a:graphicFrameLocks noChangeAspect="1"/>
          </p:cNvGraphicFramePr>
          <p:nvPr/>
        </p:nvGraphicFramePr>
        <p:xfrm>
          <a:off x="6096000" y="2514600"/>
          <a:ext cx="2286000" cy="536575"/>
        </p:xfrm>
        <a:graphic>
          <a:graphicData uri="http://schemas.openxmlformats.org/presentationml/2006/ole">
            <mc:AlternateContent xmlns:mc="http://schemas.openxmlformats.org/markup-compatibility/2006">
              <mc:Choice xmlns:v="urn:schemas-microsoft-com:vml" Requires="v">
                <p:oleObj spid="_x0000_s6149" name="Image" r:id="rId5" imgW="2396341" imgH="768293" progId="">
                  <p:embed/>
                </p:oleObj>
              </mc:Choice>
              <mc:Fallback>
                <p:oleObj name="Image" r:id="rId5" imgW="2396341" imgH="768293" progId="">
                  <p:embed/>
                  <p:pic>
                    <p:nvPicPr>
                      <p:cNvPr id="0" name="Object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514600"/>
                        <a:ext cx="2286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p:cTn id="7" dur="500" fill="hold"/>
                                        <p:tgtEl>
                                          <p:spTgt spid="71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17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173">
                                            <p:txEl>
                                              <p:pRg st="1" end="1"/>
                                            </p:txEl>
                                          </p:spTgt>
                                        </p:tgtEl>
                                        <p:attrNameLst>
                                          <p:attrName>style.visibility</p:attrName>
                                        </p:attrNameLst>
                                      </p:cBhvr>
                                      <p:to>
                                        <p:strVal val="visible"/>
                                      </p:to>
                                    </p:set>
                                    <p:anim calcmode="lin" valueType="num">
                                      <p:cBhvr>
                                        <p:cTn id="12" dur="500" fill="hold"/>
                                        <p:tgtEl>
                                          <p:spTgt spid="717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17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17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p:cTn id="17" dur="500" fill="hold"/>
                                        <p:tgtEl>
                                          <p:spTgt spid="7176"/>
                                        </p:tgtEl>
                                        <p:attrNameLst>
                                          <p:attrName>ppt_w</p:attrName>
                                        </p:attrNameLst>
                                      </p:cBhvr>
                                      <p:tavLst>
                                        <p:tav tm="0">
                                          <p:val>
                                            <p:fltVal val="0"/>
                                          </p:val>
                                        </p:tav>
                                        <p:tav tm="100000">
                                          <p:val>
                                            <p:strVal val="#ppt_w"/>
                                          </p:val>
                                        </p:tav>
                                      </p:tavLst>
                                    </p:anim>
                                    <p:anim calcmode="lin" valueType="num">
                                      <p:cBhvr>
                                        <p:cTn id="18" dur="500" fill="hold"/>
                                        <p:tgtEl>
                                          <p:spTgt spid="7176"/>
                                        </p:tgtEl>
                                        <p:attrNameLst>
                                          <p:attrName>ppt_h</p:attrName>
                                        </p:attrNameLst>
                                      </p:cBhvr>
                                      <p:tavLst>
                                        <p:tav tm="0">
                                          <p:val>
                                            <p:fltVal val="0"/>
                                          </p:val>
                                        </p:tav>
                                        <p:tav tm="100000">
                                          <p:val>
                                            <p:strVal val="#ppt_h"/>
                                          </p:val>
                                        </p:tav>
                                      </p:tavLst>
                                    </p:anim>
                                    <p:animEffect transition="in" filter="fade">
                                      <p:cBhvr>
                                        <p:cTn id="19" dur="500"/>
                                        <p:tgtEl>
                                          <p:spTgt spid="7176"/>
                                        </p:tgtEl>
                                      </p:cBhvr>
                                    </p:animEffect>
                                  </p:childTnLst>
                                </p:cTn>
                              </p:par>
                              <p:par>
                                <p:cTn id="20" presetID="53" presetClass="entr" presetSubtype="0" fill="hold" nodeType="withEffect">
                                  <p:stCondLst>
                                    <p:cond delay="0"/>
                                  </p:stCondLst>
                                  <p:childTnLst>
                                    <p:set>
                                      <p:cBhvr>
                                        <p:cTn id="21" dur="1" fill="hold">
                                          <p:stCondLst>
                                            <p:cond delay="0"/>
                                          </p:stCondLst>
                                        </p:cTn>
                                        <p:tgtEl>
                                          <p:spTgt spid="7177"/>
                                        </p:tgtEl>
                                        <p:attrNameLst>
                                          <p:attrName>style.visibility</p:attrName>
                                        </p:attrNameLst>
                                      </p:cBhvr>
                                      <p:to>
                                        <p:strVal val="visible"/>
                                      </p:to>
                                    </p:set>
                                    <p:anim calcmode="lin" valueType="num">
                                      <p:cBhvr>
                                        <p:cTn id="22" dur="500" fill="hold"/>
                                        <p:tgtEl>
                                          <p:spTgt spid="7177"/>
                                        </p:tgtEl>
                                        <p:attrNameLst>
                                          <p:attrName>ppt_w</p:attrName>
                                        </p:attrNameLst>
                                      </p:cBhvr>
                                      <p:tavLst>
                                        <p:tav tm="0">
                                          <p:val>
                                            <p:fltVal val="0"/>
                                          </p:val>
                                        </p:tav>
                                        <p:tav tm="100000">
                                          <p:val>
                                            <p:strVal val="#ppt_w"/>
                                          </p:val>
                                        </p:tav>
                                      </p:tavLst>
                                    </p:anim>
                                    <p:anim calcmode="lin" valueType="num">
                                      <p:cBhvr>
                                        <p:cTn id="23" dur="500" fill="hold"/>
                                        <p:tgtEl>
                                          <p:spTgt spid="7177"/>
                                        </p:tgtEl>
                                        <p:attrNameLst>
                                          <p:attrName>ppt_h</p:attrName>
                                        </p:attrNameLst>
                                      </p:cBhvr>
                                      <p:tavLst>
                                        <p:tav tm="0">
                                          <p:val>
                                            <p:fltVal val="0"/>
                                          </p:val>
                                        </p:tav>
                                        <p:tav tm="100000">
                                          <p:val>
                                            <p:strVal val="#ppt_h"/>
                                          </p:val>
                                        </p:tav>
                                      </p:tavLst>
                                    </p:anim>
                                    <p:animEffect transition="in" filter="fade">
                                      <p:cBhvr>
                                        <p:cTn id="24" dur="500"/>
                                        <p:tgtEl>
                                          <p:spTgt spid="717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7173">
                                            <p:txEl>
                                              <p:pRg st="3" end="3"/>
                                            </p:txEl>
                                          </p:spTgt>
                                        </p:tgtEl>
                                        <p:attrNameLst>
                                          <p:attrName>style.visibility</p:attrName>
                                        </p:attrNameLst>
                                      </p:cBhvr>
                                      <p:to>
                                        <p:strVal val="visible"/>
                                      </p:to>
                                    </p:set>
                                    <p:anim calcmode="lin" valueType="num">
                                      <p:cBhvr>
                                        <p:cTn id="29" dur="500" fill="hold"/>
                                        <p:tgtEl>
                                          <p:spTgt spid="717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17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717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7173">
                                            <p:txEl>
                                              <p:pRg st="4" end="4"/>
                                            </p:txEl>
                                          </p:spTgt>
                                        </p:tgtEl>
                                        <p:attrNameLst>
                                          <p:attrName>style.visibility</p:attrName>
                                        </p:attrNameLst>
                                      </p:cBhvr>
                                      <p:to>
                                        <p:strVal val="visible"/>
                                      </p:to>
                                    </p:set>
                                    <p:anim calcmode="lin" valueType="num">
                                      <p:cBhvr>
                                        <p:cTn id="36" dur="500" fill="hold"/>
                                        <p:tgtEl>
                                          <p:spTgt spid="717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717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7173">
                                            <p:txEl>
                                              <p:pRg st="4" end="4"/>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7173">
                                            <p:txEl>
                                              <p:pRg st="5" end="5"/>
                                            </p:txEl>
                                          </p:spTgt>
                                        </p:tgtEl>
                                        <p:attrNameLst>
                                          <p:attrName>style.visibility</p:attrName>
                                        </p:attrNameLst>
                                      </p:cBhvr>
                                      <p:to>
                                        <p:strVal val="visible"/>
                                      </p:to>
                                    </p:set>
                                    <p:anim calcmode="lin" valueType="num">
                                      <p:cBhvr>
                                        <p:cTn id="41" dur="500" fill="hold"/>
                                        <p:tgtEl>
                                          <p:spTgt spid="717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717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7173">
                                            <p:txEl>
                                              <p:pRg st="5" end="5"/>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7173">
                                            <p:txEl>
                                              <p:pRg st="6" end="6"/>
                                            </p:txEl>
                                          </p:spTgt>
                                        </p:tgtEl>
                                        <p:attrNameLst>
                                          <p:attrName>style.visibility</p:attrName>
                                        </p:attrNameLst>
                                      </p:cBhvr>
                                      <p:to>
                                        <p:strVal val="visible"/>
                                      </p:to>
                                    </p:set>
                                    <p:anim calcmode="lin" valueType="num">
                                      <p:cBhvr>
                                        <p:cTn id="46" dur="500" fill="hold"/>
                                        <p:tgtEl>
                                          <p:spTgt spid="7173">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7173">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717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7174">
                                            <p:txEl>
                                              <p:pRg st="0" end="0"/>
                                            </p:txEl>
                                          </p:spTgt>
                                        </p:tgtEl>
                                        <p:attrNameLst>
                                          <p:attrName>style.visibility</p:attrName>
                                        </p:attrNameLst>
                                      </p:cBhvr>
                                      <p:to>
                                        <p:strVal val="visible"/>
                                      </p:to>
                                    </p:set>
                                    <p:anim calcmode="lin" valueType="num">
                                      <p:cBhvr>
                                        <p:cTn id="53" dur="500" fill="hold"/>
                                        <p:tgtEl>
                                          <p:spTgt spid="7174">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7174">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717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nodeType="clickEffect">
                                  <p:stCondLst>
                                    <p:cond delay="0"/>
                                  </p:stCondLst>
                                  <p:childTnLst>
                                    <p:set>
                                      <p:cBhvr>
                                        <p:cTn id="59" dur="1" fill="hold">
                                          <p:stCondLst>
                                            <p:cond delay="0"/>
                                          </p:stCondLst>
                                        </p:cTn>
                                        <p:tgtEl>
                                          <p:spTgt spid="7174">
                                            <p:txEl>
                                              <p:pRg st="2" end="2"/>
                                            </p:txEl>
                                          </p:spTgt>
                                        </p:tgtEl>
                                        <p:attrNameLst>
                                          <p:attrName>style.visibility</p:attrName>
                                        </p:attrNameLst>
                                      </p:cBhvr>
                                      <p:to>
                                        <p:strVal val="visible"/>
                                      </p:to>
                                    </p:set>
                                    <p:anim calcmode="lin" valueType="num">
                                      <p:cBhvr>
                                        <p:cTn id="60" dur="500" fill="hold"/>
                                        <p:tgtEl>
                                          <p:spTgt spid="7174">
                                            <p:txEl>
                                              <p:pRg st="2" end="2"/>
                                            </p:txEl>
                                          </p:spTgt>
                                        </p:tgtEl>
                                        <p:attrNameLst>
                                          <p:attrName>ppt_w</p:attrName>
                                        </p:attrNameLst>
                                      </p:cBhvr>
                                      <p:tavLst>
                                        <p:tav tm="0">
                                          <p:val>
                                            <p:fltVal val="0"/>
                                          </p:val>
                                        </p:tav>
                                        <p:tav tm="100000">
                                          <p:val>
                                            <p:strVal val="#ppt_w"/>
                                          </p:val>
                                        </p:tav>
                                      </p:tavLst>
                                    </p:anim>
                                    <p:anim calcmode="lin" valueType="num">
                                      <p:cBhvr>
                                        <p:cTn id="61" dur="500" fill="hold"/>
                                        <p:tgtEl>
                                          <p:spTgt spid="7174">
                                            <p:txEl>
                                              <p:pRg st="2" end="2"/>
                                            </p:txEl>
                                          </p:spTgt>
                                        </p:tgtEl>
                                        <p:attrNameLst>
                                          <p:attrName>ppt_h</p:attrName>
                                        </p:attrNameLst>
                                      </p:cBhvr>
                                      <p:tavLst>
                                        <p:tav tm="0">
                                          <p:val>
                                            <p:fltVal val="0"/>
                                          </p:val>
                                        </p:tav>
                                        <p:tav tm="100000">
                                          <p:val>
                                            <p:strVal val="#ppt_h"/>
                                          </p:val>
                                        </p:tav>
                                      </p:tavLst>
                                    </p:anim>
                                    <p:animEffect transition="in" filter="fade">
                                      <p:cBhvr>
                                        <p:cTn id="62" dur="500"/>
                                        <p:tgtEl>
                                          <p:spTgt spid="717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7174">
                                            <p:txEl>
                                              <p:pRg st="4" end="4"/>
                                            </p:txEl>
                                          </p:spTgt>
                                        </p:tgtEl>
                                        <p:attrNameLst>
                                          <p:attrName>style.visibility</p:attrName>
                                        </p:attrNameLst>
                                      </p:cBhvr>
                                      <p:to>
                                        <p:strVal val="visible"/>
                                      </p:to>
                                    </p:set>
                                    <p:anim calcmode="lin" valueType="num">
                                      <p:cBhvr>
                                        <p:cTn id="67" dur="500" fill="hold"/>
                                        <p:tgtEl>
                                          <p:spTgt spid="7174">
                                            <p:txEl>
                                              <p:pRg st="4" end="4"/>
                                            </p:txEl>
                                          </p:spTgt>
                                        </p:tgtEl>
                                        <p:attrNameLst>
                                          <p:attrName>ppt_w</p:attrName>
                                        </p:attrNameLst>
                                      </p:cBhvr>
                                      <p:tavLst>
                                        <p:tav tm="0">
                                          <p:val>
                                            <p:fltVal val="0"/>
                                          </p:val>
                                        </p:tav>
                                        <p:tav tm="100000">
                                          <p:val>
                                            <p:strVal val="#ppt_w"/>
                                          </p:val>
                                        </p:tav>
                                      </p:tavLst>
                                    </p:anim>
                                    <p:anim calcmode="lin" valueType="num">
                                      <p:cBhvr>
                                        <p:cTn id="68" dur="500" fill="hold"/>
                                        <p:tgtEl>
                                          <p:spTgt spid="7174">
                                            <p:txEl>
                                              <p:pRg st="4" end="4"/>
                                            </p:txEl>
                                          </p:spTgt>
                                        </p:tgtEl>
                                        <p:attrNameLst>
                                          <p:attrName>ppt_h</p:attrName>
                                        </p:attrNameLst>
                                      </p:cBhvr>
                                      <p:tavLst>
                                        <p:tav tm="0">
                                          <p:val>
                                            <p:fltVal val="0"/>
                                          </p:val>
                                        </p:tav>
                                        <p:tav tm="100000">
                                          <p:val>
                                            <p:strVal val="#ppt_h"/>
                                          </p:val>
                                        </p:tav>
                                      </p:tavLst>
                                    </p:anim>
                                    <p:animEffect transition="in" filter="fade">
                                      <p:cBhvr>
                                        <p:cTn id="69" dur="500"/>
                                        <p:tgtEl>
                                          <p:spTgt spid="71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152400" y="152400"/>
            <a:ext cx="6324600" cy="3082925"/>
          </a:xfrm>
          <a:prstGeom prst="rect">
            <a:avLst/>
          </a:prstGeom>
          <a:noFill/>
          <a:ln w="9525">
            <a:noFill/>
            <a:miter lim="800000"/>
            <a:headEnd/>
            <a:tailEnd/>
          </a:ln>
          <a:effectLst/>
        </p:spPr>
        <p:txBody>
          <a:bodyPr>
            <a:spAutoFit/>
          </a:bodyPr>
          <a:lstStyle/>
          <a:p>
            <a:pPr>
              <a:defRPr/>
            </a:pPr>
            <a:r>
              <a:rPr lang="en-US" u="none" dirty="0">
                <a:solidFill>
                  <a:srgbClr val="000000"/>
                </a:solidFill>
                <a:effectLst>
                  <a:outerShdw blurRad="38100" dist="38100" dir="2700000" algn="tl">
                    <a:srgbClr val="FFFFFF"/>
                  </a:outerShdw>
                </a:effectLst>
              </a:rPr>
              <a:t>Theocracy</a:t>
            </a:r>
            <a:r>
              <a:rPr lang="en-US" u="none" dirty="0">
                <a:solidFill>
                  <a:srgbClr val="000000"/>
                </a:solidFill>
              </a:rPr>
              <a:t> The </a:t>
            </a:r>
            <a:r>
              <a:rPr lang="en-US" dirty="0">
                <a:solidFill>
                  <a:srgbClr val="000000"/>
                </a:solidFill>
              </a:rPr>
              <a:t>Sumerians believed that the gods ruled their cities.</a:t>
            </a:r>
            <a:r>
              <a:rPr lang="en-US" u="none" dirty="0">
                <a:solidFill>
                  <a:srgbClr val="000000"/>
                </a:solidFill>
              </a:rPr>
              <a:t> </a:t>
            </a:r>
            <a:r>
              <a:rPr lang="en-US" dirty="0">
                <a:solidFill>
                  <a:srgbClr val="000000"/>
                </a:solidFill>
              </a:rPr>
              <a:t>Rule by religious authority</a:t>
            </a:r>
            <a:r>
              <a:rPr lang="en-US" u="none" dirty="0">
                <a:solidFill>
                  <a:srgbClr val="000000"/>
                </a:solidFill>
              </a:rPr>
              <a:t> is called a Theocracy.  </a:t>
            </a:r>
          </a:p>
          <a:p>
            <a:pPr>
              <a:defRPr/>
            </a:pPr>
            <a:r>
              <a:rPr lang="en-US" sz="800" b="0" u="none" dirty="0">
                <a:solidFill>
                  <a:srgbClr val="000000"/>
                </a:solidFill>
              </a:rPr>
              <a:t>	</a:t>
            </a:r>
          </a:p>
          <a:p>
            <a:pPr>
              <a:defRPr/>
            </a:pPr>
            <a:r>
              <a:rPr lang="en-US" u="none" dirty="0">
                <a:solidFill>
                  <a:srgbClr val="000000"/>
                </a:solidFill>
                <a:effectLst>
                  <a:outerShdw blurRad="38100" dist="38100" dir="2700000" algn="tl">
                    <a:srgbClr val="FFFFFF"/>
                  </a:outerShdw>
                </a:effectLst>
              </a:rPr>
              <a:t>Divine Rulers </a:t>
            </a:r>
            <a:r>
              <a:rPr lang="en-US" u="none" dirty="0">
                <a:solidFill>
                  <a:srgbClr val="000000"/>
                </a:solidFill>
              </a:rPr>
              <a:t>The Sumerians </a:t>
            </a:r>
            <a:r>
              <a:rPr lang="en-US" dirty="0">
                <a:solidFill>
                  <a:srgbClr val="000000"/>
                </a:solidFill>
              </a:rPr>
              <a:t>believed that their kings got their powers to rule from the gods</a:t>
            </a:r>
            <a:r>
              <a:rPr lang="en-US" u="none" dirty="0">
                <a:solidFill>
                  <a:srgbClr val="000000"/>
                </a:solidFill>
              </a:rPr>
              <a:t> and that they </a:t>
            </a:r>
            <a:r>
              <a:rPr lang="en-US" dirty="0">
                <a:solidFill>
                  <a:srgbClr val="000000"/>
                </a:solidFill>
              </a:rPr>
              <a:t>had god-like powers</a:t>
            </a:r>
            <a:r>
              <a:rPr lang="en-US" u="none" dirty="0">
                <a:solidFill>
                  <a:srgbClr val="000000"/>
                </a:solidFill>
              </a:rPr>
              <a:t> themselves.</a:t>
            </a:r>
            <a:r>
              <a:rPr lang="en-US" b="0" dirty="0"/>
              <a:t> </a:t>
            </a:r>
          </a:p>
          <a:p>
            <a:pPr>
              <a:defRPr/>
            </a:pPr>
            <a:endParaRPr lang="en-US" sz="800" b="0" dirty="0"/>
          </a:p>
          <a:p>
            <a:pPr>
              <a:defRPr/>
            </a:pPr>
            <a:r>
              <a:rPr lang="en-US" u="none" dirty="0"/>
              <a:t>Kings were responsible for running vital irrigation projects, leading armies in battle, and running the affairs of the government.  They were aided by priests and other government officials. </a:t>
            </a:r>
          </a:p>
        </p:txBody>
      </p:sp>
      <p:pic>
        <p:nvPicPr>
          <p:cNvPr id="8198" name="Picture 6" descr="DL001540"/>
          <p:cNvPicPr>
            <a:picLocks noChangeAspect="1" noChangeArrowheads="1"/>
          </p:cNvPicPr>
          <p:nvPr/>
        </p:nvPicPr>
        <p:blipFill>
          <a:blip r:embed="rId2" cstate="print"/>
          <a:srcRect/>
          <a:stretch>
            <a:fillRect/>
          </a:stretch>
        </p:blipFill>
        <p:spPr bwMode="auto">
          <a:xfrm>
            <a:off x="6732588" y="152400"/>
            <a:ext cx="2178050" cy="3276600"/>
          </a:xfrm>
          <a:prstGeom prst="rect">
            <a:avLst/>
          </a:prstGeom>
          <a:noFill/>
          <a:ln w="9525">
            <a:noFill/>
            <a:miter lim="800000"/>
            <a:headEnd/>
            <a:tailEnd/>
          </a:ln>
        </p:spPr>
      </p:pic>
      <p:sp>
        <p:nvSpPr>
          <p:cNvPr id="8200" name="Rectangle 8"/>
          <p:cNvSpPr>
            <a:spLocks noChangeArrowheads="1"/>
          </p:cNvSpPr>
          <p:nvPr/>
        </p:nvSpPr>
        <p:spPr bwMode="auto">
          <a:xfrm>
            <a:off x="228600" y="3368675"/>
            <a:ext cx="7696200" cy="3295650"/>
          </a:xfrm>
          <a:prstGeom prst="rect">
            <a:avLst/>
          </a:prstGeom>
          <a:noFill/>
          <a:ln w="9525">
            <a:noFill/>
            <a:miter lim="800000"/>
            <a:headEnd/>
            <a:tailEnd/>
          </a:ln>
          <a:effectLst/>
        </p:spPr>
        <p:txBody>
          <a:bodyPr lIns="0" tIns="0" rIns="0" bIns="0" anchor="ctr">
            <a:spAutoFit/>
          </a:bodyPr>
          <a:lstStyle/>
          <a:p>
            <a:pPr>
              <a:defRPr/>
            </a:pPr>
            <a:r>
              <a:rPr lang="en-US" u="none" dirty="0">
                <a:solidFill>
                  <a:srgbClr val="000000"/>
                </a:solidFill>
                <a:effectLst>
                  <a:outerShdw blurRad="38100" dist="38100" dir="2700000" algn="tl">
                    <a:srgbClr val="FFFFFF"/>
                  </a:outerShdw>
                </a:effectLst>
              </a:rPr>
              <a:t>Economy and Society</a:t>
            </a:r>
          </a:p>
          <a:p>
            <a:pPr eaLnBrk="0" hangingPunct="0">
              <a:defRPr/>
            </a:pPr>
            <a:r>
              <a:rPr lang="en-US" u="none" dirty="0">
                <a:solidFill>
                  <a:srgbClr val="000000"/>
                </a:solidFill>
                <a:ea typeface="Times" charset="0"/>
                <a:cs typeface="Times New Roman" pitchFamily="18" charset="0"/>
              </a:rPr>
              <a:t>Agriculture/Trade: The </a:t>
            </a:r>
            <a:r>
              <a:rPr lang="en-US" dirty="0">
                <a:solidFill>
                  <a:srgbClr val="000000"/>
                </a:solidFill>
                <a:ea typeface="Times" charset="0"/>
                <a:cs typeface="Times New Roman" pitchFamily="18" charset="0"/>
              </a:rPr>
              <a:t>economy</a:t>
            </a:r>
            <a:r>
              <a:rPr lang="en-US" u="none" dirty="0">
                <a:solidFill>
                  <a:srgbClr val="000000"/>
                </a:solidFill>
                <a:ea typeface="Times" charset="0"/>
                <a:cs typeface="Times New Roman" pitchFamily="18" charset="0"/>
              </a:rPr>
              <a:t> of ancient Sumer was </a:t>
            </a:r>
            <a:r>
              <a:rPr lang="en-US" dirty="0">
                <a:solidFill>
                  <a:srgbClr val="000000"/>
                </a:solidFill>
                <a:ea typeface="Times" charset="0"/>
                <a:cs typeface="Times New Roman" pitchFamily="18" charset="0"/>
              </a:rPr>
              <a:t>based on Agriculture and Trade</a:t>
            </a:r>
            <a:r>
              <a:rPr lang="en-US" u="none" dirty="0">
                <a:solidFill>
                  <a:srgbClr val="000000"/>
                </a:solidFill>
                <a:ea typeface="Times" charset="0"/>
                <a:cs typeface="Times New Roman" pitchFamily="18" charset="0"/>
              </a:rPr>
              <a:t>.</a:t>
            </a:r>
          </a:p>
          <a:p>
            <a:pPr eaLnBrk="0" hangingPunct="0">
              <a:defRPr/>
            </a:pPr>
            <a:endParaRPr lang="en-US" sz="800" u="none" dirty="0">
              <a:solidFill>
                <a:srgbClr val="000000"/>
              </a:solidFill>
              <a:ea typeface="Times" charset="0"/>
              <a:cs typeface="Times New Roman" pitchFamily="18" charset="0"/>
            </a:endParaRPr>
          </a:p>
          <a:p>
            <a:pPr eaLnBrk="0" hangingPunct="0">
              <a:defRPr/>
            </a:pPr>
            <a:r>
              <a:rPr lang="en-US" u="none" dirty="0">
                <a:solidFill>
                  <a:srgbClr val="000000"/>
                </a:solidFill>
                <a:effectLst>
                  <a:outerShdw blurRad="38100" dist="38100" dir="2700000" algn="tl">
                    <a:srgbClr val="FFFFFF"/>
                  </a:outerShdw>
                </a:effectLst>
                <a:ea typeface="Times" charset="0"/>
                <a:cs typeface="Times New Roman" pitchFamily="18" charset="0"/>
              </a:rPr>
              <a:t>Metalworking</a:t>
            </a:r>
            <a:r>
              <a:rPr lang="en-US" u="none" dirty="0">
                <a:solidFill>
                  <a:srgbClr val="000000"/>
                </a:solidFill>
                <a:ea typeface="Times" charset="0"/>
                <a:cs typeface="Times New Roman" pitchFamily="18" charset="0"/>
              </a:rPr>
              <a:t>: The Sumerians were known for </a:t>
            </a:r>
            <a:r>
              <a:rPr lang="en-US" dirty="0">
                <a:solidFill>
                  <a:srgbClr val="000000"/>
                </a:solidFill>
                <a:ea typeface="Times" charset="0"/>
                <a:cs typeface="Times New Roman" pitchFamily="18" charset="0"/>
              </a:rPr>
              <a:t>working with copper, tin &amp; gold</a:t>
            </a:r>
            <a:r>
              <a:rPr lang="en-US" u="none" dirty="0">
                <a:solidFill>
                  <a:srgbClr val="000000"/>
                </a:solidFill>
                <a:ea typeface="Times" charset="0"/>
                <a:cs typeface="Times New Roman" pitchFamily="18" charset="0"/>
              </a:rPr>
              <a:t>.  They </a:t>
            </a:r>
            <a:r>
              <a:rPr lang="en-US" dirty="0">
                <a:solidFill>
                  <a:srgbClr val="000000"/>
                </a:solidFill>
                <a:ea typeface="Times" charset="0"/>
                <a:cs typeface="Times New Roman" pitchFamily="18" charset="0"/>
              </a:rPr>
              <a:t>traded </a:t>
            </a:r>
            <a:r>
              <a:rPr lang="en-US" u="none" dirty="0">
                <a:solidFill>
                  <a:srgbClr val="000000"/>
                </a:solidFill>
                <a:ea typeface="Times" charset="0"/>
                <a:cs typeface="Times New Roman" pitchFamily="18" charset="0"/>
              </a:rPr>
              <a:t>these metal goods with other city states. </a:t>
            </a:r>
            <a:endParaRPr lang="en-US" u="none" dirty="0"/>
          </a:p>
          <a:p>
            <a:pPr eaLnBrk="0" hangingPunct="0">
              <a:defRPr/>
            </a:pPr>
            <a:endParaRPr lang="en-US" sz="1000" u="none" dirty="0"/>
          </a:p>
          <a:p>
            <a:pPr eaLnBrk="0" hangingPunct="0">
              <a:defRPr/>
            </a:pPr>
            <a:r>
              <a:rPr lang="en-US" u="none" dirty="0">
                <a:effectLst>
                  <a:outerShdw blurRad="38100" dist="38100" dir="2700000" algn="tl">
                    <a:srgbClr val="FFFFFF"/>
                  </a:outerShdw>
                </a:effectLst>
              </a:rPr>
              <a:t>Social Divisions</a:t>
            </a:r>
          </a:p>
          <a:p>
            <a:pPr eaLnBrk="0" hangingPunct="0">
              <a:defRPr/>
            </a:pPr>
            <a:r>
              <a:rPr lang="en-US" u="none" dirty="0"/>
              <a:t>There were </a:t>
            </a:r>
            <a:r>
              <a:rPr lang="en-US" dirty="0"/>
              <a:t>three social groups: Nobles, commoners, and slaves.</a:t>
            </a:r>
          </a:p>
          <a:p>
            <a:pPr eaLnBrk="0" hangingPunct="0">
              <a:defRPr/>
            </a:pPr>
            <a:r>
              <a:rPr lang="en-US" u="none" dirty="0"/>
              <a:t>Commoners included farmers, merchants, fishers, and craftspeople. </a:t>
            </a:r>
          </a:p>
          <a:p>
            <a:pPr eaLnBrk="0" hangingPunct="0">
              <a:defRPr/>
            </a:pPr>
            <a:r>
              <a:rPr lang="en-US" dirty="0"/>
              <a:t>90% of people were farmers</a:t>
            </a:r>
            <a:r>
              <a:rPr lang="en-US" u="none" dirty="0"/>
              <a:t>.</a:t>
            </a:r>
          </a:p>
          <a:p>
            <a:pPr eaLnBrk="0" hangingPunct="0">
              <a:defRPr/>
            </a:pPr>
            <a:r>
              <a:rPr lang="en-US" dirty="0"/>
              <a:t>Slaves worked for nobles</a:t>
            </a:r>
            <a:r>
              <a:rPr lang="en-US" u="none" dirty="0"/>
              <a:t> in the palace and for nobles on large farms.</a:t>
            </a:r>
          </a:p>
        </p:txBody>
      </p:sp>
      <p:pic>
        <p:nvPicPr>
          <p:cNvPr id="8203" name="Picture 11" descr="figure02">
            <a:hlinkClick r:id="rId3"/>
          </p:cNvPr>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7391400" y="5783263"/>
            <a:ext cx="1600200" cy="922337"/>
          </a:xfrm>
          <a:prstGeom prst="rect">
            <a:avLst/>
          </a:prstGeom>
          <a:noFill/>
          <a:ln w="9525">
            <a:noFill/>
            <a:miter lim="800000"/>
            <a:headEnd/>
            <a:tailEnd/>
          </a:ln>
        </p:spPr>
      </p:pic>
      <p:pic>
        <p:nvPicPr>
          <p:cNvPr id="8205" name="Picture 13" descr="headdress-frame"/>
          <p:cNvPicPr>
            <a:picLocks noChangeAspect="1" noChangeArrowheads="1"/>
          </p:cNvPicPr>
          <p:nvPr/>
        </p:nvPicPr>
        <p:blipFill>
          <a:blip r:embed="rId5" cstate="print"/>
          <a:srcRect/>
          <a:stretch>
            <a:fillRect/>
          </a:stretch>
        </p:blipFill>
        <p:spPr bwMode="auto">
          <a:xfrm>
            <a:off x="7848600" y="4343400"/>
            <a:ext cx="1123950" cy="1179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additive="base">
                                        <p:cTn id="7" dur="1000" fill="hold"/>
                                        <p:tgtEl>
                                          <p:spTgt spid="819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196">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198"/>
                                        </p:tgtEl>
                                        <p:attrNameLst>
                                          <p:attrName>style.visibility</p:attrName>
                                        </p:attrNameLst>
                                      </p:cBhvr>
                                      <p:to>
                                        <p:strVal val="visible"/>
                                      </p:to>
                                    </p:set>
                                    <p:animEffect transition="in" filter="fade">
                                      <p:cBhvr>
                                        <p:cTn id="11" dur="1000"/>
                                        <p:tgtEl>
                                          <p:spTgt spid="819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196">
                                            <p:txEl>
                                              <p:pRg st="2" end="2"/>
                                            </p:txEl>
                                          </p:spTgt>
                                        </p:tgtEl>
                                        <p:attrNameLst>
                                          <p:attrName>style.visibility</p:attrName>
                                        </p:attrNameLst>
                                      </p:cBhvr>
                                      <p:to>
                                        <p:strVal val="visible"/>
                                      </p:to>
                                    </p:set>
                                    <p:anim calcmode="lin" valueType="num">
                                      <p:cBhvr additive="base">
                                        <p:cTn id="16" dur="500" fill="hold"/>
                                        <p:tgtEl>
                                          <p:spTgt spid="8196">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8196">
                                            <p:txEl>
                                              <p:pRg st="2" end="2"/>
                                            </p:txEl>
                                          </p:spTgt>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nodeType="afterEffect">
                                  <p:stCondLst>
                                    <p:cond delay="1000"/>
                                  </p:stCondLst>
                                  <p:childTnLst>
                                    <p:set>
                                      <p:cBhvr>
                                        <p:cTn id="20" dur="1" fill="hold">
                                          <p:stCondLst>
                                            <p:cond delay="0"/>
                                          </p:stCondLst>
                                        </p:cTn>
                                        <p:tgtEl>
                                          <p:spTgt spid="8196">
                                            <p:txEl>
                                              <p:pRg st="4" end="4"/>
                                            </p:txEl>
                                          </p:spTgt>
                                        </p:tgtEl>
                                        <p:attrNameLst>
                                          <p:attrName>style.visibility</p:attrName>
                                        </p:attrNameLst>
                                      </p:cBhvr>
                                      <p:to>
                                        <p:strVal val="visible"/>
                                      </p:to>
                                    </p:set>
                                    <p:anim calcmode="lin" valueType="num">
                                      <p:cBhvr additive="base">
                                        <p:cTn id="21" dur="500" fill="hold"/>
                                        <p:tgtEl>
                                          <p:spTgt spid="8196">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200">
                                            <p:txEl>
                                              <p:pRg st="0" end="0"/>
                                            </p:txEl>
                                          </p:spTgt>
                                        </p:tgtEl>
                                        <p:attrNameLst>
                                          <p:attrName>style.visibility</p:attrName>
                                        </p:attrNameLst>
                                      </p:cBhvr>
                                      <p:to>
                                        <p:strVal val="visible"/>
                                      </p:to>
                                    </p:set>
                                    <p:anim calcmode="lin" valueType="num">
                                      <p:cBhvr additive="base">
                                        <p:cTn id="27" dur="500" fill="hold"/>
                                        <p:tgtEl>
                                          <p:spTgt spid="820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200">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8200">
                                            <p:txEl>
                                              <p:pRg st="1" end="1"/>
                                            </p:txEl>
                                          </p:spTgt>
                                        </p:tgtEl>
                                        <p:attrNameLst>
                                          <p:attrName>style.visibility</p:attrName>
                                        </p:attrNameLst>
                                      </p:cBhvr>
                                      <p:to>
                                        <p:strVal val="visible"/>
                                      </p:to>
                                    </p:set>
                                    <p:anim calcmode="lin" valueType="num">
                                      <p:cBhvr additive="base">
                                        <p:cTn id="31" dur="500" fill="hold"/>
                                        <p:tgtEl>
                                          <p:spTgt spid="8200">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2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200">
                                            <p:txEl>
                                              <p:pRg st="3" end="3"/>
                                            </p:txEl>
                                          </p:spTgt>
                                        </p:tgtEl>
                                        <p:attrNameLst>
                                          <p:attrName>style.visibility</p:attrName>
                                        </p:attrNameLst>
                                      </p:cBhvr>
                                      <p:to>
                                        <p:strVal val="visible"/>
                                      </p:to>
                                    </p:set>
                                    <p:anim calcmode="lin" valueType="num">
                                      <p:cBhvr additive="base">
                                        <p:cTn id="37" dur="500" fill="hold"/>
                                        <p:tgtEl>
                                          <p:spTgt spid="8200">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200">
                                            <p:txEl>
                                              <p:pRg st="3" end="3"/>
                                            </p:txEl>
                                          </p:spTgt>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8205"/>
                                        </p:tgtEl>
                                        <p:attrNameLst>
                                          <p:attrName>style.visibility</p:attrName>
                                        </p:attrNameLst>
                                      </p:cBhvr>
                                      <p:to>
                                        <p:strVal val="visible"/>
                                      </p:to>
                                    </p:set>
                                    <p:animEffect transition="in" filter="fade">
                                      <p:cBhvr>
                                        <p:cTn id="41" dur="1000"/>
                                        <p:tgtEl>
                                          <p:spTgt spid="820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8200">
                                            <p:txEl>
                                              <p:pRg st="5" end="5"/>
                                            </p:txEl>
                                          </p:spTgt>
                                        </p:tgtEl>
                                        <p:attrNameLst>
                                          <p:attrName>style.visibility</p:attrName>
                                        </p:attrNameLst>
                                      </p:cBhvr>
                                      <p:to>
                                        <p:strVal val="visible"/>
                                      </p:to>
                                    </p:set>
                                    <p:anim calcmode="lin" valueType="num">
                                      <p:cBhvr additive="base">
                                        <p:cTn id="46" dur="500" fill="hold"/>
                                        <p:tgtEl>
                                          <p:spTgt spid="8200">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8200">
                                            <p:txEl>
                                              <p:pRg st="5" end="5"/>
                                            </p:txEl>
                                          </p:spTgt>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8200">
                                            <p:txEl>
                                              <p:pRg st="6" end="6"/>
                                            </p:txEl>
                                          </p:spTgt>
                                        </p:tgtEl>
                                        <p:attrNameLst>
                                          <p:attrName>style.visibility</p:attrName>
                                        </p:attrNameLst>
                                      </p:cBhvr>
                                      <p:to>
                                        <p:strVal val="visible"/>
                                      </p:to>
                                    </p:set>
                                    <p:anim calcmode="lin" valueType="num">
                                      <p:cBhvr additive="base">
                                        <p:cTn id="50" dur="500" fill="hold"/>
                                        <p:tgtEl>
                                          <p:spTgt spid="8200">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8200">
                                            <p:txEl>
                                              <p:pRg st="6" end="6"/>
                                            </p:txEl>
                                          </p:spTgt>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8200">
                                            <p:txEl>
                                              <p:pRg st="7" end="7"/>
                                            </p:txEl>
                                          </p:spTgt>
                                        </p:tgtEl>
                                        <p:attrNameLst>
                                          <p:attrName>style.visibility</p:attrName>
                                        </p:attrNameLst>
                                      </p:cBhvr>
                                      <p:to>
                                        <p:strVal val="visible"/>
                                      </p:to>
                                    </p:set>
                                    <p:anim calcmode="lin" valueType="num">
                                      <p:cBhvr additive="base">
                                        <p:cTn id="54" dur="500" fill="hold"/>
                                        <p:tgtEl>
                                          <p:spTgt spid="8200">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8200">
                                            <p:txEl>
                                              <p:pRg st="7" end="7"/>
                                            </p:txEl>
                                          </p:spTgt>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8200">
                                            <p:txEl>
                                              <p:pRg st="8" end="8"/>
                                            </p:txEl>
                                          </p:spTgt>
                                        </p:tgtEl>
                                        <p:attrNameLst>
                                          <p:attrName>style.visibility</p:attrName>
                                        </p:attrNameLst>
                                      </p:cBhvr>
                                      <p:to>
                                        <p:strVal val="visible"/>
                                      </p:to>
                                    </p:set>
                                    <p:anim calcmode="lin" valueType="num">
                                      <p:cBhvr additive="base">
                                        <p:cTn id="58" dur="500" fill="hold"/>
                                        <p:tgtEl>
                                          <p:spTgt spid="8200">
                                            <p:txEl>
                                              <p:pRg st="8" end="8"/>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8200">
                                            <p:txEl>
                                              <p:pRg st="8" end="8"/>
                                            </p:txEl>
                                          </p:spTgt>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8200">
                                            <p:txEl>
                                              <p:pRg st="9" end="9"/>
                                            </p:txEl>
                                          </p:spTgt>
                                        </p:tgtEl>
                                        <p:attrNameLst>
                                          <p:attrName>style.visibility</p:attrName>
                                        </p:attrNameLst>
                                      </p:cBhvr>
                                      <p:to>
                                        <p:strVal val="visible"/>
                                      </p:to>
                                    </p:set>
                                    <p:anim calcmode="lin" valueType="num">
                                      <p:cBhvr additive="base">
                                        <p:cTn id="62" dur="500" fill="hold"/>
                                        <p:tgtEl>
                                          <p:spTgt spid="8200">
                                            <p:txEl>
                                              <p:pRg st="9" end="9"/>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8200">
                                            <p:txEl>
                                              <p:pRg st="9" end="9"/>
                                            </p:txEl>
                                          </p:spTgt>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8203"/>
                                        </p:tgtEl>
                                        <p:attrNameLst>
                                          <p:attrName>style.visibility</p:attrName>
                                        </p:attrNameLst>
                                      </p:cBhvr>
                                      <p:to>
                                        <p:strVal val="visible"/>
                                      </p:to>
                                    </p:set>
                                    <p:animEffect transition="in" filter="fade">
                                      <p:cBhvr>
                                        <p:cTn id="66" dur="2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4"/>
          <p:cNvGraphicFramePr>
            <a:graphicFrameLocks noChangeAspect="1"/>
          </p:cNvGraphicFramePr>
          <p:nvPr/>
        </p:nvGraphicFramePr>
        <p:xfrm>
          <a:off x="2667000" y="228600"/>
          <a:ext cx="3836988" cy="622300"/>
        </p:xfrm>
        <a:graphic>
          <a:graphicData uri="http://schemas.openxmlformats.org/presentationml/2006/ole">
            <mc:AlternateContent xmlns:mc="http://schemas.openxmlformats.org/markup-compatibility/2006">
              <mc:Choice xmlns:v="urn:schemas-microsoft-com:vml" Requires="v">
                <p:oleObj spid="_x0000_s7173" name="Image" r:id="rId3" imgW="3837628" imgH="622442" progId="">
                  <p:embed/>
                </p:oleObj>
              </mc:Choice>
              <mc:Fallback>
                <p:oleObj name="Image" r:id="rId3" imgW="3837628" imgH="622442" progId="">
                  <p:embed/>
                  <p:pic>
                    <p:nvPicPr>
                      <p:cNvPr id="0" name="Object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228600"/>
                        <a:ext cx="3836988"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1269" name="Picture 5" descr="image_1309_v2_m56577569830537358"/>
          <p:cNvPicPr>
            <a:picLocks noChangeAspect="1" noChangeArrowheads="1"/>
          </p:cNvPicPr>
          <p:nvPr/>
        </p:nvPicPr>
        <p:blipFill>
          <a:blip r:embed="rId5" cstate="print"/>
          <a:srcRect/>
          <a:stretch>
            <a:fillRect/>
          </a:stretch>
        </p:blipFill>
        <p:spPr bwMode="auto">
          <a:xfrm>
            <a:off x="6038850" y="3752850"/>
            <a:ext cx="2876550" cy="2876550"/>
          </a:xfrm>
          <a:prstGeom prst="rect">
            <a:avLst/>
          </a:prstGeom>
          <a:noFill/>
          <a:ln w="9525">
            <a:noFill/>
            <a:miter lim="800000"/>
            <a:headEnd/>
            <a:tailEnd/>
          </a:ln>
        </p:spPr>
      </p:pic>
      <p:pic>
        <p:nvPicPr>
          <p:cNvPr id="11270" name="Picture 6" descr="image_52403_v2_m56577569830556062"/>
          <p:cNvPicPr>
            <a:picLocks noChangeAspect="1" noChangeArrowheads="1"/>
          </p:cNvPicPr>
          <p:nvPr/>
        </p:nvPicPr>
        <p:blipFill>
          <a:blip r:embed="rId6" cstate="print"/>
          <a:srcRect/>
          <a:stretch>
            <a:fillRect/>
          </a:stretch>
        </p:blipFill>
        <p:spPr bwMode="auto">
          <a:xfrm>
            <a:off x="6757988" y="304800"/>
            <a:ext cx="2108200" cy="2971800"/>
          </a:xfrm>
          <a:prstGeom prst="rect">
            <a:avLst/>
          </a:prstGeom>
          <a:noFill/>
          <a:ln w="9525">
            <a:noFill/>
            <a:miter lim="800000"/>
            <a:headEnd/>
            <a:tailEnd/>
          </a:ln>
        </p:spPr>
      </p:pic>
      <p:pic>
        <p:nvPicPr>
          <p:cNvPr id="11271" name="Picture 7" descr="image_52402_v2_m56577569830556057"/>
          <p:cNvPicPr>
            <a:picLocks noChangeAspect="1" noChangeArrowheads="1"/>
          </p:cNvPicPr>
          <p:nvPr/>
        </p:nvPicPr>
        <p:blipFill>
          <a:blip r:embed="rId7" cstate="print">
            <a:clrChange>
              <a:clrFrom>
                <a:srgbClr val="ACAEAD"/>
              </a:clrFrom>
              <a:clrTo>
                <a:srgbClr val="ACAEAD">
                  <a:alpha val="0"/>
                </a:srgbClr>
              </a:clrTo>
            </a:clrChange>
          </a:blip>
          <a:srcRect t="5000" b="5000"/>
          <a:stretch>
            <a:fillRect/>
          </a:stretch>
        </p:blipFill>
        <p:spPr bwMode="auto">
          <a:xfrm>
            <a:off x="635000" y="0"/>
            <a:ext cx="2032000" cy="2743200"/>
          </a:xfrm>
          <a:prstGeom prst="rect">
            <a:avLst/>
          </a:prstGeom>
          <a:noFill/>
          <a:ln w="9525">
            <a:noFill/>
            <a:miter lim="800000"/>
            <a:headEnd/>
            <a:tailEnd/>
          </a:ln>
        </p:spPr>
      </p:pic>
      <p:pic>
        <p:nvPicPr>
          <p:cNvPr id="11272" name="Picture 8" descr="image_67233_v2_m56577569830710515"/>
          <p:cNvPicPr>
            <a:picLocks noChangeAspect="1" noChangeArrowheads="1"/>
          </p:cNvPicPr>
          <p:nvPr/>
        </p:nvPicPr>
        <p:blipFill>
          <a:blip r:embed="rId8" cstate="print">
            <a:clrChange>
              <a:clrFrom>
                <a:srgbClr val="0B0B0B"/>
              </a:clrFrom>
              <a:clrTo>
                <a:srgbClr val="0B0B0B">
                  <a:alpha val="0"/>
                </a:srgbClr>
              </a:clrTo>
            </a:clrChange>
          </a:blip>
          <a:srcRect l="27228" r="26094"/>
          <a:stretch>
            <a:fillRect/>
          </a:stretch>
        </p:blipFill>
        <p:spPr bwMode="auto">
          <a:xfrm>
            <a:off x="0" y="1628775"/>
            <a:ext cx="1828800" cy="5229225"/>
          </a:xfrm>
          <a:prstGeom prst="rect">
            <a:avLst/>
          </a:prstGeom>
          <a:noFill/>
          <a:ln w="9525">
            <a:noFill/>
            <a:miter lim="800000"/>
            <a:headEnd/>
            <a:tailEnd/>
          </a:ln>
        </p:spPr>
      </p:pic>
      <p:pic>
        <p:nvPicPr>
          <p:cNvPr id="11273" name="Picture 9" descr="image_65074_v2_m56577569830698076"/>
          <p:cNvPicPr>
            <a:picLocks noChangeAspect="1" noChangeArrowheads="1"/>
          </p:cNvPicPr>
          <p:nvPr/>
        </p:nvPicPr>
        <p:blipFill>
          <a:blip r:embed="rId9" cstate="print"/>
          <a:srcRect/>
          <a:stretch>
            <a:fillRect/>
          </a:stretch>
        </p:blipFill>
        <p:spPr bwMode="auto">
          <a:xfrm>
            <a:off x="3932238" y="3276600"/>
            <a:ext cx="1935162" cy="2400300"/>
          </a:xfrm>
          <a:prstGeom prst="rect">
            <a:avLst/>
          </a:prstGeom>
          <a:noFill/>
          <a:ln w="9525">
            <a:noFill/>
            <a:miter lim="800000"/>
            <a:headEnd/>
            <a:tailEnd/>
          </a:ln>
        </p:spPr>
      </p:pic>
      <p:pic>
        <p:nvPicPr>
          <p:cNvPr id="11274" name="Picture 10" descr="image_65161_v2_m56577569830698498"/>
          <p:cNvPicPr>
            <a:picLocks noChangeAspect="1" noChangeArrowheads="1"/>
          </p:cNvPicPr>
          <p:nvPr/>
        </p:nvPicPr>
        <p:blipFill>
          <a:blip r:embed="rId10" cstate="print"/>
          <a:srcRect/>
          <a:stretch>
            <a:fillRect/>
          </a:stretch>
        </p:blipFill>
        <p:spPr bwMode="auto">
          <a:xfrm>
            <a:off x="1676400" y="2847975"/>
            <a:ext cx="2114550" cy="3781425"/>
          </a:xfrm>
          <a:prstGeom prst="rect">
            <a:avLst/>
          </a:prstGeom>
          <a:noFill/>
          <a:ln w="9525">
            <a:noFill/>
            <a:miter lim="800000"/>
            <a:headEnd/>
            <a:tailEnd/>
          </a:ln>
        </p:spPr>
      </p:pic>
      <p:pic>
        <p:nvPicPr>
          <p:cNvPr id="11275" name="Picture 11" descr="image_65159_v2_m56577569830698487"/>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971800" y="914400"/>
            <a:ext cx="2990850" cy="1979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animEffect transition="in" filter="fade">
                                      <p:cBhvr>
                                        <p:cTn id="9" dur="500"/>
                                        <p:tgtEl>
                                          <p:spTgt spid="11268"/>
                                        </p:tgtEl>
                                      </p:cBhvr>
                                    </p:animEffect>
                                  </p:childTnLst>
                                </p:cTn>
                              </p:par>
                              <p:par>
                                <p:cTn id="10" presetID="10" presetClass="entr" presetSubtype="0" fill="hold" nodeType="withEffect">
                                  <p:stCondLst>
                                    <p:cond delay="500"/>
                                  </p:stCondLst>
                                  <p:childTnLst>
                                    <p:set>
                                      <p:cBhvr>
                                        <p:cTn id="11" dur="1" fill="hold">
                                          <p:stCondLst>
                                            <p:cond delay="0"/>
                                          </p:stCondLst>
                                        </p:cTn>
                                        <p:tgtEl>
                                          <p:spTgt spid="11271"/>
                                        </p:tgtEl>
                                        <p:attrNameLst>
                                          <p:attrName>style.visibility</p:attrName>
                                        </p:attrNameLst>
                                      </p:cBhvr>
                                      <p:to>
                                        <p:strVal val="visible"/>
                                      </p:to>
                                    </p:set>
                                    <p:animEffect transition="in" filter="fade">
                                      <p:cBhvr>
                                        <p:cTn id="12" dur="1000"/>
                                        <p:tgtEl>
                                          <p:spTgt spid="11271"/>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1272"/>
                                        </p:tgtEl>
                                        <p:attrNameLst>
                                          <p:attrName>style.visibility</p:attrName>
                                        </p:attrNameLst>
                                      </p:cBhvr>
                                      <p:to>
                                        <p:strVal val="visible"/>
                                      </p:to>
                                    </p:set>
                                    <p:animEffect transition="in" filter="fade">
                                      <p:cBhvr>
                                        <p:cTn id="16" dur="1000"/>
                                        <p:tgtEl>
                                          <p:spTgt spid="11272"/>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fade">
                                      <p:cBhvr>
                                        <p:cTn id="20" dur="1000"/>
                                        <p:tgtEl>
                                          <p:spTgt spid="11274"/>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11275"/>
                                        </p:tgtEl>
                                        <p:attrNameLst>
                                          <p:attrName>style.visibility</p:attrName>
                                        </p:attrNameLst>
                                      </p:cBhvr>
                                      <p:to>
                                        <p:strVal val="visible"/>
                                      </p:to>
                                    </p:set>
                                    <p:animEffect transition="in" filter="fade">
                                      <p:cBhvr>
                                        <p:cTn id="24" dur="1000"/>
                                        <p:tgtEl>
                                          <p:spTgt spid="11275"/>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11273"/>
                                        </p:tgtEl>
                                        <p:attrNameLst>
                                          <p:attrName>style.visibility</p:attrName>
                                        </p:attrNameLst>
                                      </p:cBhvr>
                                      <p:to>
                                        <p:strVal val="visible"/>
                                      </p:to>
                                    </p:set>
                                    <p:animEffect transition="in" filter="fade">
                                      <p:cBhvr>
                                        <p:cTn id="28" dur="2000"/>
                                        <p:tgtEl>
                                          <p:spTgt spid="11273"/>
                                        </p:tgtEl>
                                      </p:cBhvr>
                                    </p:animEffect>
                                  </p:childTnLst>
                                </p:cTn>
                              </p:par>
                            </p:childTnLst>
                          </p:cTn>
                        </p:par>
                        <p:par>
                          <p:cTn id="29" fill="hold">
                            <p:stCondLst>
                              <p:cond delay="6500"/>
                            </p:stCondLst>
                            <p:childTnLst>
                              <p:par>
                                <p:cTn id="30" presetID="10" presetClass="entr" presetSubtype="0" fill="hold" nodeType="afterEffect">
                                  <p:stCondLst>
                                    <p:cond delay="0"/>
                                  </p:stCondLst>
                                  <p:childTnLst>
                                    <p:set>
                                      <p:cBhvr>
                                        <p:cTn id="31" dur="1" fill="hold">
                                          <p:stCondLst>
                                            <p:cond delay="0"/>
                                          </p:stCondLst>
                                        </p:cTn>
                                        <p:tgtEl>
                                          <p:spTgt spid="11270"/>
                                        </p:tgtEl>
                                        <p:attrNameLst>
                                          <p:attrName>style.visibility</p:attrName>
                                        </p:attrNameLst>
                                      </p:cBhvr>
                                      <p:to>
                                        <p:strVal val="visible"/>
                                      </p:to>
                                    </p:set>
                                    <p:animEffect transition="in" filter="fade">
                                      <p:cBhvr>
                                        <p:cTn id="32" dur="1000"/>
                                        <p:tgtEl>
                                          <p:spTgt spid="11270"/>
                                        </p:tgtEl>
                                      </p:cBhvr>
                                    </p:animEffect>
                                  </p:childTnLst>
                                </p:cTn>
                              </p:par>
                            </p:childTnLst>
                          </p:cTn>
                        </p:par>
                        <p:par>
                          <p:cTn id="33" fill="hold">
                            <p:stCondLst>
                              <p:cond delay="7500"/>
                            </p:stCondLst>
                            <p:childTnLst>
                              <p:par>
                                <p:cTn id="34" presetID="10" presetClass="entr" presetSubtype="0" fill="hold" nodeType="afterEffect">
                                  <p:stCondLst>
                                    <p:cond delay="0"/>
                                  </p:stCondLst>
                                  <p:childTnLst>
                                    <p:set>
                                      <p:cBhvr>
                                        <p:cTn id="35" dur="1" fill="hold">
                                          <p:stCondLst>
                                            <p:cond delay="0"/>
                                          </p:stCondLst>
                                        </p:cTn>
                                        <p:tgtEl>
                                          <p:spTgt spid="11269"/>
                                        </p:tgtEl>
                                        <p:attrNameLst>
                                          <p:attrName>style.visibility</p:attrName>
                                        </p:attrNameLst>
                                      </p:cBhvr>
                                      <p:to>
                                        <p:strVal val="visible"/>
                                      </p:to>
                                    </p:set>
                                    <p:animEffect transition="in" filter="fade">
                                      <p:cBhvr>
                                        <p:cTn id="36"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ChangeArrowheads="1"/>
          </p:cNvSpPr>
          <p:nvPr/>
        </p:nvSpPr>
        <p:spPr bwMode="auto">
          <a:xfrm>
            <a:off x="0" y="2628900"/>
            <a:ext cx="9144000" cy="0"/>
          </a:xfrm>
          <a:prstGeom prst="rect">
            <a:avLst/>
          </a:prstGeom>
          <a:noFill/>
          <a:ln w="9525">
            <a:noFill/>
            <a:miter lim="800000"/>
            <a:headEnd/>
            <a:tailEnd/>
          </a:ln>
        </p:spPr>
        <p:txBody>
          <a:bodyPr wrap="none" anchor="ctr">
            <a:spAutoFit/>
          </a:bodyPr>
          <a:lstStyle/>
          <a:p>
            <a:endParaRPr lang="en-US" dirty="0"/>
          </a:p>
        </p:txBody>
      </p:sp>
      <p:pic>
        <p:nvPicPr>
          <p:cNvPr id="9220" name="Picture 4"/>
          <p:cNvPicPr>
            <a:picLocks noChangeAspect="1" noChangeArrowheads="1"/>
          </p:cNvPicPr>
          <p:nvPr/>
        </p:nvPicPr>
        <p:blipFill>
          <a:blip r:embed="rId3" cstate="print"/>
          <a:srcRect/>
          <a:stretch>
            <a:fillRect/>
          </a:stretch>
        </p:blipFill>
        <p:spPr bwMode="auto">
          <a:xfrm>
            <a:off x="7337425" y="152400"/>
            <a:ext cx="1654175" cy="2057400"/>
          </a:xfrm>
          <a:prstGeom prst="rect">
            <a:avLst/>
          </a:prstGeom>
          <a:noFill/>
          <a:ln w="9525">
            <a:noFill/>
            <a:miter lim="800000"/>
            <a:headEnd/>
            <a:tailEnd/>
          </a:ln>
        </p:spPr>
      </p:pic>
      <p:sp>
        <p:nvSpPr>
          <p:cNvPr id="9222" name="Rectangle 6"/>
          <p:cNvSpPr>
            <a:spLocks noChangeArrowheads="1"/>
          </p:cNvSpPr>
          <p:nvPr/>
        </p:nvSpPr>
        <p:spPr bwMode="auto">
          <a:xfrm>
            <a:off x="152400" y="1316038"/>
            <a:ext cx="7086600" cy="1190625"/>
          </a:xfrm>
          <a:prstGeom prst="rect">
            <a:avLst/>
          </a:prstGeom>
          <a:noFill/>
          <a:ln w="9525">
            <a:noFill/>
            <a:miter lim="800000"/>
            <a:headEnd/>
            <a:tailEnd/>
          </a:ln>
          <a:effectLst/>
        </p:spPr>
        <p:txBody>
          <a:bodyPr anchor="ctr">
            <a:spAutoFit/>
          </a:bodyPr>
          <a:lstStyle/>
          <a:p>
            <a:pPr eaLnBrk="0" hangingPunct="0">
              <a:defRPr/>
            </a:pPr>
            <a:r>
              <a:rPr lang="en-US" u="none" dirty="0">
                <a:solidFill>
                  <a:srgbClr val="000000"/>
                </a:solidFill>
                <a:ea typeface="Times" charset="0"/>
                <a:cs typeface="Times New Roman" pitchFamily="18" charset="0"/>
              </a:rPr>
              <a:t>A Semitic-speaking people.</a:t>
            </a:r>
          </a:p>
          <a:p>
            <a:pPr eaLnBrk="0" hangingPunct="0">
              <a:defRPr/>
            </a:pPr>
            <a:r>
              <a:rPr lang="en-US" u="none" dirty="0">
                <a:solidFill>
                  <a:srgbClr val="000000"/>
                </a:solidFill>
                <a:ea typeface="Times" charset="0"/>
                <a:cs typeface="Times New Roman" pitchFamily="18" charset="0"/>
              </a:rPr>
              <a:t>Around 2340 B.C., </a:t>
            </a:r>
            <a:r>
              <a:rPr lang="en-US" dirty="0">
                <a:solidFill>
                  <a:srgbClr val="000000"/>
                </a:solidFill>
                <a:effectLst>
                  <a:outerShdw blurRad="38100" dist="38100" dir="2700000" algn="tl">
                    <a:srgbClr val="FFFFFF"/>
                  </a:outerShdw>
                </a:effectLst>
                <a:ea typeface="Times" charset="0"/>
                <a:cs typeface="Times New Roman" pitchFamily="18" charset="0"/>
              </a:rPr>
              <a:t>Sargon</a:t>
            </a:r>
            <a:r>
              <a:rPr lang="en-US" u="none" dirty="0">
                <a:solidFill>
                  <a:srgbClr val="000000"/>
                </a:solidFill>
                <a:ea typeface="Times" charset="0"/>
                <a:cs typeface="Times New Roman" pitchFamily="18" charset="0"/>
              </a:rPr>
              <a:t>, leader of the Akkadians established the first Empire.</a:t>
            </a:r>
          </a:p>
          <a:p>
            <a:pPr eaLnBrk="0" hangingPunct="0">
              <a:defRPr/>
            </a:pPr>
            <a:r>
              <a:rPr lang="en-US" dirty="0">
                <a:solidFill>
                  <a:srgbClr val="000000"/>
                </a:solidFill>
                <a:ea typeface="Times" charset="0"/>
                <a:cs typeface="Times New Roman" pitchFamily="18" charset="0"/>
              </a:rPr>
              <a:t>Sargon was the first Empire builder</a:t>
            </a:r>
            <a:r>
              <a:rPr lang="en-US" u="none" dirty="0">
                <a:solidFill>
                  <a:srgbClr val="000000"/>
                </a:solidFill>
                <a:ea typeface="Times" charset="0"/>
                <a:cs typeface="Times New Roman" pitchFamily="18" charset="0"/>
              </a:rPr>
              <a:t>. </a:t>
            </a:r>
            <a:endParaRPr lang="en-US" u="none" dirty="0">
              <a:ea typeface="Times" charset="0"/>
              <a:cs typeface="Times New Roman" pitchFamily="18" charset="0"/>
            </a:endParaRPr>
          </a:p>
        </p:txBody>
      </p:sp>
      <p:pic>
        <p:nvPicPr>
          <p:cNvPr id="9226" name="Picture 10" descr="map1a"/>
          <p:cNvPicPr>
            <a:picLocks noChangeAspect="1" noChangeArrowheads="1"/>
          </p:cNvPicPr>
          <p:nvPr/>
        </p:nvPicPr>
        <p:blipFill>
          <a:blip r:embed="rId4" cstate="print"/>
          <a:srcRect b="7297"/>
          <a:stretch>
            <a:fillRect/>
          </a:stretch>
        </p:blipFill>
        <p:spPr bwMode="auto">
          <a:xfrm>
            <a:off x="4191000" y="3514725"/>
            <a:ext cx="4953000" cy="3343275"/>
          </a:xfrm>
          <a:prstGeom prst="rect">
            <a:avLst/>
          </a:prstGeom>
          <a:noFill/>
          <a:ln w="9525">
            <a:noFill/>
            <a:miter lim="800000"/>
            <a:headEnd/>
            <a:tailEnd/>
          </a:ln>
        </p:spPr>
      </p:pic>
      <p:sp>
        <p:nvSpPr>
          <p:cNvPr id="9227" name="Text Box 11"/>
          <p:cNvSpPr txBox="1">
            <a:spLocks noChangeArrowheads="1"/>
          </p:cNvSpPr>
          <p:nvPr/>
        </p:nvSpPr>
        <p:spPr bwMode="auto">
          <a:xfrm>
            <a:off x="152400" y="2589213"/>
            <a:ext cx="8534400" cy="763587"/>
          </a:xfrm>
          <a:prstGeom prst="rect">
            <a:avLst/>
          </a:prstGeom>
          <a:noFill/>
          <a:ln w="9525">
            <a:noFill/>
            <a:miter lim="800000"/>
            <a:headEnd/>
            <a:tailEnd/>
          </a:ln>
          <a:effectLst/>
        </p:spPr>
        <p:txBody>
          <a:bodyPr>
            <a:spAutoFit/>
          </a:bodyPr>
          <a:lstStyle/>
          <a:p>
            <a:pPr>
              <a:defRPr/>
            </a:pPr>
            <a:r>
              <a:rPr lang="en-US" u="none" dirty="0"/>
              <a:t>An </a:t>
            </a:r>
            <a:r>
              <a:rPr lang="en-US" dirty="0">
                <a:effectLst>
                  <a:outerShdw blurRad="38100" dist="38100" dir="2700000" algn="tl">
                    <a:srgbClr val="FFFFFF"/>
                  </a:outerShdw>
                </a:effectLst>
              </a:rPr>
              <a:t>EMPIRE</a:t>
            </a:r>
            <a:r>
              <a:rPr lang="en-US" u="none" dirty="0"/>
              <a:t> is a </a:t>
            </a:r>
            <a:r>
              <a:rPr lang="en-US" dirty="0"/>
              <a:t>large political unit, or state, with a single leader</a:t>
            </a:r>
            <a:r>
              <a:rPr lang="en-US" u="none" dirty="0"/>
              <a:t>. </a:t>
            </a:r>
          </a:p>
          <a:p>
            <a:pPr>
              <a:defRPr/>
            </a:pPr>
            <a:endParaRPr lang="en-US" sz="800" u="none" dirty="0"/>
          </a:p>
          <a:p>
            <a:pPr>
              <a:defRPr/>
            </a:pPr>
            <a:r>
              <a:rPr lang="en-US" u="none" dirty="0"/>
              <a:t>By </a:t>
            </a:r>
            <a:r>
              <a:rPr lang="en-US" u="none" dirty="0" smtClean="0"/>
              <a:t>2100 BCE </a:t>
            </a:r>
            <a:r>
              <a:rPr lang="en-US" u="none" dirty="0"/>
              <a:t>the </a:t>
            </a:r>
            <a:r>
              <a:rPr lang="en-US" u="none" dirty="0" err="1"/>
              <a:t>Akkadian</a:t>
            </a:r>
            <a:r>
              <a:rPr lang="en-US" u="none" dirty="0"/>
              <a:t> Empire fell after a series of battles</a:t>
            </a:r>
          </a:p>
        </p:txBody>
      </p:sp>
      <p:pic>
        <p:nvPicPr>
          <p:cNvPr id="9230" name="Picture 14" descr="image_65085_v2_m56577569830698129"/>
          <p:cNvPicPr>
            <a:picLocks noChangeAspect="1" noChangeArrowheads="1"/>
          </p:cNvPicPr>
          <p:nvPr/>
        </p:nvPicPr>
        <p:blipFill>
          <a:blip r:embed="rId5" cstate="print"/>
          <a:srcRect/>
          <a:stretch>
            <a:fillRect/>
          </a:stretch>
        </p:blipFill>
        <p:spPr bwMode="auto">
          <a:xfrm>
            <a:off x="228600" y="3429000"/>
            <a:ext cx="2579688" cy="3200400"/>
          </a:xfrm>
          <a:prstGeom prst="rect">
            <a:avLst/>
          </a:prstGeom>
          <a:noFill/>
          <a:ln w="9525">
            <a:noFill/>
            <a:miter lim="800000"/>
            <a:headEnd/>
            <a:tailEnd/>
          </a:ln>
        </p:spPr>
      </p:pic>
      <p:sp>
        <p:nvSpPr>
          <p:cNvPr id="9231" name="Rectangle 15"/>
          <p:cNvSpPr>
            <a:spLocks noChangeArrowheads="1"/>
          </p:cNvSpPr>
          <p:nvPr/>
        </p:nvSpPr>
        <p:spPr bwMode="auto">
          <a:xfrm>
            <a:off x="228600" y="104775"/>
            <a:ext cx="4541838" cy="427038"/>
          </a:xfrm>
          <a:prstGeom prst="rect">
            <a:avLst/>
          </a:prstGeom>
          <a:noFill/>
          <a:ln w="9525">
            <a:noFill/>
            <a:miter lim="800000"/>
            <a:headEnd/>
            <a:tailEnd/>
          </a:ln>
          <a:effectLst/>
        </p:spPr>
        <p:txBody>
          <a:bodyPr wrap="none">
            <a:spAutoFit/>
          </a:bodyPr>
          <a:lstStyle/>
          <a:p>
            <a:pPr>
              <a:defRPr/>
            </a:pPr>
            <a:r>
              <a:rPr lang="en-US" sz="2200" u="none">
                <a:solidFill>
                  <a:srgbClr val="000000"/>
                </a:solidFill>
                <a:effectLst>
                  <a:outerShdw blurRad="38100" dist="38100" dir="2700000" algn="tl">
                    <a:srgbClr val="FFFFFF"/>
                  </a:outerShdw>
                </a:effectLst>
              </a:rPr>
              <a:t>Empires in Ancient Mesopotamia</a:t>
            </a:r>
          </a:p>
        </p:txBody>
      </p:sp>
      <p:graphicFrame>
        <p:nvGraphicFramePr>
          <p:cNvPr id="9232" name="Object 16"/>
          <p:cNvGraphicFramePr>
            <a:graphicFrameLocks noChangeAspect="1"/>
          </p:cNvGraphicFramePr>
          <p:nvPr/>
        </p:nvGraphicFramePr>
        <p:xfrm>
          <a:off x="228600" y="609600"/>
          <a:ext cx="5362575" cy="647700"/>
        </p:xfrm>
        <a:graphic>
          <a:graphicData uri="http://schemas.openxmlformats.org/presentationml/2006/ole">
            <mc:AlternateContent xmlns:mc="http://schemas.openxmlformats.org/markup-compatibility/2006">
              <mc:Choice xmlns:v="urn:schemas-microsoft-com:vml" Requires="v">
                <p:oleObj spid="_x0000_s8197" name="Image" r:id="rId6" imgW="5362513" imgH="648076" progId="">
                  <p:embed/>
                </p:oleObj>
              </mc:Choice>
              <mc:Fallback>
                <p:oleObj name="Image" r:id="rId6" imgW="5362513" imgH="648076" progId="">
                  <p:embed/>
                  <p:pic>
                    <p:nvPicPr>
                      <p:cNvPr id="0" name="Object 1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09600"/>
                        <a:ext cx="53625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31"/>
                                        </p:tgtEl>
                                        <p:attrNameLst>
                                          <p:attrName>style.visibility</p:attrName>
                                        </p:attrNameLst>
                                      </p:cBhvr>
                                      <p:to>
                                        <p:strVal val="visible"/>
                                      </p:to>
                                    </p:set>
                                    <p:anim calcmode="lin" valueType="num">
                                      <p:cBhvr>
                                        <p:cTn id="7" dur="1000" fill="hold"/>
                                        <p:tgtEl>
                                          <p:spTgt spid="9231"/>
                                        </p:tgtEl>
                                        <p:attrNameLst>
                                          <p:attrName>ppt_w</p:attrName>
                                        </p:attrNameLst>
                                      </p:cBhvr>
                                      <p:tavLst>
                                        <p:tav tm="0">
                                          <p:val>
                                            <p:strVal val="#ppt_w*0.70"/>
                                          </p:val>
                                        </p:tav>
                                        <p:tav tm="100000">
                                          <p:val>
                                            <p:strVal val="#ppt_w"/>
                                          </p:val>
                                        </p:tav>
                                      </p:tavLst>
                                    </p:anim>
                                    <p:anim calcmode="lin" valueType="num">
                                      <p:cBhvr>
                                        <p:cTn id="8" dur="1000" fill="hold"/>
                                        <p:tgtEl>
                                          <p:spTgt spid="9231"/>
                                        </p:tgtEl>
                                        <p:attrNameLst>
                                          <p:attrName>ppt_h</p:attrName>
                                        </p:attrNameLst>
                                      </p:cBhvr>
                                      <p:tavLst>
                                        <p:tav tm="0">
                                          <p:val>
                                            <p:strVal val="#ppt_h"/>
                                          </p:val>
                                        </p:tav>
                                        <p:tav tm="100000">
                                          <p:val>
                                            <p:strVal val="#ppt_h"/>
                                          </p:val>
                                        </p:tav>
                                      </p:tavLst>
                                    </p:anim>
                                    <p:animEffect transition="in" filter="fade">
                                      <p:cBhvr>
                                        <p:cTn id="9" dur="1000"/>
                                        <p:tgtEl>
                                          <p:spTgt spid="92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232"/>
                                        </p:tgtEl>
                                        <p:attrNameLst>
                                          <p:attrName>style.visibility</p:attrName>
                                        </p:attrNameLst>
                                      </p:cBhvr>
                                      <p:to>
                                        <p:strVal val="visible"/>
                                      </p:to>
                                    </p:set>
                                    <p:anim calcmode="lin" valueType="num">
                                      <p:cBhvr>
                                        <p:cTn id="14" dur="500" fill="hold"/>
                                        <p:tgtEl>
                                          <p:spTgt spid="9232"/>
                                        </p:tgtEl>
                                        <p:attrNameLst>
                                          <p:attrName>ppt_w</p:attrName>
                                        </p:attrNameLst>
                                      </p:cBhvr>
                                      <p:tavLst>
                                        <p:tav tm="0">
                                          <p:val>
                                            <p:fltVal val="0"/>
                                          </p:val>
                                        </p:tav>
                                        <p:tav tm="100000">
                                          <p:val>
                                            <p:strVal val="#ppt_w"/>
                                          </p:val>
                                        </p:tav>
                                      </p:tavLst>
                                    </p:anim>
                                    <p:anim calcmode="lin" valueType="num">
                                      <p:cBhvr>
                                        <p:cTn id="15" dur="500" fill="hold"/>
                                        <p:tgtEl>
                                          <p:spTgt spid="9232"/>
                                        </p:tgtEl>
                                        <p:attrNameLst>
                                          <p:attrName>ppt_h</p:attrName>
                                        </p:attrNameLst>
                                      </p:cBhvr>
                                      <p:tavLst>
                                        <p:tav tm="0">
                                          <p:val>
                                            <p:fltVal val="0"/>
                                          </p:val>
                                        </p:tav>
                                        <p:tav tm="100000">
                                          <p:val>
                                            <p:strVal val="#ppt_h"/>
                                          </p:val>
                                        </p:tav>
                                      </p:tavLst>
                                    </p:anim>
                                    <p:animEffect transition="in" filter="fade">
                                      <p:cBhvr>
                                        <p:cTn id="16" dur="500"/>
                                        <p:tgtEl>
                                          <p:spTgt spid="9232"/>
                                        </p:tgtEl>
                                      </p:cBhvr>
                                    </p:animEffect>
                                  </p:childTnLst>
                                </p:cTn>
                              </p:par>
                              <p:par>
                                <p:cTn id="17" presetID="53"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p:cTn id="19" dur="500" fill="hold"/>
                                        <p:tgtEl>
                                          <p:spTgt spid="9220"/>
                                        </p:tgtEl>
                                        <p:attrNameLst>
                                          <p:attrName>ppt_w</p:attrName>
                                        </p:attrNameLst>
                                      </p:cBhvr>
                                      <p:tavLst>
                                        <p:tav tm="0">
                                          <p:val>
                                            <p:fltVal val="0"/>
                                          </p:val>
                                        </p:tav>
                                        <p:tav tm="100000">
                                          <p:val>
                                            <p:strVal val="#ppt_w"/>
                                          </p:val>
                                        </p:tav>
                                      </p:tavLst>
                                    </p:anim>
                                    <p:anim calcmode="lin" valueType="num">
                                      <p:cBhvr>
                                        <p:cTn id="20" dur="500" fill="hold"/>
                                        <p:tgtEl>
                                          <p:spTgt spid="9220"/>
                                        </p:tgtEl>
                                        <p:attrNameLst>
                                          <p:attrName>ppt_h</p:attrName>
                                        </p:attrNameLst>
                                      </p:cBhvr>
                                      <p:tavLst>
                                        <p:tav tm="0">
                                          <p:val>
                                            <p:fltVal val="0"/>
                                          </p:val>
                                        </p:tav>
                                        <p:tav tm="100000">
                                          <p:val>
                                            <p:strVal val="#ppt_h"/>
                                          </p:val>
                                        </p:tav>
                                      </p:tavLst>
                                    </p:anim>
                                    <p:animEffect transition="in" filter="fade">
                                      <p:cBhvr>
                                        <p:cTn id="21" dur="500"/>
                                        <p:tgtEl>
                                          <p:spTgt spid="922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222">
                                            <p:txEl>
                                              <p:pRg st="0" end="0"/>
                                            </p:txEl>
                                          </p:spTgt>
                                        </p:tgtEl>
                                        <p:attrNameLst>
                                          <p:attrName>style.visibility</p:attrName>
                                        </p:attrNameLst>
                                      </p:cBhvr>
                                      <p:to>
                                        <p:strVal val="visible"/>
                                      </p:to>
                                    </p:set>
                                    <p:anim calcmode="lin" valueType="num">
                                      <p:cBhvr additive="base">
                                        <p:cTn id="26" dur="1000" fill="hold"/>
                                        <p:tgtEl>
                                          <p:spTgt spid="9222">
                                            <p:txEl>
                                              <p:pRg st="0" end="0"/>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92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222">
                                            <p:txEl>
                                              <p:pRg st="1" end="1"/>
                                            </p:txEl>
                                          </p:spTgt>
                                        </p:tgtEl>
                                        <p:attrNameLst>
                                          <p:attrName>style.visibility</p:attrName>
                                        </p:attrNameLst>
                                      </p:cBhvr>
                                      <p:to>
                                        <p:strVal val="visible"/>
                                      </p:to>
                                    </p:set>
                                    <p:anim calcmode="lin" valueType="num">
                                      <p:cBhvr additive="base">
                                        <p:cTn id="32" dur="1000" fill="hold"/>
                                        <p:tgtEl>
                                          <p:spTgt spid="9222">
                                            <p:txEl>
                                              <p:pRg st="1" end="1"/>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9222">
                                            <p:txEl>
                                              <p:pRg st="2" end="2"/>
                                            </p:txEl>
                                          </p:spTgt>
                                        </p:tgtEl>
                                        <p:attrNameLst>
                                          <p:attrName>style.visibility</p:attrName>
                                        </p:attrNameLst>
                                      </p:cBhvr>
                                      <p:to>
                                        <p:strVal val="visible"/>
                                      </p:to>
                                    </p:set>
                                    <p:anim calcmode="lin" valueType="num">
                                      <p:cBhvr additive="base">
                                        <p:cTn id="38" dur="1000" fill="hold"/>
                                        <p:tgtEl>
                                          <p:spTgt spid="9222">
                                            <p:txEl>
                                              <p:pRg st="2" end="2"/>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9222">
                                            <p:txEl>
                                              <p:pRg st="2" end="2"/>
                                            </p:txEl>
                                          </p:spTgt>
                                        </p:tgtEl>
                                        <p:attrNameLst>
                                          <p:attrName>ppt_y</p:attrName>
                                        </p:attrNameLst>
                                      </p:cBhvr>
                                      <p:tavLst>
                                        <p:tav tm="0">
                                          <p:val>
                                            <p:strVal val="#ppt_y"/>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9226"/>
                                        </p:tgtEl>
                                        <p:attrNameLst>
                                          <p:attrName>style.visibility</p:attrName>
                                        </p:attrNameLst>
                                      </p:cBhvr>
                                      <p:to>
                                        <p:strVal val="visible"/>
                                      </p:to>
                                    </p:set>
                                    <p:animEffect transition="in" filter="fade">
                                      <p:cBhvr>
                                        <p:cTn id="42" dur="1000"/>
                                        <p:tgtEl>
                                          <p:spTgt spid="922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9227">
                                            <p:txEl>
                                              <p:pRg st="0" end="0"/>
                                            </p:txEl>
                                          </p:spTgt>
                                        </p:tgtEl>
                                        <p:attrNameLst>
                                          <p:attrName>style.visibility</p:attrName>
                                        </p:attrNameLst>
                                      </p:cBhvr>
                                      <p:to>
                                        <p:strVal val="visible"/>
                                      </p:to>
                                    </p:set>
                                    <p:anim calcmode="lin" valueType="num">
                                      <p:cBhvr additive="base">
                                        <p:cTn id="47" dur="500" fill="hold"/>
                                        <p:tgtEl>
                                          <p:spTgt spid="9227">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9227">
                                            <p:txEl>
                                              <p:pRg st="0" end="0"/>
                                            </p:txEl>
                                          </p:spTgt>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9230"/>
                                        </p:tgtEl>
                                        <p:attrNameLst>
                                          <p:attrName>style.visibility</p:attrName>
                                        </p:attrNameLst>
                                      </p:cBhvr>
                                      <p:to>
                                        <p:strVal val="visible"/>
                                      </p:to>
                                    </p:set>
                                    <p:animEffect transition="in" filter="fade">
                                      <p:cBhvr>
                                        <p:cTn id="51" dur="1000"/>
                                        <p:tgtEl>
                                          <p:spTgt spid="923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9227">
                                            <p:txEl>
                                              <p:pRg st="2" end="2"/>
                                            </p:txEl>
                                          </p:spTgt>
                                        </p:tgtEl>
                                        <p:attrNameLst>
                                          <p:attrName>style.visibility</p:attrName>
                                        </p:attrNameLst>
                                      </p:cBhvr>
                                      <p:to>
                                        <p:strVal val="visible"/>
                                      </p:to>
                                    </p:set>
                                    <p:anim calcmode="lin" valueType="num">
                                      <p:cBhvr additive="base">
                                        <p:cTn id="56" dur="500" fill="hold"/>
                                        <p:tgtEl>
                                          <p:spTgt spid="9227">
                                            <p:txEl>
                                              <p:pRg st="2" end="2"/>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92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p:bldP spid="92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Image:Hammurabi Face.jpg">
            <a:hlinkClick r:id="rId3"/>
          </p:cNvPr>
          <p:cNvPicPr>
            <a:picLocks noChangeAspect="1" noChangeArrowheads="1"/>
          </p:cNvPicPr>
          <p:nvPr/>
        </p:nvPicPr>
        <p:blipFill>
          <a:blip r:embed="rId4" cstate="print"/>
          <a:srcRect l="10165" t="3255" r="6847" b="1920"/>
          <a:stretch>
            <a:fillRect/>
          </a:stretch>
        </p:blipFill>
        <p:spPr bwMode="auto">
          <a:xfrm>
            <a:off x="6973888" y="228600"/>
            <a:ext cx="1878012" cy="2667000"/>
          </a:xfrm>
          <a:prstGeom prst="rect">
            <a:avLst/>
          </a:prstGeom>
          <a:noFill/>
          <a:ln w="9525">
            <a:noFill/>
            <a:miter lim="800000"/>
            <a:headEnd/>
            <a:tailEnd/>
          </a:ln>
        </p:spPr>
      </p:pic>
      <p:graphicFrame>
        <p:nvGraphicFramePr>
          <p:cNvPr id="10249" name="Object 9"/>
          <p:cNvGraphicFramePr>
            <a:graphicFrameLocks noChangeAspect="1"/>
          </p:cNvGraphicFramePr>
          <p:nvPr/>
        </p:nvGraphicFramePr>
        <p:xfrm>
          <a:off x="304800" y="152400"/>
          <a:ext cx="3048000" cy="838200"/>
        </p:xfrm>
        <a:graphic>
          <a:graphicData uri="http://schemas.openxmlformats.org/presentationml/2006/ole">
            <mc:AlternateContent xmlns:mc="http://schemas.openxmlformats.org/markup-compatibility/2006">
              <mc:Choice xmlns:v="urn:schemas-microsoft-com:vml" Requires="v">
                <p:oleObj spid="_x0000_s9221" name="Image" r:id="rId5" imgW="2338157" imgH="762174" progId="">
                  <p:embed/>
                </p:oleObj>
              </mc:Choice>
              <mc:Fallback>
                <p:oleObj name="Image" r:id="rId5" imgW="2338157" imgH="762174" progId="">
                  <p:embed/>
                  <p:pic>
                    <p:nvPicPr>
                      <p:cNvPr id="0" name="Object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524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50" name="Text Box 10"/>
          <p:cNvSpPr txBox="1">
            <a:spLocks noChangeArrowheads="1"/>
          </p:cNvSpPr>
          <p:nvPr/>
        </p:nvSpPr>
        <p:spPr bwMode="auto">
          <a:xfrm>
            <a:off x="212725" y="1031875"/>
            <a:ext cx="6188075" cy="2289175"/>
          </a:xfrm>
          <a:prstGeom prst="rect">
            <a:avLst/>
          </a:prstGeom>
          <a:noFill/>
          <a:ln w="9525">
            <a:noFill/>
            <a:miter lim="800000"/>
            <a:headEnd/>
            <a:tailEnd/>
          </a:ln>
        </p:spPr>
        <p:txBody>
          <a:bodyPr>
            <a:spAutoFit/>
          </a:bodyPr>
          <a:lstStyle/>
          <a:p>
            <a:r>
              <a:rPr lang="en-US" u="none" dirty="0"/>
              <a:t>By 1792 BCE a new empire arose in this region.</a:t>
            </a:r>
          </a:p>
          <a:p>
            <a:r>
              <a:rPr lang="en-US" dirty="0"/>
              <a:t>The city-state of Babylon rose to power led by king</a:t>
            </a:r>
          </a:p>
          <a:p>
            <a:r>
              <a:rPr lang="en-US" dirty="0"/>
              <a:t>Hammurabi.</a:t>
            </a:r>
          </a:p>
          <a:p>
            <a:endParaRPr lang="en-US" u="none" dirty="0"/>
          </a:p>
          <a:p>
            <a:r>
              <a:rPr lang="en-US" u="none" dirty="0"/>
              <a:t>The Empire fell shortly after his death in 1750 BCE, but Hammurabi made significant contributions before his death.</a:t>
            </a:r>
          </a:p>
          <a:p>
            <a:endParaRPr lang="en-US" u="none" dirty="0"/>
          </a:p>
        </p:txBody>
      </p:sp>
      <p:pic>
        <p:nvPicPr>
          <p:cNvPr id="10251" name="Picture 11" descr="image_52352_v2_m56577569830555816"/>
          <p:cNvPicPr>
            <a:picLocks noChangeAspect="1" noChangeArrowheads="1"/>
          </p:cNvPicPr>
          <p:nvPr/>
        </p:nvPicPr>
        <p:blipFill>
          <a:blip r:embed="rId7" cstate="print"/>
          <a:srcRect l="21510" r="20102"/>
          <a:stretch>
            <a:fillRect/>
          </a:stretch>
        </p:blipFill>
        <p:spPr bwMode="auto">
          <a:xfrm>
            <a:off x="228600" y="3143250"/>
            <a:ext cx="1447800" cy="3486150"/>
          </a:xfrm>
          <a:prstGeom prst="rect">
            <a:avLst/>
          </a:prstGeom>
          <a:noFill/>
          <a:ln w="9525">
            <a:noFill/>
            <a:miter lim="800000"/>
            <a:headEnd/>
            <a:tailEnd/>
          </a:ln>
        </p:spPr>
      </p:pic>
      <p:sp>
        <p:nvSpPr>
          <p:cNvPr id="10252" name="Text Box 12"/>
          <p:cNvSpPr txBox="1">
            <a:spLocks noChangeArrowheads="1"/>
          </p:cNvSpPr>
          <p:nvPr/>
        </p:nvSpPr>
        <p:spPr bwMode="auto">
          <a:xfrm>
            <a:off x="1828800" y="2971800"/>
            <a:ext cx="7162800" cy="3754438"/>
          </a:xfrm>
          <a:prstGeom prst="rect">
            <a:avLst/>
          </a:prstGeom>
          <a:noFill/>
          <a:ln w="9525">
            <a:noFill/>
            <a:miter lim="800000"/>
            <a:headEnd/>
            <a:tailEnd/>
          </a:ln>
          <a:effectLst/>
        </p:spPr>
        <p:txBody>
          <a:bodyPr>
            <a:spAutoFit/>
          </a:bodyPr>
          <a:lstStyle/>
          <a:p>
            <a:pPr>
              <a:defRPr/>
            </a:pPr>
            <a:r>
              <a:rPr lang="en-US" dirty="0"/>
              <a:t>Hammurabi codified and collected the laws of his region</a:t>
            </a:r>
            <a:r>
              <a:rPr lang="en-US" u="none" dirty="0"/>
              <a:t> and wrote them down for all to see. </a:t>
            </a:r>
          </a:p>
          <a:p>
            <a:pPr>
              <a:defRPr/>
            </a:pPr>
            <a:r>
              <a:rPr lang="en-US" u="none" dirty="0"/>
              <a:t>This is called </a:t>
            </a:r>
            <a:r>
              <a:rPr lang="en-US" dirty="0">
                <a:effectLst>
                  <a:outerShdw blurRad="38100" dist="38100" dir="2700000" algn="tl">
                    <a:srgbClr val="FFFFFF"/>
                  </a:outerShdw>
                </a:effectLst>
              </a:rPr>
              <a:t>HAMMURABI’S CODE</a:t>
            </a:r>
            <a:r>
              <a:rPr lang="en-US" u="none" dirty="0"/>
              <a:t>, or the Code of Hammurabi.</a:t>
            </a:r>
          </a:p>
          <a:p>
            <a:pPr>
              <a:defRPr/>
            </a:pPr>
            <a:endParaRPr lang="en-US" sz="800" u="none" dirty="0"/>
          </a:p>
          <a:p>
            <a:pPr>
              <a:defRPr/>
            </a:pPr>
            <a:r>
              <a:rPr lang="en-US" u="none" dirty="0"/>
              <a:t>He </a:t>
            </a:r>
            <a:r>
              <a:rPr lang="en-US" dirty="0"/>
              <a:t>wrote them down so everyone would know</a:t>
            </a:r>
            <a:r>
              <a:rPr lang="en-US" u="none" dirty="0"/>
              <a:t> what the laws were and could not use ignorance as an excuse to escape justice.</a:t>
            </a:r>
          </a:p>
          <a:p>
            <a:pPr>
              <a:defRPr/>
            </a:pPr>
            <a:endParaRPr lang="en-US" sz="800" u="none" dirty="0"/>
          </a:p>
          <a:p>
            <a:pPr>
              <a:defRPr/>
            </a:pPr>
            <a:r>
              <a:rPr lang="en-US" u="none" dirty="0"/>
              <a:t>The </a:t>
            </a:r>
            <a:r>
              <a:rPr lang="en-US" dirty="0"/>
              <a:t>law code covered just about everything</a:t>
            </a:r>
            <a:r>
              <a:rPr lang="en-US" u="none" dirty="0"/>
              <a:t> from business to personal law and is seen as </a:t>
            </a:r>
            <a:r>
              <a:rPr lang="en-US" dirty="0"/>
              <a:t>very harsh</a:t>
            </a:r>
            <a:r>
              <a:rPr lang="en-US" u="none" dirty="0"/>
              <a:t> now, but was pretty standard for its time.</a:t>
            </a:r>
          </a:p>
          <a:p>
            <a:pPr>
              <a:defRPr/>
            </a:pPr>
            <a:endParaRPr lang="en-US" sz="800" u="none" dirty="0"/>
          </a:p>
          <a:p>
            <a:pPr>
              <a:defRPr/>
            </a:pPr>
            <a:r>
              <a:rPr lang="en-US" u="none" dirty="0"/>
              <a:t>Babylon was </a:t>
            </a:r>
            <a:r>
              <a:rPr lang="en-US" u="none" dirty="0">
                <a:effectLst>
                  <a:outerShdw blurRad="38100" dist="38100" dir="2700000" algn="tl">
                    <a:srgbClr val="FFFFFF"/>
                  </a:outerShdw>
                </a:effectLst>
              </a:rPr>
              <a:t>Patriarchal</a:t>
            </a:r>
            <a:r>
              <a:rPr lang="en-US" u="none" dirty="0"/>
              <a:t>, </a:t>
            </a:r>
            <a:r>
              <a:rPr lang="en-US" dirty="0"/>
              <a:t>male dominated, but it did have some laws to protect women</a:t>
            </a:r>
            <a:r>
              <a:rPr lang="en-US" u="none"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 calcmode="lin" valueType="num">
                                      <p:cBhvr>
                                        <p:cTn id="7" dur="1000" fill="hold"/>
                                        <p:tgtEl>
                                          <p:spTgt spid="10249"/>
                                        </p:tgtEl>
                                        <p:attrNameLst>
                                          <p:attrName>ppt_w</p:attrName>
                                        </p:attrNameLst>
                                      </p:cBhvr>
                                      <p:tavLst>
                                        <p:tav tm="0">
                                          <p:val>
                                            <p:strVal val="#ppt_w*0.70"/>
                                          </p:val>
                                        </p:tav>
                                        <p:tav tm="100000">
                                          <p:val>
                                            <p:strVal val="#ppt_w"/>
                                          </p:val>
                                        </p:tav>
                                      </p:tavLst>
                                    </p:anim>
                                    <p:anim calcmode="lin" valueType="num">
                                      <p:cBhvr>
                                        <p:cTn id="8" dur="1000" fill="hold"/>
                                        <p:tgtEl>
                                          <p:spTgt spid="10249"/>
                                        </p:tgtEl>
                                        <p:attrNameLst>
                                          <p:attrName>ppt_h</p:attrName>
                                        </p:attrNameLst>
                                      </p:cBhvr>
                                      <p:tavLst>
                                        <p:tav tm="0">
                                          <p:val>
                                            <p:strVal val="#ppt_h"/>
                                          </p:val>
                                        </p:tav>
                                        <p:tav tm="100000">
                                          <p:val>
                                            <p:strVal val="#ppt_h"/>
                                          </p:val>
                                        </p:tav>
                                      </p:tavLst>
                                    </p:anim>
                                    <p:animEffect transition="in" filter="fade">
                                      <p:cBhvr>
                                        <p:cTn id="9" dur="1000"/>
                                        <p:tgtEl>
                                          <p:spTgt spid="1024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50">
                                            <p:txEl>
                                              <p:pRg st="0" end="0"/>
                                            </p:txEl>
                                          </p:spTgt>
                                        </p:tgtEl>
                                        <p:attrNameLst>
                                          <p:attrName>style.visibility</p:attrName>
                                        </p:attrNameLst>
                                      </p:cBhvr>
                                      <p:to>
                                        <p:strVal val="visible"/>
                                      </p:to>
                                    </p:set>
                                    <p:anim calcmode="lin" valueType="num">
                                      <p:cBhvr>
                                        <p:cTn id="14" dur="1000" fill="hold"/>
                                        <p:tgtEl>
                                          <p:spTgt spid="1025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025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0250">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10250">
                                            <p:txEl>
                                              <p:pRg st="1" end="1"/>
                                            </p:txEl>
                                          </p:spTgt>
                                        </p:tgtEl>
                                        <p:attrNameLst>
                                          <p:attrName>style.visibility</p:attrName>
                                        </p:attrNameLst>
                                      </p:cBhvr>
                                      <p:to>
                                        <p:strVal val="visible"/>
                                      </p:to>
                                    </p:set>
                                    <p:anim calcmode="lin" valueType="num">
                                      <p:cBhvr>
                                        <p:cTn id="19" dur="1000" fill="hold"/>
                                        <p:tgtEl>
                                          <p:spTgt spid="10250">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10250">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0250">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0250">
                                            <p:txEl>
                                              <p:pRg st="2" end="2"/>
                                            </p:txEl>
                                          </p:spTgt>
                                        </p:tgtEl>
                                        <p:attrNameLst>
                                          <p:attrName>style.visibility</p:attrName>
                                        </p:attrNameLst>
                                      </p:cBhvr>
                                      <p:to>
                                        <p:strVal val="visible"/>
                                      </p:to>
                                    </p:set>
                                    <p:anim calcmode="lin" valueType="num">
                                      <p:cBhvr>
                                        <p:cTn id="24" dur="1000" fill="hold"/>
                                        <p:tgtEl>
                                          <p:spTgt spid="10250">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10250">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10250">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0245"/>
                                        </p:tgtEl>
                                        <p:attrNameLst>
                                          <p:attrName>style.visibility</p:attrName>
                                        </p:attrNameLst>
                                      </p:cBhvr>
                                      <p:to>
                                        <p:strVal val="visible"/>
                                      </p:to>
                                    </p:set>
                                    <p:anim calcmode="lin" valueType="num">
                                      <p:cBhvr>
                                        <p:cTn id="29" dur="500" fill="hold"/>
                                        <p:tgtEl>
                                          <p:spTgt spid="10245"/>
                                        </p:tgtEl>
                                        <p:attrNameLst>
                                          <p:attrName>ppt_w</p:attrName>
                                        </p:attrNameLst>
                                      </p:cBhvr>
                                      <p:tavLst>
                                        <p:tav tm="0">
                                          <p:val>
                                            <p:fltVal val="0"/>
                                          </p:val>
                                        </p:tav>
                                        <p:tav tm="100000">
                                          <p:val>
                                            <p:strVal val="#ppt_w"/>
                                          </p:val>
                                        </p:tav>
                                      </p:tavLst>
                                    </p:anim>
                                    <p:anim calcmode="lin" valueType="num">
                                      <p:cBhvr>
                                        <p:cTn id="30" dur="500" fill="hold"/>
                                        <p:tgtEl>
                                          <p:spTgt spid="10245"/>
                                        </p:tgtEl>
                                        <p:attrNameLst>
                                          <p:attrName>ppt_h</p:attrName>
                                        </p:attrNameLst>
                                      </p:cBhvr>
                                      <p:tavLst>
                                        <p:tav tm="0">
                                          <p:val>
                                            <p:fltVal val="0"/>
                                          </p:val>
                                        </p:tav>
                                        <p:tav tm="100000">
                                          <p:val>
                                            <p:strVal val="#ppt_h"/>
                                          </p:val>
                                        </p:tav>
                                      </p:tavLst>
                                    </p:anim>
                                    <p:animEffect transition="in" filter="fade">
                                      <p:cBhvr>
                                        <p:cTn id="31" dur="500"/>
                                        <p:tgtEl>
                                          <p:spTgt spid="10245"/>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250">
                                            <p:txEl>
                                              <p:pRg st="4" end="4"/>
                                            </p:txEl>
                                          </p:spTgt>
                                        </p:tgtEl>
                                        <p:attrNameLst>
                                          <p:attrName>style.visibility</p:attrName>
                                        </p:attrNameLst>
                                      </p:cBhvr>
                                      <p:to>
                                        <p:strVal val="visible"/>
                                      </p:to>
                                    </p:set>
                                    <p:anim calcmode="lin" valueType="num">
                                      <p:cBhvr>
                                        <p:cTn id="36" dur="1000" fill="hold"/>
                                        <p:tgtEl>
                                          <p:spTgt spid="10250">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10250">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10250">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10252">
                                            <p:txEl>
                                              <p:pRg st="0" end="0"/>
                                            </p:txEl>
                                          </p:spTgt>
                                        </p:tgtEl>
                                        <p:attrNameLst>
                                          <p:attrName>style.visibility</p:attrName>
                                        </p:attrNameLst>
                                      </p:cBhvr>
                                      <p:to>
                                        <p:strVal val="visible"/>
                                      </p:to>
                                    </p:set>
                                    <p:anim calcmode="lin" valueType="num">
                                      <p:cBhvr>
                                        <p:cTn id="43" dur="1000" fill="hold"/>
                                        <p:tgtEl>
                                          <p:spTgt spid="10252">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0252">
                                            <p:txEl>
                                              <p:pRg st="0" end="0"/>
                                            </p:txEl>
                                          </p:spTgt>
                                        </p:tgtEl>
                                        <p:attrNameLst>
                                          <p:attrName>ppt_h</p:attrName>
                                        </p:attrNameLst>
                                      </p:cBhvr>
                                      <p:tavLst>
                                        <p:tav tm="0">
                                          <p:val>
                                            <p:fltVal val="0"/>
                                          </p:val>
                                        </p:tav>
                                        <p:tav tm="100000">
                                          <p:val>
                                            <p:strVal val="#ppt_h"/>
                                          </p:val>
                                        </p:tav>
                                      </p:tavLst>
                                    </p:anim>
                                    <p:animEffect transition="in" filter="fade">
                                      <p:cBhvr>
                                        <p:cTn id="45" dur="1000"/>
                                        <p:tgtEl>
                                          <p:spTgt spid="10252">
                                            <p:txEl>
                                              <p:pRg st="0" end="0"/>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10252">
                                            <p:txEl>
                                              <p:pRg st="1" end="1"/>
                                            </p:txEl>
                                          </p:spTgt>
                                        </p:tgtEl>
                                        <p:attrNameLst>
                                          <p:attrName>style.visibility</p:attrName>
                                        </p:attrNameLst>
                                      </p:cBhvr>
                                      <p:to>
                                        <p:strVal val="visible"/>
                                      </p:to>
                                    </p:set>
                                    <p:anim calcmode="lin" valueType="num">
                                      <p:cBhvr>
                                        <p:cTn id="48" dur="1000" fill="hold"/>
                                        <p:tgtEl>
                                          <p:spTgt spid="10252">
                                            <p:txEl>
                                              <p:pRg st="1" end="1"/>
                                            </p:txEl>
                                          </p:spTgt>
                                        </p:tgtEl>
                                        <p:attrNameLst>
                                          <p:attrName>ppt_w</p:attrName>
                                        </p:attrNameLst>
                                      </p:cBhvr>
                                      <p:tavLst>
                                        <p:tav tm="0">
                                          <p:val>
                                            <p:fltVal val="0"/>
                                          </p:val>
                                        </p:tav>
                                        <p:tav tm="100000">
                                          <p:val>
                                            <p:strVal val="#ppt_w"/>
                                          </p:val>
                                        </p:tav>
                                      </p:tavLst>
                                    </p:anim>
                                    <p:anim calcmode="lin" valueType="num">
                                      <p:cBhvr>
                                        <p:cTn id="49" dur="1000" fill="hold"/>
                                        <p:tgtEl>
                                          <p:spTgt spid="10252">
                                            <p:txEl>
                                              <p:pRg st="1" end="1"/>
                                            </p:txEl>
                                          </p:spTgt>
                                        </p:tgtEl>
                                        <p:attrNameLst>
                                          <p:attrName>ppt_h</p:attrName>
                                        </p:attrNameLst>
                                      </p:cBhvr>
                                      <p:tavLst>
                                        <p:tav tm="0">
                                          <p:val>
                                            <p:fltVal val="0"/>
                                          </p:val>
                                        </p:tav>
                                        <p:tav tm="100000">
                                          <p:val>
                                            <p:strVal val="#ppt_h"/>
                                          </p:val>
                                        </p:tav>
                                      </p:tavLst>
                                    </p:anim>
                                    <p:animEffect transition="in" filter="fade">
                                      <p:cBhvr>
                                        <p:cTn id="50" dur="1000"/>
                                        <p:tgtEl>
                                          <p:spTgt spid="10252">
                                            <p:txEl>
                                              <p:pRg st="1" end="1"/>
                                            </p:txEl>
                                          </p:spTgt>
                                        </p:tgtEl>
                                      </p:cBhvr>
                                    </p:animEffect>
                                  </p:childTnLst>
                                </p:cTn>
                              </p:par>
                              <p:par>
                                <p:cTn id="51" presetID="53" presetClass="entr" presetSubtype="0" fill="hold" nodeType="withEffect">
                                  <p:stCondLst>
                                    <p:cond delay="0"/>
                                  </p:stCondLst>
                                  <p:childTnLst>
                                    <p:set>
                                      <p:cBhvr>
                                        <p:cTn id="52" dur="1" fill="hold">
                                          <p:stCondLst>
                                            <p:cond delay="0"/>
                                          </p:stCondLst>
                                        </p:cTn>
                                        <p:tgtEl>
                                          <p:spTgt spid="10251"/>
                                        </p:tgtEl>
                                        <p:attrNameLst>
                                          <p:attrName>style.visibility</p:attrName>
                                        </p:attrNameLst>
                                      </p:cBhvr>
                                      <p:to>
                                        <p:strVal val="visible"/>
                                      </p:to>
                                    </p:set>
                                    <p:anim calcmode="lin" valueType="num">
                                      <p:cBhvr>
                                        <p:cTn id="53" dur="1000" fill="hold"/>
                                        <p:tgtEl>
                                          <p:spTgt spid="10251"/>
                                        </p:tgtEl>
                                        <p:attrNameLst>
                                          <p:attrName>ppt_w</p:attrName>
                                        </p:attrNameLst>
                                      </p:cBhvr>
                                      <p:tavLst>
                                        <p:tav tm="0">
                                          <p:val>
                                            <p:fltVal val="0"/>
                                          </p:val>
                                        </p:tav>
                                        <p:tav tm="100000">
                                          <p:val>
                                            <p:strVal val="#ppt_w"/>
                                          </p:val>
                                        </p:tav>
                                      </p:tavLst>
                                    </p:anim>
                                    <p:anim calcmode="lin" valueType="num">
                                      <p:cBhvr>
                                        <p:cTn id="54" dur="1000" fill="hold"/>
                                        <p:tgtEl>
                                          <p:spTgt spid="10251"/>
                                        </p:tgtEl>
                                        <p:attrNameLst>
                                          <p:attrName>ppt_h</p:attrName>
                                        </p:attrNameLst>
                                      </p:cBhvr>
                                      <p:tavLst>
                                        <p:tav tm="0">
                                          <p:val>
                                            <p:fltVal val="0"/>
                                          </p:val>
                                        </p:tav>
                                        <p:tav tm="100000">
                                          <p:val>
                                            <p:strVal val="#ppt_h"/>
                                          </p:val>
                                        </p:tav>
                                      </p:tavLst>
                                    </p:anim>
                                    <p:animEffect transition="in" filter="fade">
                                      <p:cBhvr>
                                        <p:cTn id="55" dur="1000"/>
                                        <p:tgtEl>
                                          <p:spTgt spid="10251"/>
                                        </p:tgtEl>
                                      </p:cBhvr>
                                    </p:animEffect>
                                  </p:childTnLst>
                                </p:cTn>
                              </p:par>
                            </p:childTnLst>
                          </p:cTn>
                        </p:par>
                        <p:par>
                          <p:cTn id="56" fill="hold">
                            <p:stCondLst>
                              <p:cond delay="1000"/>
                            </p:stCondLst>
                            <p:childTnLst>
                              <p:par>
                                <p:cTn id="57" presetID="53" presetClass="entr" presetSubtype="0" fill="hold" nodeType="afterEffect">
                                  <p:stCondLst>
                                    <p:cond delay="1000"/>
                                  </p:stCondLst>
                                  <p:childTnLst>
                                    <p:set>
                                      <p:cBhvr>
                                        <p:cTn id="58" dur="1" fill="hold">
                                          <p:stCondLst>
                                            <p:cond delay="0"/>
                                          </p:stCondLst>
                                        </p:cTn>
                                        <p:tgtEl>
                                          <p:spTgt spid="10252">
                                            <p:txEl>
                                              <p:pRg st="3" end="3"/>
                                            </p:txEl>
                                          </p:spTgt>
                                        </p:tgtEl>
                                        <p:attrNameLst>
                                          <p:attrName>style.visibility</p:attrName>
                                        </p:attrNameLst>
                                      </p:cBhvr>
                                      <p:to>
                                        <p:strVal val="visible"/>
                                      </p:to>
                                    </p:set>
                                    <p:anim calcmode="lin" valueType="num">
                                      <p:cBhvr>
                                        <p:cTn id="59" dur="1000" fill="hold"/>
                                        <p:tgtEl>
                                          <p:spTgt spid="10252">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10252">
                                            <p:txEl>
                                              <p:pRg st="3" end="3"/>
                                            </p:txEl>
                                          </p:spTgt>
                                        </p:tgtEl>
                                        <p:attrNameLst>
                                          <p:attrName>ppt_h</p:attrName>
                                        </p:attrNameLst>
                                      </p:cBhvr>
                                      <p:tavLst>
                                        <p:tav tm="0">
                                          <p:val>
                                            <p:fltVal val="0"/>
                                          </p:val>
                                        </p:tav>
                                        <p:tav tm="100000">
                                          <p:val>
                                            <p:strVal val="#ppt_h"/>
                                          </p:val>
                                        </p:tav>
                                      </p:tavLst>
                                    </p:anim>
                                    <p:animEffect transition="in" filter="fade">
                                      <p:cBhvr>
                                        <p:cTn id="61" dur="1000"/>
                                        <p:tgtEl>
                                          <p:spTgt spid="10252">
                                            <p:txEl>
                                              <p:pRg st="3" end="3"/>
                                            </p:txEl>
                                          </p:spTgt>
                                        </p:tgtEl>
                                      </p:cBhvr>
                                    </p:animEffect>
                                  </p:childTnLst>
                                </p:cTn>
                              </p:par>
                            </p:childTnLst>
                          </p:cTn>
                        </p:par>
                        <p:par>
                          <p:cTn id="62" fill="hold">
                            <p:stCondLst>
                              <p:cond delay="3000"/>
                            </p:stCondLst>
                            <p:childTnLst>
                              <p:par>
                                <p:cTn id="63" presetID="53" presetClass="entr" presetSubtype="0" fill="hold" nodeType="afterEffect">
                                  <p:stCondLst>
                                    <p:cond delay="1000"/>
                                  </p:stCondLst>
                                  <p:childTnLst>
                                    <p:set>
                                      <p:cBhvr>
                                        <p:cTn id="64" dur="1" fill="hold">
                                          <p:stCondLst>
                                            <p:cond delay="0"/>
                                          </p:stCondLst>
                                        </p:cTn>
                                        <p:tgtEl>
                                          <p:spTgt spid="10252">
                                            <p:txEl>
                                              <p:pRg st="5" end="5"/>
                                            </p:txEl>
                                          </p:spTgt>
                                        </p:tgtEl>
                                        <p:attrNameLst>
                                          <p:attrName>style.visibility</p:attrName>
                                        </p:attrNameLst>
                                      </p:cBhvr>
                                      <p:to>
                                        <p:strVal val="visible"/>
                                      </p:to>
                                    </p:set>
                                    <p:anim calcmode="lin" valueType="num">
                                      <p:cBhvr>
                                        <p:cTn id="65" dur="1000" fill="hold"/>
                                        <p:tgtEl>
                                          <p:spTgt spid="10252">
                                            <p:txEl>
                                              <p:pRg st="5" end="5"/>
                                            </p:txEl>
                                          </p:spTgt>
                                        </p:tgtEl>
                                        <p:attrNameLst>
                                          <p:attrName>ppt_w</p:attrName>
                                        </p:attrNameLst>
                                      </p:cBhvr>
                                      <p:tavLst>
                                        <p:tav tm="0">
                                          <p:val>
                                            <p:fltVal val="0"/>
                                          </p:val>
                                        </p:tav>
                                        <p:tav tm="100000">
                                          <p:val>
                                            <p:strVal val="#ppt_w"/>
                                          </p:val>
                                        </p:tav>
                                      </p:tavLst>
                                    </p:anim>
                                    <p:anim calcmode="lin" valueType="num">
                                      <p:cBhvr>
                                        <p:cTn id="66" dur="1000" fill="hold"/>
                                        <p:tgtEl>
                                          <p:spTgt spid="10252">
                                            <p:txEl>
                                              <p:pRg st="5" end="5"/>
                                            </p:txEl>
                                          </p:spTgt>
                                        </p:tgtEl>
                                        <p:attrNameLst>
                                          <p:attrName>ppt_h</p:attrName>
                                        </p:attrNameLst>
                                      </p:cBhvr>
                                      <p:tavLst>
                                        <p:tav tm="0">
                                          <p:val>
                                            <p:fltVal val="0"/>
                                          </p:val>
                                        </p:tav>
                                        <p:tav tm="100000">
                                          <p:val>
                                            <p:strVal val="#ppt_h"/>
                                          </p:val>
                                        </p:tav>
                                      </p:tavLst>
                                    </p:anim>
                                    <p:animEffect transition="in" filter="fade">
                                      <p:cBhvr>
                                        <p:cTn id="67" dur="1000"/>
                                        <p:tgtEl>
                                          <p:spTgt spid="10252">
                                            <p:txEl>
                                              <p:pRg st="5" end="5"/>
                                            </p:txEl>
                                          </p:spTgt>
                                        </p:tgtEl>
                                      </p:cBhvr>
                                    </p:animEffect>
                                  </p:childTnLst>
                                </p:cTn>
                              </p:par>
                            </p:childTnLst>
                          </p:cTn>
                        </p:par>
                        <p:par>
                          <p:cTn id="68" fill="hold">
                            <p:stCondLst>
                              <p:cond delay="5000"/>
                            </p:stCondLst>
                            <p:childTnLst>
                              <p:par>
                                <p:cTn id="69" presetID="53" presetClass="entr" presetSubtype="0" fill="hold" nodeType="afterEffect">
                                  <p:stCondLst>
                                    <p:cond delay="1000"/>
                                  </p:stCondLst>
                                  <p:childTnLst>
                                    <p:set>
                                      <p:cBhvr>
                                        <p:cTn id="70" dur="1" fill="hold">
                                          <p:stCondLst>
                                            <p:cond delay="0"/>
                                          </p:stCondLst>
                                        </p:cTn>
                                        <p:tgtEl>
                                          <p:spTgt spid="10252">
                                            <p:txEl>
                                              <p:pRg st="7" end="7"/>
                                            </p:txEl>
                                          </p:spTgt>
                                        </p:tgtEl>
                                        <p:attrNameLst>
                                          <p:attrName>style.visibility</p:attrName>
                                        </p:attrNameLst>
                                      </p:cBhvr>
                                      <p:to>
                                        <p:strVal val="visible"/>
                                      </p:to>
                                    </p:set>
                                    <p:anim calcmode="lin" valueType="num">
                                      <p:cBhvr>
                                        <p:cTn id="71" dur="1000" fill="hold"/>
                                        <p:tgtEl>
                                          <p:spTgt spid="10252">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10252">
                                            <p:txEl>
                                              <p:pRg st="7" end="7"/>
                                            </p:txEl>
                                          </p:spTgt>
                                        </p:tgtEl>
                                        <p:attrNameLst>
                                          <p:attrName>ppt_h</p:attrName>
                                        </p:attrNameLst>
                                      </p:cBhvr>
                                      <p:tavLst>
                                        <p:tav tm="0">
                                          <p:val>
                                            <p:fltVal val="0"/>
                                          </p:val>
                                        </p:tav>
                                        <p:tav tm="100000">
                                          <p:val>
                                            <p:strVal val="#ppt_h"/>
                                          </p:val>
                                        </p:tav>
                                      </p:tavLst>
                                    </p:anim>
                                    <p:animEffect transition="in" filter="fade">
                                      <p:cBhvr>
                                        <p:cTn id="73" dur="1000"/>
                                        <p:tgtEl>
                                          <p:spTgt spid="102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 name="Object 8"/>
          <p:cNvGraphicFramePr>
            <a:graphicFrameLocks noChangeAspect="1"/>
          </p:cNvGraphicFramePr>
          <p:nvPr/>
        </p:nvGraphicFramePr>
        <p:xfrm>
          <a:off x="304800" y="184150"/>
          <a:ext cx="5029200" cy="577850"/>
        </p:xfrm>
        <a:graphic>
          <a:graphicData uri="http://schemas.openxmlformats.org/presentationml/2006/ole">
            <mc:AlternateContent xmlns:mc="http://schemas.openxmlformats.org/markup-compatibility/2006">
              <mc:Choice xmlns:v="urn:schemas-microsoft-com:vml" Requires="v">
                <p:oleObj spid="_x0000_s10245" name="Image" r:id="rId3" imgW="5184610" imgH="648076" progId="">
                  <p:embed/>
                </p:oleObj>
              </mc:Choice>
              <mc:Fallback>
                <p:oleObj name="Image" r:id="rId3" imgW="5184610" imgH="648076" progId="">
                  <p:embed/>
                  <p:pic>
                    <p:nvPicPr>
                      <p:cNvPr id="0" name="Object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84150"/>
                        <a:ext cx="50292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2299" name="Picture 11" descr="ham"/>
          <p:cNvPicPr>
            <a:picLocks noChangeAspect="1" noChangeArrowheads="1"/>
          </p:cNvPicPr>
          <p:nvPr/>
        </p:nvPicPr>
        <p:blipFill>
          <a:blip r:embed="rId5" cstate="print">
            <a:clrChange>
              <a:clrFrom>
                <a:srgbClr val="E6E6E6"/>
              </a:clrFrom>
              <a:clrTo>
                <a:srgbClr val="E6E6E6">
                  <a:alpha val="0"/>
                </a:srgbClr>
              </a:clrTo>
            </a:clrChange>
          </a:blip>
          <a:srcRect/>
          <a:stretch>
            <a:fillRect/>
          </a:stretch>
        </p:blipFill>
        <p:spPr bwMode="auto">
          <a:xfrm>
            <a:off x="8099425" y="5486400"/>
            <a:ext cx="892175" cy="1219200"/>
          </a:xfrm>
          <a:prstGeom prst="rect">
            <a:avLst/>
          </a:prstGeom>
          <a:noFill/>
          <a:ln w="9525">
            <a:noFill/>
            <a:miter lim="800000"/>
            <a:headEnd/>
            <a:tailEnd/>
          </a:ln>
        </p:spPr>
      </p:pic>
      <p:sp>
        <p:nvSpPr>
          <p:cNvPr id="12301" name="Rectangle 13"/>
          <p:cNvSpPr>
            <a:spLocks noChangeArrowheads="1"/>
          </p:cNvSpPr>
          <p:nvPr/>
        </p:nvSpPr>
        <p:spPr bwMode="auto">
          <a:xfrm>
            <a:off x="228600" y="838200"/>
            <a:ext cx="8610600"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What should be done to the carpenter who builds a house that falls and kills the owner?</a:t>
            </a:r>
            <a:r>
              <a:rPr lang="en-US">
                <a:effectLst>
                  <a:outerShdw blurRad="38100" dist="38100" dir="2700000" algn="tl">
                    <a:srgbClr val="FFFFFF"/>
                  </a:outerShdw>
                </a:effectLst>
              </a:rPr>
              <a:t> </a:t>
            </a:r>
          </a:p>
        </p:txBody>
      </p:sp>
      <p:sp>
        <p:nvSpPr>
          <p:cNvPr id="12302" name="Rectangle 14"/>
          <p:cNvSpPr>
            <a:spLocks noChangeArrowheads="1"/>
          </p:cNvSpPr>
          <p:nvPr/>
        </p:nvSpPr>
        <p:spPr bwMode="auto">
          <a:xfrm>
            <a:off x="228600" y="1447800"/>
            <a:ext cx="8763000" cy="915988"/>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rPr>
              <a:t>Code 229</a:t>
            </a:r>
            <a:r>
              <a:rPr lang="en-US" i="1" u="none"/>
              <a:t>: If a builder builds a house for a man and does not make its construction sound, and the house which he has built collapses and causes the death of the owner of the house, the builder shall be put to death.</a:t>
            </a:r>
          </a:p>
        </p:txBody>
      </p:sp>
      <p:sp>
        <p:nvSpPr>
          <p:cNvPr id="12303" name="Rectangle 15"/>
          <p:cNvSpPr>
            <a:spLocks noChangeArrowheads="1"/>
          </p:cNvSpPr>
          <p:nvPr/>
        </p:nvSpPr>
        <p:spPr bwMode="auto">
          <a:xfrm>
            <a:off x="228600" y="3778250"/>
            <a:ext cx="8913813"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What should be done when a "sister of god" (or nun) enters the wine shop for a drink?</a:t>
            </a:r>
            <a:r>
              <a:rPr lang="en-US">
                <a:effectLst>
                  <a:outerShdw blurRad="38100" dist="38100" dir="2700000" algn="tl">
                    <a:srgbClr val="FFFFFF"/>
                  </a:outerShdw>
                </a:effectLst>
              </a:rPr>
              <a:t> </a:t>
            </a:r>
          </a:p>
        </p:txBody>
      </p:sp>
      <p:sp>
        <p:nvSpPr>
          <p:cNvPr id="12304" name="Rectangle 16"/>
          <p:cNvSpPr>
            <a:spLocks noChangeArrowheads="1"/>
          </p:cNvSpPr>
          <p:nvPr/>
        </p:nvSpPr>
        <p:spPr bwMode="auto">
          <a:xfrm>
            <a:off x="228600" y="4387850"/>
            <a:ext cx="8763000" cy="641350"/>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rPr>
              <a:t>Code 110</a:t>
            </a:r>
            <a:r>
              <a:rPr lang="en-US" i="1" u="none"/>
              <a:t>: If a "sister of god" (nun) who is not living in a convent opens a wine shop or enters a wine shop for a drink, they shall burn that woman.</a:t>
            </a:r>
            <a:r>
              <a:rPr lang="en-US" i="1"/>
              <a:t> </a:t>
            </a:r>
          </a:p>
        </p:txBody>
      </p:sp>
      <p:sp>
        <p:nvSpPr>
          <p:cNvPr id="12305" name="Rectangle 17"/>
          <p:cNvSpPr>
            <a:spLocks noChangeArrowheads="1"/>
          </p:cNvSpPr>
          <p:nvPr/>
        </p:nvSpPr>
        <p:spPr bwMode="auto">
          <a:xfrm>
            <a:off x="228600" y="5119688"/>
            <a:ext cx="5986463" cy="366712"/>
          </a:xfrm>
          <a:prstGeom prst="rect">
            <a:avLst/>
          </a:prstGeom>
          <a:noFill/>
          <a:ln w="9525">
            <a:noFill/>
            <a:miter lim="800000"/>
            <a:headEnd/>
            <a:tailEnd/>
          </a:ln>
          <a:effectLst/>
        </p:spPr>
        <p:txBody>
          <a:bodyPr wrap="none" anchor="ctr">
            <a:spAutoFit/>
          </a:bodyPr>
          <a:lstStyle/>
          <a:p>
            <a:pPr>
              <a:defRPr/>
            </a:pPr>
            <a:r>
              <a:rPr lang="en-US" u="none">
                <a:effectLst>
                  <a:outerShdw blurRad="38100" dist="38100" dir="2700000" algn="tl">
                    <a:srgbClr val="FFFFFF"/>
                  </a:outerShdw>
                </a:effectLst>
              </a:rPr>
              <a:t>What happens if a man is unable to pay his debts?</a:t>
            </a:r>
            <a:r>
              <a:rPr lang="en-US">
                <a:effectLst>
                  <a:outerShdw blurRad="38100" dist="38100" dir="2700000" algn="tl">
                    <a:srgbClr val="FFFFFF"/>
                  </a:outerShdw>
                </a:effectLst>
              </a:rPr>
              <a:t> </a:t>
            </a:r>
          </a:p>
        </p:txBody>
      </p:sp>
      <p:sp>
        <p:nvSpPr>
          <p:cNvPr id="12306" name="Rectangle 18"/>
          <p:cNvSpPr>
            <a:spLocks noChangeArrowheads="1"/>
          </p:cNvSpPr>
          <p:nvPr/>
        </p:nvSpPr>
        <p:spPr bwMode="auto">
          <a:xfrm>
            <a:off x="228600" y="5514975"/>
            <a:ext cx="8001000" cy="1190625"/>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rPr>
              <a:t>Code 117</a:t>
            </a:r>
            <a:r>
              <a:rPr lang="en-US" i="1" u="none"/>
              <a:t>: If a man be in debt and is unable to pay his creditors, he shall sell his wife, son, or daughter, or bind them over to service. For three years they shall work in the houses of their purchaser or master; in the fourth year they shall be given their freedom.</a:t>
            </a:r>
            <a:r>
              <a:rPr lang="en-US" i="1"/>
              <a:t> </a:t>
            </a:r>
          </a:p>
        </p:txBody>
      </p:sp>
      <p:sp>
        <p:nvSpPr>
          <p:cNvPr id="12307" name="Rectangle 19"/>
          <p:cNvSpPr>
            <a:spLocks noChangeArrowheads="1"/>
          </p:cNvSpPr>
          <p:nvPr/>
        </p:nvSpPr>
        <p:spPr bwMode="auto">
          <a:xfrm>
            <a:off x="179388" y="2420938"/>
            <a:ext cx="8964612" cy="1236662"/>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rPr>
              <a:t>230</a:t>
            </a:r>
            <a:r>
              <a:rPr lang="en-US" i="1" u="none"/>
              <a:t> If it kill the son of the owner the son of that builder shall be put to death.</a:t>
            </a:r>
          </a:p>
          <a:p>
            <a:pPr>
              <a:defRPr/>
            </a:pPr>
            <a:endParaRPr lang="en-US" sz="300" i="1" u="none"/>
          </a:p>
          <a:p>
            <a:pPr>
              <a:defRPr/>
            </a:pPr>
            <a:r>
              <a:rPr lang="en-US" i="1" u="none">
                <a:effectLst>
                  <a:outerShdw blurRad="38100" dist="38100" dir="2700000" algn="tl">
                    <a:srgbClr val="FFFFFF"/>
                  </a:outerShdw>
                </a:effectLst>
              </a:rPr>
              <a:t>231</a:t>
            </a:r>
            <a:r>
              <a:rPr lang="en-US" i="1" u="none"/>
              <a:t> If it kill a slave of the owner, then he shall pay slave for slave to the owner of the house.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fltVal val="0"/>
                                          </p:val>
                                        </p:tav>
                                        <p:tav tm="100000">
                                          <p:val>
                                            <p:strVal val="#ppt_w"/>
                                          </p:val>
                                        </p:tav>
                                      </p:tavLst>
                                    </p:anim>
                                    <p:anim calcmode="lin" valueType="num">
                                      <p:cBhvr>
                                        <p:cTn id="8" dur="500" fill="hold"/>
                                        <p:tgtEl>
                                          <p:spTgt spid="12296"/>
                                        </p:tgtEl>
                                        <p:attrNameLst>
                                          <p:attrName>ppt_h</p:attrName>
                                        </p:attrNameLst>
                                      </p:cBhvr>
                                      <p:tavLst>
                                        <p:tav tm="0">
                                          <p:val>
                                            <p:fltVal val="0"/>
                                          </p:val>
                                        </p:tav>
                                        <p:tav tm="100000">
                                          <p:val>
                                            <p:strVal val="#ppt_h"/>
                                          </p:val>
                                        </p:tav>
                                      </p:tavLst>
                                    </p:anim>
                                    <p:animEffect transition="in" filter="fade">
                                      <p:cBhvr>
                                        <p:cTn id="9" dur="500"/>
                                        <p:tgtEl>
                                          <p:spTgt spid="12296"/>
                                        </p:tgtEl>
                                      </p:cBhvr>
                                    </p:animEffect>
                                  </p:childTnLst>
                                </p:cTn>
                              </p:par>
                              <p:par>
                                <p:cTn id="10" presetID="53" presetClass="entr" presetSubtype="0" fill="hold" nodeType="withEffect">
                                  <p:stCondLst>
                                    <p:cond delay="0"/>
                                  </p:stCondLst>
                                  <p:childTnLst>
                                    <p:set>
                                      <p:cBhvr>
                                        <p:cTn id="11" dur="1" fill="hold">
                                          <p:stCondLst>
                                            <p:cond delay="0"/>
                                          </p:stCondLst>
                                        </p:cTn>
                                        <p:tgtEl>
                                          <p:spTgt spid="12299"/>
                                        </p:tgtEl>
                                        <p:attrNameLst>
                                          <p:attrName>style.visibility</p:attrName>
                                        </p:attrNameLst>
                                      </p:cBhvr>
                                      <p:to>
                                        <p:strVal val="visible"/>
                                      </p:to>
                                    </p:set>
                                    <p:anim calcmode="lin" valueType="num">
                                      <p:cBhvr>
                                        <p:cTn id="12" dur="500" fill="hold"/>
                                        <p:tgtEl>
                                          <p:spTgt spid="12299"/>
                                        </p:tgtEl>
                                        <p:attrNameLst>
                                          <p:attrName>ppt_w</p:attrName>
                                        </p:attrNameLst>
                                      </p:cBhvr>
                                      <p:tavLst>
                                        <p:tav tm="0">
                                          <p:val>
                                            <p:fltVal val="0"/>
                                          </p:val>
                                        </p:tav>
                                        <p:tav tm="100000">
                                          <p:val>
                                            <p:strVal val="#ppt_w"/>
                                          </p:val>
                                        </p:tav>
                                      </p:tavLst>
                                    </p:anim>
                                    <p:anim calcmode="lin" valueType="num">
                                      <p:cBhvr>
                                        <p:cTn id="13" dur="500" fill="hold"/>
                                        <p:tgtEl>
                                          <p:spTgt spid="12299"/>
                                        </p:tgtEl>
                                        <p:attrNameLst>
                                          <p:attrName>ppt_h</p:attrName>
                                        </p:attrNameLst>
                                      </p:cBhvr>
                                      <p:tavLst>
                                        <p:tav tm="0">
                                          <p:val>
                                            <p:fltVal val="0"/>
                                          </p:val>
                                        </p:tav>
                                        <p:tav tm="100000">
                                          <p:val>
                                            <p:strVal val="#ppt_h"/>
                                          </p:val>
                                        </p:tav>
                                      </p:tavLst>
                                    </p:anim>
                                    <p:animEffect transition="in" filter="fade">
                                      <p:cBhvr>
                                        <p:cTn id="14" dur="500"/>
                                        <p:tgtEl>
                                          <p:spTgt spid="1229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301"/>
                                        </p:tgtEl>
                                        <p:attrNameLst>
                                          <p:attrName>style.visibility</p:attrName>
                                        </p:attrNameLst>
                                      </p:cBhvr>
                                      <p:to>
                                        <p:strVal val="visible"/>
                                      </p:to>
                                    </p:set>
                                    <p:anim calcmode="lin" valueType="num">
                                      <p:cBhvr>
                                        <p:cTn id="19" dur="1000" fill="hold"/>
                                        <p:tgtEl>
                                          <p:spTgt spid="12301"/>
                                        </p:tgtEl>
                                        <p:attrNameLst>
                                          <p:attrName>ppt_w</p:attrName>
                                        </p:attrNameLst>
                                      </p:cBhvr>
                                      <p:tavLst>
                                        <p:tav tm="0">
                                          <p:val>
                                            <p:strVal val="#ppt_w*0.70"/>
                                          </p:val>
                                        </p:tav>
                                        <p:tav tm="100000">
                                          <p:val>
                                            <p:strVal val="#ppt_w"/>
                                          </p:val>
                                        </p:tav>
                                      </p:tavLst>
                                    </p:anim>
                                    <p:anim calcmode="lin" valueType="num">
                                      <p:cBhvr>
                                        <p:cTn id="20" dur="1000" fill="hold"/>
                                        <p:tgtEl>
                                          <p:spTgt spid="12301"/>
                                        </p:tgtEl>
                                        <p:attrNameLst>
                                          <p:attrName>ppt_h</p:attrName>
                                        </p:attrNameLst>
                                      </p:cBhvr>
                                      <p:tavLst>
                                        <p:tav tm="0">
                                          <p:val>
                                            <p:strVal val="#ppt_h"/>
                                          </p:val>
                                        </p:tav>
                                        <p:tav tm="100000">
                                          <p:val>
                                            <p:strVal val="#ppt_h"/>
                                          </p:val>
                                        </p:tav>
                                      </p:tavLst>
                                    </p:anim>
                                    <p:animEffect transition="in" filter="fade">
                                      <p:cBhvr>
                                        <p:cTn id="21" dur="1000"/>
                                        <p:tgtEl>
                                          <p:spTgt spid="12301"/>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2302"/>
                                        </p:tgtEl>
                                        <p:attrNameLst>
                                          <p:attrName>style.visibility</p:attrName>
                                        </p:attrNameLst>
                                      </p:cBhvr>
                                      <p:to>
                                        <p:strVal val="visible"/>
                                      </p:to>
                                    </p:set>
                                    <p:anim calcmode="lin" valueType="num">
                                      <p:cBhvr>
                                        <p:cTn id="26" dur="1000" fill="hold"/>
                                        <p:tgtEl>
                                          <p:spTgt spid="12302"/>
                                        </p:tgtEl>
                                        <p:attrNameLst>
                                          <p:attrName>ppt_w</p:attrName>
                                        </p:attrNameLst>
                                      </p:cBhvr>
                                      <p:tavLst>
                                        <p:tav tm="0">
                                          <p:val>
                                            <p:strVal val="#ppt_w+.3"/>
                                          </p:val>
                                        </p:tav>
                                        <p:tav tm="100000">
                                          <p:val>
                                            <p:strVal val="#ppt_w"/>
                                          </p:val>
                                        </p:tav>
                                      </p:tavLst>
                                    </p:anim>
                                    <p:anim calcmode="lin" valueType="num">
                                      <p:cBhvr>
                                        <p:cTn id="27" dur="1000" fill="hold"/>
                                        <p:tgtEl>
                                          <p:spTgt spid="12302"/>
                                        </p:tgtEl>
                                        <p:attrNameLst>
                                          <p:attrName>ppt_h</p:attrName>
                                        </p:attrNameLst>
                                      </p:cBhvr>
                                      <p:tavLst>
                                        <p:tav tm="0">
                                          <p:val>
                                            <p:strVal val="#ppt_h"/>
                                          </p:val>
                                        </p:tav>
                                        <p:tav tm="100000">
                                          <p:val>
                                            <p:strVal val="#ppt_h"/>
                                          </p:val>
                                        </p:tav>
                                      </p:tavLst>
                                    </p:anim>
                                    <p:animEffect transition="in" filter="fade">
                                      <p:cBhvr>
                                        <p:cTn id="28" dur="1000"/>
                                        <p:tgtEl>
                                          <p:spTgt spid="12302"/>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2303"/>
                                        </p:tgtEl>
                                        <p:attrNameLst>
                                          <p:attrName>style.visibility</p:attrName>
                                        </p:attrNameLst>
                                      </p:cBhvr>
                                      <p:to>
                                        <p:strVal val="visible"/>
                                      </p:to>
                                    </p:set>
                                    <p:anim calcmode="lin" valueType="num">
                                      <p:cBhvr>
                                        <p:cTn id="33" dur="1000" fill="hold"/>
                                        <p:tgtEl>
                                          <p:spTgt spid="12303"/>
                                        </p:tgtEl>
                                        <p:attrNameLst>
                                          <p:attrName>ppt_w</p:attrName>
                                        </p:attrNameLst>
                                      </p:cBhvr>
                                      <p:tavLst>
                                        <p:tav tm="0">
                                          <p:val>
                                            <p:strVal val="#ppt_w*0.70"/>
                                          </p:val>
                                        </p:tav>
                                        <p:tav tm="100000">
                                          <p:val>
                                            <p:strVal val="#ppt_w"/>
                                          </p:val>
                                        </p:tav>
                                      </p:tavLst>
                                    </p:anim>
                                    <p:anim calcmode="lin" valueType="num">
                                      <p:cBhvr>
                                        <p:cTn id="34" dur="1000" fill="hold"/>
                                        <p:tgtEl>
                                          <p:spTgt spid="12303"/>
                                        </p:tgtEl>
                                        <p:attrNameLst>
                                          <p:attrName>ppt_h</p:attrName>
                                        </p:attrNameLst>
                                      </p:cBhvr>
                                      <p:tavLst>
                                        <p:tav tm="0">
                                          <p:val>
                                            <p:strVal val="#ppt_h"/>
                                          </p:val>
                                        </p:tav>
                                        <p:tav tm="100000">
                                          <p:val>
                                            <p:strVal val="#ppt_h"/>
                                          </p:val>
                                        </p:tav>
                                      </p:tavLst>
                                    </p:anim>
                                    <p:animEffect transition="in" filter="fade">
                                      <p:cBhvr>
                                        <p:cTn id="35" dur="1000"/>
                                        <p:tgtEl>
                                          <p:spTgt spid="1230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2304"/>
                                        </p:tgtEl>
                                        <p:attrNameLst>
                                          <p:attrName>style.visibility</p:attrName>
                                        </p:attrNameLst>
                                      </p:cBhvr>
                                      <p:to>
                                        <p:strVal val="visible"/>
                                      </p:to>
                                    </p:set>
                                    <p:anim calcmode="lin" valueType="num">
                                      <p:cBhvr>
                                        <p:cTn id="40" dur="1000" fill="hold"/>
                                        <p:tgtEl>
                                          <p:spTgt spid="12304"/>
                                        </p:tgtEl>
                                        <p:attrNameLst>
                                          <p:attrName>ppt_w</p:attrName>
                                        </p:attrNameLst>
                                      </p:cBhvr>
                                      <p:tavLst>
                                        <p:tav tm="0">
                                          <p:val>
                                            <p:strVal val="#ppt_w+.3"/>
                                          </p:val>
                                        </p:tav>
                                        <p:tav tm="100000">
                                          <p:val>
                                            <p:strVal val="#ppt_w"/>
                                          </p:val>
                                        </p:tav>
                                      </p:tavLst>
                                    </p:anim>
                                    <p:anim calcmode="lin" valueType="num">
                                      <p:cBhvr>
                                        <p:cTn id="41" dur="1000" fill="hold"/>
                                        <p:tgtEl>
                                          <p:spTgt spid="12304"/>
                                        </p:tgtEl>
                                        <p:attrNameLst>
                                          <p:attrName>ppt_h</p:attrName>
                                        </p:attrNameLst>
                                      </p:cBhvr>
                                      <p:tavLst>
                                        <p:tav tm="0">
                                          <p:val>
                                            <p:strVal val="#ppt_h"/>
                                          </p:val>
                                        </p:tav>
                                        <p:tav tm="100000">
                                          <p:val>
                                            <p:strVal val="#ppt_h"/>
                                          </p:val>
                                        </p:tav>
                                      </p:tavLst>
                                    </p:anim>
                                    <p:animEffect transition="in" filter="fade">
                                      <p:cBhvr>
                                        <p:cTn id="42" dur="1000"/>
                                        <p:tgtEl>
                                          <p:spTgt spid="12304"/>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305"/>
                                        </p:tgtEl>
                                        <p:attrNameLst>
                                          <p:attrName>style.visibility</p:attrName>
                                        </p:attrNameLst>
                                      </p:cBhvr>
                                      <p:to>
                                        <p:strVal val="visible"/>
                                      </p:to>
                                    </p:set>
                                    <p:anim calcmode="lin" valueType="num">
                                      <p:cBhvr>
                                        <p:cTn id="47" dur="1000" fill="hold"/>
                                        <p:tgtEl>
                                          <p:spTgt spid="12305"/>
                                        </p:tgtEl>
                                        <p:attrNameLst>
                                          <p:attrName>ppt_w</p:attrName>
                                        </p:attrNameLst>
                                      </p:cBhvr>
                                      <p:tavLst>
                                        <p:tav tm="0">
                                          <p:val>
                                            <p:strVal val="#ppt_w*0.70"/>
                                          </p:val>
                                        </p:tav>
                                        <p:tav tm="100000">
                                          <p:val>
                                            <p:strVal val="#ppt_w"/>
                                          </p:val>
                                        </p:tav>
                                      </p:tavLst>
                                    </p:anim>
                                    <p:anim calcmode="lin" valueType="num">
                                      <p:cBhvr>
                                        <p:cTn id="48" dur="1000" fill="hold"/>
                                        <p:tgtEl>
                                          <p:spTgt spid="12305"/>
                                        </p:tgtEl>
                                        <p:attrNameLst>
                                          <p:attrName>ppt_h</p:attrName>
                                        </p:attrNameLst>
                                      </p:cBhvr>
                                      <p:tavLst>
                                        <p:tav tm="0">
                                          <p:val>
                                            <p:strVal val="#ppt_h"/>
                                          </p:val>
                                        </p:tav>
                                        <p:tav tm="100000">
                                          <p:val>
                                            <p:strVal val="#ppt_h"/>
                                          </p:val>
                                        </p:tav>
                                      </p:tavLst>
                                    </p:anim>
                                    <p:animEffect transition="in" filter="fade">
                                      <p:cBhvr>
                                        <p:cTn id="49" dur="1000"/>
                                        <p:tgtEl>
                                          <p:spTgt spid="12305"/>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12306"/>
                                        </p:tgtEl>
                                        <p:attrNameLst>
                                          <p:attrName>style.visibility</p:attrName>
                                        </p:attrNameLst>
                                      </p:cBhvr>
                                      <p:to>
                                        <p:strVal val="visible"/>
                                      </p:to>
                                    </p:set>
                                    <p:anim calcmode="lin" valueType="num">
                                      <p:cBhvr>
                                        <p:cTn id="54" dur="1000" fill="hold"/>
                                        <p:tgtEl>
                                          <p:spTgt spid="12306"/>
                                        </p:tgtEl>
                                        <p:attrNameLst>
                                          <p:attrName>ppt_w</p:attrName>
                                        </p:attrNameLst>
                                      </p:cBhvr>
                                      <p:tavLst>
                                        <p:tav tm="0">
                                          <p:val>
                                            <p:strVal val="#ppt_w+.3"/>
                                          </p:val>
                                        </p:tav>
                                        <p:tav tm="100000">
                                          <p:val>
                                            <p:strVal val="#ppt_w"/>
                                          </p:val>
                                        </p:tav>
                                      </p:tavLst>
                                    </p:anim>
                                    <p:anim calcmode="lin" valueType="num">
                                      <p:cBhvr>
                                        <p:cTn id="55" dur="1000" fill="hold"/>
                                        <p:tgtEl>
                                          <p:spTgt spid="12306"/>
                                        </p:tgtEl>
                                        <p:attrNameLst>
                                          <p:attrName>ppt_h</p:attrName>
                                        </p:attrNameLst>
                                      </p:cBhvr>
                                      <p:tavLst>
                                        <p:tav tm="0">
                                          <p:val>
                                            <p:strVal val="#ppt_h"/>
                                          </p:val>
                                        </p:tav>
                                        <p:tav tm="100000">
                                          <p:val>
                                            <p:strVal val="#ppt_h"/>
                                          </p:val>
                                        </p:tav>
                                      </p:tavLst>
                                    </p:anim>
                                    <p:animEffect transition="in" filter="fade">
                                      <p:cBhvr>
                                        <p:cTn id="56" dur="1000"/>
                                        <p:tgtEl>
                                          <p:spTgt spid="12306"/>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grpId="0" nodeType="clickEffect">
                                  <p:stCondLst>
                                    <p:cond delay="0"/>
                                  </p:stCondLst>
                                  <p:childTnLst>
                                    <p:set>
                                      <p:cBhvr>
                                        <p:cTn id="60" dur="1" fill="hold">
                                          <p:stCondLst>
                                            <p:cond delay="0"/>
                                          </p:stCondLst>
                                        </p:cTn>
                                        <p:tgtEl>
                                          <p:spTgt spid="12307"/>
                                        </p:tgtEl>
                                        <p:attrNameLst>
                                          <p:attrName>style.visibility</p:attrName>
                                        </p:attrNameLst>
                                      </p:cBhvr>
                                      <p:to>
                                        <p:strVal val="visible"/>
                                      </p:to>
                                    </p:set>
                                    <p:anim calcmode="lin" valueType="num">
                                      <p:cBhvr>
                                        <p:cTn id="61" dur="1000" fill="hold"/>
                                        <p:tgtEl>
                                          <p:spTgt spid="12307"/>
                                        </p:tgtEl>
                                        <p:attrNameLst>
                                          <p:attrName>ppt_w</p:attrName>
                                        </p:attrNameLst>
                                      </p:cBhvr>
                                      <p:tavLst>
                                        <p:tav tm="0">
                                          <p:val>
                                            <p:strVal val="#ppt_w+.3"/>
                                          </p:val>
                                        </p:tav>
                                        <p:tav tm="100000">
                                          <p:val>
                                            <p:strVal val="#ppt_w"/>
                                          </p:val>
                                        </p:tav>
                                      </p:tavLst>
                                    </p:anim>
                                    <p:anim calcmode="lin" valueType="num">
                                      <p:cBhvr>
                                        <p:cTn id="62" dur="1000" fill="hold"/>
                                        <p:tgtEl>
                                          <p:spTgt spid="12307"/>
                                        </p:tgtEl>
                                        <p:attrNameLst>
                                          <p:attrName>ppt_h</p:attrName>
                                        </p:attrNameLst>
                                      </p:cBhvr>
                                      <p:tavLst>
                                        <p:tav tm="0">
                                          <p:val>
                                            <p:strVal val="#ppt_h"/>
                                          </p:val>
                                        </p:tav>
                                        <p:tav tm="100000">
                                          <p:val>
                                            <p:strVal val="#ppt_h"/>
                                          </p:val>
                                        </p:tav>
                                      </p:tavLst>
                                    </p:anim>
                                    <p:animEffect transition="in" filter="fade">
                                      <p:cBhvr>
                                        <p:cTn id="63" dur="1000"/>
                                        <p:tgtEl>
                                          <p:spTgt spid="12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 grpId="0"/>
      <p:bldP spid="12302" grpId="0"/>
      <p:bldP spid="12303" grpId="0"/>
      <p:bldP spid="12304" grpId="0"/>
      <p:bldP spid="12305" grpId="0"/>
      <p:bldP spid="12306" grpId="0"/>
      <p:bldP spid="123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304800" y="304800"/>
            <a:ext cx="8534400"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What happens to the wine seller who fails to arrest bad characters gathered at her shop?</a:t>
            </a:r>
            <a:r>
              <a:rPr lang="en-US">
                <a:effectLst>
                  <a:outerShdw blurRad="38100" dist="38100" dir="2700000" algn="tl">
                    <a:srgbClr val="FFFFFF"/>
                  </a:outerShdw>
                </a:effectLst>
              </a:rPr>
              <a:t> </a:t>
            </a:r>
          </a:p>
        </p:txBody>
      </p:sp>
      <p:sp>
        <p:nvSpPr>
          <p:cNvPr id="13317" name="Rectangle 5"/>
          <p:cNvSpPr>
            <a:spLocks noChangeArrowheads="1"/>
          </p:cNvSpPr>
          <p:nvPr/>
        </p:nvSpPr>
        <p:spPr bwMode="auto">
          <a:xfrm>
            <a:off x="304800" y="1065213"/>
            <a:ext cx="8610600" cy="915987"/>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rPr>
              <a:t>Code 108</a:t>
            </a:r>
            <a:r>
              <a:rPr lang="en-US" i="1" u="none"/>
              <a:t>: If bad characters gather in the house of a wine seller and she does not arrest those characters and bring them to the palace, that wine seller shall be put to death.</a:t>
            </a:r>
            <a:r>
              <a:rPr lang="en-US" i="1"/>
              <a:t> </a:t>
            </a:r>
          </a:p>
        </p:txBody>
      </p:sp>
      <p:sp>
        <p:nvSpPr>
          <p:cNvPr id="13318" name="Rectangle 6"/>
          <p:cNvSpPr>
            <a:spLocks noChangeArrowheads="1"/>
          </p:cNvSpPr>
          <p:nvPr/>
        </p:nvSpPr>
        <p:spPr bwMode="auto">
          <a:xfrm>
            <a:off x="304800" y="2284413"/>
            <a:ext cx="8534400"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What should be done about a wife who ignores her duties and belittles her husband?</a:t>
            </a:r>
            <a:r>
              <a:rPr lang="en-US">
                <a:effectLst>
                  <a:outerShdw blurRad="38100" dist="38100" dir="2700000" algn="tl">
                    <a:srgbClr val="FFFFFF"/>
                  </a:outerShdw>
                </a:effectLst>
              </a:rPr>
              <a:t> </a:t>
            </a:r>
          </a:p>
        </p:txBody>
      </p:sp>
      <p:sp>
        <p:nvSpPr>
          <p:cNvPr id="13319" name="Rectangle 7"/>
          <p:cNvSpPr>
            <a:spLocks noChangeArrowheads="1"/>
          </p:cNvSpPr>
          <p:nvPr/>
        </p:nvSpPr>
        <p:spPr bwMode="auto">
          <a:xfrm>
            <a:off x="304800" y="3046413"/>
            <a:ext cx="8458200" cy="915987"/>
          </a:xfrm>
          <a:prstGeom prst="rect">
            <a:avLst/>
          </a:prstGeom>
          <a:noFill/>
          <a:ln w="9525">
            <a:noFill/>
            <a:miter lim="800000"/>
            <a:headEnd/>
            <a:tailEnd/>
          </a:ln>
          <a:effectLst/>
        </p:spPr>
        <p:txBody>
          <a:bodyPr anchor="ctr">
            <a:spAutoFit/>
          </a:bodyPr>
          <a:lstStyle/>
          <a:p>
            <a:pPr algn="just">
              <a:defRPr/>
            </a:pPr>
            <a:r>
              <a:rPr lang="en-US" i="1" u="none">
                <a:effectLst>
                  <a:outerShdw blurRad="38100" dist="38100" dir="2700000" algn="tl">
                    <a:srgbClr val="FFFFFF"/>
                  </a:outerShdw>
                </a:effectLst>
              </a:rPr>
              <a:t>Code 143</a:t>
            </a:r>
            <a:r>
              <a:rPr lang="en-US" i="1" u="none"/>
              <a:t>: If the woman has not been careful but has gadded about, neglecting her house and belittling her husband, they shall throw that woman into the water.</a:t>
            </a:r>
          </a:p>
        </p:txBody>
      </p:sp>
      <p:sp>
        <p:nvSpPr>
          <p:cNvPr id="13320" name="Rectangle 8"/>
          <p:cNvSpPr>
            <a:spLocks noChangeArrowheads="1"/>
          </p:cNvSpPr>
          <p:nvPr/>
        </p:nvSpPr>
        <p:spPr bwMode="auto">
          <a:xfrm>
            <a:off x="304800" y="4387850"/>
            <a:ext cx="8382000"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What should be done if a son is adopted and then the birth-parents want him back?</a:t>
            </a:r>
            <a:r>
              <a:rPr lang="en-US">
                <a:effectLst>
                  <a:outerShdw blurRad="38100" dist="38100" dir="2700000" algn="tl">
                    <a:srgbClr val="FFFFFF"/>
                  </a:outerShdw>
                </a:effectLst>
              </a:rPr>
              <a:t> </a:t>
            </a:r>
          </a:p>
        </p:txBody>
      </p:sp>
      <p:sp>
        <p:nvSpPr>
          <p:cNvPr id="13321" name="Rectangle 9"/>
          <p:cNvSpPr>
            <a:spLocks noChangeArrowheads="1"/>
          </p:cNvSpPr>
          <p:nvPr/>
        </p:nvSpPr>
        <p:spPr bwMode="auto">
          <a:xfrm>
            <a:off x="381000" y="5226050"/>
            <a:ext cx="8153400" cy="641350"/>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rPr>
              <a:t>Code 185</a:t>
            </a:r>
            <a:r>
              <a:rPr lang="en-US" i="1" u="none"/>
              <a:t>: If a man takes in his own home a young boy as a son and rears him, one may not bring claim for that adopted son.</a:t>
            </a:r>
            <a:r>
              <a:rPr lang="en-US" i="1"/>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strVal val="#ppt_w*0.70"/>
                                          </p:val>
                                        </p:tav>
                                        <p:tav tm="100000">
                                          <p:val>
                                            <p:strVal val="#ppt_w"/>
                                          </p:val>
                                        </p:tav>
                                      </p:tavLst>
                                    </p:anim>
                                    <p:anim calcmode="lin" valueType="num">
                                      <p:cBhvr>
                                        <p:cTn id="8" dur="1000" fill="hold"/>
                                        <p:tgtEl>
                                          <p:spTgt spid="13316"/>
                                        </p:tgtEl>
                                        <p:attrNameLst>
                                          <p:attrName>ppt_h</p:attrName>
                                        </p:attrNameLst>
                                      </p:cBhvr>
                                      <p:tavLst>
                                        <p:tav tm="0">
                                          <p:val>
                                            <p:strVal val="#ppt_h"/>
                                          </p:val>
                                        </p:tav>
                                        <p:tav tm="100000">
                                          <p:val>
                                            <p:strVal val="#ppt_h"/>
                                          </p:val>
                                        </p:tav>
                                      </p:tavLst>
                                    </p:anim>
                                    <p:animEffect transition="in" filter="fade">
                                      <p:cBhvr>
                                        <p:cTn id="9" dur="1000"/>
                                        <p:tgtEl>
                                          <p:spTgt spid="1331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317"/>
                                        </p:tgtEl>
                                        <p:attrNameLst>
                                          <p:attrName>style.visibility</p:attrName>
                                        </p:attrNameLst>
                                      </p:cBhvr>
                                      <p:to>
                                        <p:strVal val="visible"/>
                                      </p:to>
                                    </p:set>
                                    <p:anim calcmode="lin" valueType="num">
                                      <p:cBhvr>
                                        <p:cTn id="14" dur="1000" fill="hold"/>
                                        <p:tgtEl>
                                          <p:spTgt spid="13317"/>
                                        </p:tgtEl>
                                        <p:attrNameLst>
                                          <p:attrName>ppt_w</p:attrName>
                                        </p:attrNameLst>
                                      </p:cBhvr>
                                      <p:tavLst>
                                        <p:tav tm="0">
                                          <p:val>
                                            <p:strVal val="#ppt_w+.3"/>
                                          </p:val>
                                        </p:tav>
                                        <p:tav tm="100000">
                                          <p:val>
                                            <p:strVal val="#ppt_w"/>
                                          </p:val>
                                        </p:tav>
                                      </p:tavLst>
                                    </p:anim>
                                    <p:anim calcmode="lin" valueType="num">
                                      <p:cBhvr>
                                        <p:cTn id="15" dur="1000" fill="hold"/>
                                        <p:tgtEl>
                                          <p:spTgt spid="13317"/>
                                        </p:tgtEl>
                                        <p:attrNameLst>
                                          <p:attrName>ppt_h</p:attrName>
                                        </p:attrNameLst>
                                      </p:cBhvr>
                                      <p:tavLst>
                                        <p:tav tm="0">
                                          <p:val>
                                            <p:strVal val="#ppt_h"/>
                                          </p:val>
                                        </p:tav>
                                        <p:tav tm="100000">
                                          <p:val>
                                            <p:strVal val="#ppt_h"/>
                                          </p:val>
                                        </p:tav>
                                      </p:tavLst>
                                    </p:anim>
                                    <p:animEffect transition="in" filter="fade">
                                      <p:cBhvr>
                                        <p:cTn id="16" dur="1000"/>
                                        <p:tgtEl>
                                          <p:spTgt spid="1331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318"/>
                                        </p:tgtEl>
                                        <p:attrNameLst>
                                          <p:attrName>style.visibility</p:attrName>
                                        </p:attrNameLst>
                                      </p:cBhvr>
                                      <p:to>
                                        <p:strVal val="visible"/>
                                      </p:to>
                                    </p:set>
                                    <p:anim calcmode="lin" valueType="num">
                                      <p:cBhvr>
                                        <p:cTn id="21" dur="1000" fill="hold"/>
                                        <p:tgtEl>
                                          <p:spTgt spid="13318"/>
                                        </p:tgtEl>
                                        <p:attrNameLst>
                                          <p:attrName>ppt_w</p:attrName>
                                        </p:attrNameLst>
                                      </p:cBhvr>
                                      <p:tavLst>
                                        <p:tav tm="0">
                                          <p:val>
                                            <p:strVal val="#ppt_w*0.70"/>
                                          </p:val>
                                        </p:tav>
                                        <p:tav tm="100000">
                                          <p:val>
                                            <p:strVal val="#ppt_w"/>
                                          </p:val>
                                        </p:tav>
                                      </p:tavLst>
                                    </p:anim>
                                    <p:anim calcmode="lin" valueType="num">
                                      <p:cBhvr>
                                        <p:cTn id="22" dur="1000" fill="hold"/>
                                        <p:tgtEl>
                                          <p:spTgt spid="13318"/>
                                        </p:tgtEl>
                                        <p:attrNameLst>
                                          <p:attrName>ppt_h</p:attrName>
                                        </p:attrNameLst>
                                      </p:cBhvr>
                                      <p:tavLst>
                                        <p:tav tm="0">
                                          <p:val>
                                            <p:strVal val="#ppt_h"/>
                                          </p:val>
                                        </p:tav>
                                        <p:tav tm="100000">
                                          <p:val>
                                            <p:strVal val="#ppt_h"/>
                                          </p:val>
                                        </p:tav>
                                      </p:tavLst>
                                    </p:anim>
                                    <p:animEffect transition="in" filter="fade">
                                      <p:cBhvr>
                                        <p:cTn id="23" dur="1000"/>
                                        <p:tgtEl>
                                          <p:spTgt spid="1331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3319"/>
                                        </p:tgtEl>
                                        <p:attrNameLst>
                                          <p:attrName>style.visibility</p:attrName>
                                        </p:attrNameLst>
                                      </p:cBhvr>
                                      <p:to>
                                        <p:strVal val="visible"/>
                                      </p:to>
                                    </p:set>
                                    <p:anim calcmode="lin" valueType="num">
                                      <p:cBhvr>
                                        <p:cTn id="28" dur="1000" fill="hold"/>
                                        <p:tgtEl>
                                          <p:spTgt spid="13319"/>
                                        </p:tgtEl>
                                        <p:attrNameLst>
                                          <p:attrName>ppt_w</p:attrName>
                                        </p:attrNameLst>
                                      </p:cBhvr>
                                      <p:tavLst>
                                        <p:tav tm="0">
                                          <p:val>
                                            <p:strVal val="#ppt_w+.3"/>
                                          </p:val>
                                        </p:tav>
                                        <p:tav tm="100000">
                                          <p:val>
                                            <p:strVal val="#ppt_w"/>
                                          </p:val>
                                        </p:tav>
                                      </p:tavLst>
                                    </p:anim>
                                    <p:anim calcmode="lin" valueType="num">
                                      <p:cBhvr>
                                        <p:cTn id="29" dur="1000" fill="hold"/>
                                        <p:tgtEl>
                                          <p:spTgt spid="13319"/>
                                        </p:tgtEl>
                                        <p:attrNameLst>
                                          <p:attrName>ppt_h</p:attrName>
                                        </p:attrNameLst>
                                      </p:cBhvr>
                                      <p:tavLst>
                                        <p:tav tm="0">
                                          <p:val>
                                            <p:strVal val="#ppt_h"/>
                                          </p:val>
                                        </p:tav>
                                        <p:tav tm="100000">
                                          <p:val>
                                            <p:strVal val="#ppt_h"/>
                                          </p:val>
                                        </p:tav>
                                      </p:tavLst>
                                    </p:anim>
                                    <p:animEffect transition="in" filter="fade">
                                      <p:cBhvr>
                                        <p:cTn id="30" dur="1000"/>
                                        <p:tgtEl>
                                          <p:spTgt spid="133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320"/>
                                        </p:tgtEl>
                                        <p:attrNameLst>
                                          <p:attrName>style.visibility</p:attrName>
                                        </p:attrNameLst>
                                      </p:cBhvr>
                                      <p:to>
                                        <p:strVal val="visible"/>
                                      </p:to>
                                    </p:set>
                                    <p:anim calcmode="lin" valueType="num">
                                      <p:cBhvr>
                                        <p:cTn id="35" dur="1000" fill="hold"/>
                                        <p:tgtEl>
                                          <p:spTgt spid="13320"/>
                                        </p:tgtEl>
                                        <p:attrNameLst>
                                          <p:attrName>ppt_w</p:attrName>
                                        </p:attrNameLst>
                                      </p:cBhvr>
                                      <p:tavLst>
                                        <p:tav tm="0">
                                          <p:val>
                                            <p:strVal val="#ppt_w*0.70"/>
                                          </p:val>
                                        </p:tav>
                                        <p:tav tm="100000">
                                          <p:val>
                                            <p:strVal val="#ppt_w"/>
                                          </p:val>
                                        </p:tav>
                                      </p:tavLst>
                                    </p:anim>
                                    <p:anim calcmode="lin" valueType="num">
                                      <p:cBhvr>
                                        <p:cTn id="36" dur="1000" fill="hold"/>
                                        <p:tgtEl>
                                          <p:spTgt spid="13320"/>
                                        </p:tgtEl>
                                        <p:attrNameLst>
                                          <p:attrName>ppt_h</p:attrName>
                                        </p:attrNameLst>
                                      </p:cBhvr>
                                      <p:tavLst>
                                        <p:tav tm="0">
                                          <p:val>
                                            <p:strVal val="#ppt_h"/>
                                          </p:val>
                                        </p:tav>
                                        <p:tav tm="100000">
                                          <p:val>
                                            <p:strVal val="#ppt_h"/>
                                          </p:val>
                                        </p:tav>
                                      </p:tavLst>
                                    </p:anim>
                                    <p:animEffect transition="in" filter="fade">
                                      <p:cBhvr>
                                        <p:cTn id="37" dur="1000"/>
                                        <p:tgtEl>
                                          <p:spTgt spid="1332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3321"/>
                                        </p:tgtEl>
                                        <p:attrNameLst>
                                          <p:attrName>style.visibility</p:attrName>
                                        </p:attrNameLst>
                                      </p:cBhvr>
                                      <p:to>
                                        <p:strVal val="visible"/>
                                      </p:to>
                                    </p:set>
                                    <p:anim calcmode="lin" valueType="num">
                                      <p:cBhvr>
                                        <p:cTn id="42" dur="1000" fill="hold"/>
                                        <p:tgtEl>
                                          <p:spTgt spid="13321"/>
                                        </p:tgtEl>
                                        <p:attrNameLst>
                                          <p:attrName>ppt_w</p:attrName>
                                        </p:attrNameLst>
                                      </p:cBhvr>
                                      <p:tavLst>
                                        <p:tav tm="0">
                                          <p:val>
                                            <p:strVal val="#ppt_w+.3"/>
                                          </p:val>
                                        </p:tav>
                                        <p:tav tm="100000">
                                          <p:val>
                                            <p:strVal val="#ppt_w"/>
                                          </p:val>
                                        </p:tav>
                                      </p:tavLst>
                                    </p:anim>
                                    <p:anim calcmode="lin" valueType="num">
                                      <p:cBhvr>
                                        <p:cTn id="43" dur="1000" fill="hold"/>
                                        <p:tgtEl>
                                          <p:spTgt spid="13321"/>
                                        </p:tgtEl>
                                        <p:attrNameLst>
                                          <p:attrName>ppt_h</p:attrName>
                                        </p:attrNameLst>
                                      </p:cBhvr>
                                      <p:tavLst>
                                        <p:tav tm="0">
                                          <p:val>
                                            <p:strVal val="#ppt_h"/>
                                          </p:val>
                                        </p:tav>
                                        <p:tav tm="100000">
                                          <p:val>
                                            <p:strVal val="#ppt_h"/>
                                          </p:val>
                                        </p:tav>
                                      </p:tavLst>
                                    </p:anim>
                                    <p:animEffect transition="in" filter="fade">
                                      <p:cBhvr>
                                        <p:cTn id="44" dur="1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7" grpId="0"/>
      <p:bldP spid="13318" grpId="0"/>
      <p:bldP spid="13319" grpId="0"/>
      <p:bldP spid="13320" grpId="0"/>
      <p:bldP spid="133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304800" y="381000"/>
            <a:ext cx="6040438" cy="366713"/>
          </a:xfrm>
          <a:prstGeom prst="rect">
            <a:avLst/>
          </a:prstGeom>
          <a:noFill/>
          <a:ln w="9525">
            <a:noFill/>
            <a:miter lim="800000"/>
            <a:headEnd/>
            <a:tailEnd/>
          </a:ln>
          <a:effectLst/>
        </p:spPr>
        <p:txBody>
          <a:bodyPr wrap="none" anchor="ctr">
            <a:spAutoFit/>
          </a:bodyPr>
          <a:lstStyle/>
          <a:p>
            <a:pPr>
              <a:defRPr/>
            </a:pPr>
            <a:r>
              <a:rPr lang="en-US" u="none">
                <a:effectLst>
                  <a:outerShdw blurRad="38100" dist="38100" dir="2700000" algn="tl">
                    <a:srgbClr val="FFFFFF"/>
                  </a:outerShdw>
                </a:effectLst>
              </a:rPr>
              <a:t>What should happen to a boy who slaps his father?</a:t>
            </a:r>
            <a:r>
              <a:rPr lang="en-US">
                <a:effectLst>
                  <a:outerShdw blurRad="38100" dist="38100" dir="2700000" algn="tl">
                    <a:srgbClr val="FFFFFF"/>
                  </a:outerShdw>
                </a:effectLst>
              </a:rPr>
              <a:t> </a:t>
            </a:r>
          </a:p>
        </p:txBody>
      </p:sp>
      <p:sp>
        <p:nvSpPr>
          <p:cNvPr id="14341" name="Rectangle 5"/>
          <p:cNvSpPr>
            <a:spLocks noChangeArrowheads="1"/>
          </p:cNvSpPr>
          <p:nvPr/>
        </p:nvSpPr>
        <p:spPr bwMode="auto">
          <a:xfrm>
            <a:off x="344488" y="685800"/>
            <a:ext cx="7808912" cy="366713"/>
          </a:xfrm>
          <a:prstGeom prst="rect">
            <a:avLst/>
          </a:prstGeom>
          <a:noFill/>
          <a:ln w="9525">
            <a:noFill/>
            <a:miter lim="800000"/>
            <a:headEnd/>
            <a:tailEnd/>
          </a:ln>
          <a:effectLst/>
        </p:spPr>
        <p:txBody>
          <a:bodyPr wrap="none" anchor="ctr">
            <a:spAutoFit/>
          </a:bodyPr>
          <a:lstStyle/>
          <a:p>
            <a:pPr>
              <a:defRPr/>
            </a:pPr>
            <a:r>
              <a:rPr lang="en-US" i="1" u="none">
                <a:effectLst>
                  <a:outerShdw blurRad="38100" dist="38100" dir="2700000" algn="tl">
                    <a:srgbClr val="FFFFFF"/>
                  </a:outerShdw>
                </a:effectLst>
              </a:rPr>
              <a:t>Code 195</a:t>
            </a:r>
            <a:r>
              <a:rPr lang="en-US" i="1" u="none"/>
              <a:t>: If a son strikes his father, they shall cut off his hand.</a:t>
            </a:r>
            <a:r>
              <a:rPr lang="en-US" i="1"/>
              <a:t> </a:t>
            </a:r>
          </a:p>
        </p:txBody>
      </p:sp>
      <p:sp>
        <p:nvSpPr>
          <p:cNvPr id="14342" name="Rectangle 6"/>
          <p:cNvSpPr>
            <a:spLocks noChangeArrowheads="1"/>
          </p:cNvSpPr>
          <p:nvPr/>
        </p:nvSpPr>
        <p:spPr bwMode="auto">
          <a:xfrm>
            <a:off x="307975" y="1295400"/>
            <a:ext cx="8378825"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How is the truth determined when one man brings an accusation against another?</a:t>
            </a:r>
          </a:p>
        </p:txBody>
      </p:sp>
      <p:sp>
        <p:nvSpPr>
          <p:cNvPr id="14343" name="Rectangle 7"/>
          <p:cNvSpPr>
            <a:spLocks noChangeArrowheads="1"/>
          </p:cNvSpPr>
          <p:nvPr/>
        </p:nvSpPr>
        <p:spPr bwMode="auto">
          <a:xfrm>
            <a:off x="323850" y="1981200"/>
            <a:ext cx="8667750" cy="1739900"/>
          </a:xfrm>
          <a:prstGeom prst="rect">
            <a:avLst/>
          </a:prstGeom>
          <a:noFill/>
          <a:ln w="9525">
            <a:noFill/>
            <a:miter lim="800000"/>
            <a:headEnd/>
            <a:tailEnd/>
          </a:ln>
          <a:effectLst/>
        </p:spPr>
        <p:txBody>
          <a:bodyPr anchor="ctr">
            <a:spAutoFit/>
          </a:bodyPr>
          <a:lstStyle/>
          <a:p>
            <a:pPr>
              <a:defRPr/>
            </a:pPr>
            <a:r>
              <a:rPr lang="en-US" i="1" u="none">
                <a:effectLst>
                  <a:outerShdw blurRad="38100" dist="38100" dir="2700000" algn="tl">
                    <a:srgbClr val="FFFFFF"/>
                  </a:outerShdw>
                </a:effectLst>
                <a:cs typeface="Arial" pitchFamily="34" charset="0"/>
              </a:rPr>
              <a:t>Code 2</a:t>
            </a:r>
            <a:r>
              <a:rPr lang="en-US" i="1" u="none">
                <a:cs typeface="Arial" pitchFamily="34" charset="0"/>
              </a:rPr>
              <a:t>: If any one bring an accusation against a man, and the accused go to the river and leap into the river, if he sink in the river his accuser shall take possession of his house. But if the river prove that the accused is not guilty, and he escape unhurt, then he who had brought the accusation shall be put to death, while he who leaped into the river shall take possession of the house that had belonged to his accuser.</a:t>
            </a:r>
            <a:r>
              <a:rPr lang="en-US" i="1" u="none"/>
              <a:t> </a:t>
            </a:r>
          </a:p>
        </p:txBody>
      </p:sp>
      <p:sp>
        <p:nvSpPr>
          <p:cNvPr id="14345" name="Rectangle 9"/>
          <p:cNvSpPr>
            <a:spLocks noChangeArrowheads="1"/>
          </p:cNvSpPr>
          <p:nvPr/>
        </p:nvSpPr>
        <p:spPr bwMode="auto">
          <a:xfrm>
            <a:off x="152400" y="4433888"/>
            <a:ext cx="8266113" cy="366712"/>
          </a:xfrm>
          <a:prstGeom prst="rect">
            <a:avLst/>
          </a:prstGeom>
          <a:noFill/>
          <a:ln w="9525">
            <a:noFill/>
            <a:miter lim="800000"/>
            <a:headEnd/>
            <a:tailEnd/>
          </a:ln>
        </p:spPr>
        <p:txBody>
          <a:bodyPr wrap="none" anchor="ctr">
            <a:spAutoFit/>
          </a:bodyPr>
          <a:lstStyle/>
          <a:p>
            <a:r>
              <a:rPr lang="en-US" u="none"/>
              <a:t>196 If a man put out the eye of another man, his eye shall be put out.</a:t>
            </a:r>
          </a:p>
        </p:txBody>
      </p:sp>
      <p:sp>
        <p:nvSpPr>
          <p:cNvPr id="14346" name="Rectangle 10"/>
          <p:cNvSpPr>
            <a:spLocks noChangeArrowheads="1"/>
          </p:cNvSpPr>
          <p:nvPr/>
        </p:nvSpPr>
        <p:spPr bwMode="auto">
          <a:xfrm>
            <a:off x="152400" y="4816475"/>
            <a:ext cx="8991600" cy="641350"/>
          </a:xfrm>
          <a:prstGeom prst="rect">
            <a:avLst/>
          </a:prstGeom>
          <a:noFill/>
          <a:ln w="9525">
            <a:noFill/>
            <a:miter lim="800000"/>
            <a:headEnd/>
            <a:tailEnd/>
          </a:ln>
        </p:spPr>
        <p:txBody>
          <a:bodyPr anchor="ctr">
            <a:spAutoFit/>
          </a:bodyPr>
          <a:lstStyle/>
          <a:p>
            <a:r>
              <a:rPr lang="en-US" u="none"/>
              <a:t>200 If a man knock out the teeth of his equal, his teeth shall be knocked</a:t>
            </a:r>
          </a:p>
          <a:p>
            <a:r>
              <a:rPr lang="en-US" u="none"/>
              <a:t>     out. </a:t>
            </a:r>
          </a:p>
        </p:txBody>
      </p:sp>
      <p:sp>
        <p:nvSpPr>
          <p:cNvPr id="14347" name="Rectangle 11"/>
          <p:cNvSpPr>
            <a:spLocks noChangeArrowheads="1"/>
          </p:cNvSpPr>
          <p:nvPr/>
        </p:nvSpPr>
        <p:spPr bwMode="auto">
          <a:xfrm>
            <a:off x="166688" y="5378450"/>
            <a:ext cx="8824912" cy="641350"/>
          </a:xfrm>
          <a:prstGeom prst="rect">
            <a:avLst/>
          </a:prstGeom>
          <a:noFill/>
          <a:ln w="9525">
            <a:noFill/>
            <a:miter lim="800000"/>
            <a:headEnd/>
            <a:tailEnd/>
          </a:ln>
        </p:spPr>
        <p:txBody>
          <a:bodyPr anchor="ctr">
            <a:spAutoFit/>
          </a:bodyPr>
          <a:lstStyle/>
          <a:p>
            <a:r>
              <a:rPr lang="en-US" u="none"/>
              <a:t>201 If he knock out the teeth of a freed man, he shall pay one-third of a</a:t>
            </a:r>
          </a:p>
          <a:p>
            <a:r>
              <a:rPr lang="en-US" u="none"/>
              <a:t>     gold mina.</a:t>
            </a:r>
          </a:p>
        </p:txBody>
      </p:sp>
      <p:sp>
        <p:nvSpPr>
          <p:cNvPr id="14348" name="Text Box 12"/>
          <p:cNvSpPr txBox="1">
            <a:spLocks noChangeArrowheads="1"/>
          </p:cNvSpPr>
          <p:nvPr/>
        </p:nvSpPr>
        <p:spPr bwMode="auto">
          <a:xfrm>
            <a:off x="212725" y="4079875"/>
            <a:ext cx="6002338" cy="366713"/>
          </a:xfrm>
          <a:prstGeom prst="rect">
            <a:avLst/>
          </a:prstGeom>
          <a:noFill/>
          <a:ln w="9525">
            <a:noFill/>
            <a:miter lim="800000"/>
            <a:headEnd/>
            <a:tailEnd/>
          </a:ln>
          <a:effectLst/>
        </p:spPr>
        <p:txBody>
          <a:bodyPr wrap="none">
            <a:spAutoFit/>
          </a:bodyPr>
          <a:lstStyle/>
          <a:p>
            <a:pPr>
              <a:defRPr/>
            </a:pPr>
            <a:r>
              <a:rPr lang="en-US" u="none">
                <a:effectLst>
                  <a:outerShdw blurRad="38100" dist="38100" dir="2700000" algn="tl">
                    <a:srgbClr val="FFFFFF"/>
                  </a:outerShdw>
                </a:effectLst>
              </a:rPr>
              <a:t>Different treatment for people of different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1000" fill="hold"/>
                                        <p:tgtEl>
                                          <p:spTgt spid="14340"/>
                                        </p:tgtEl>
                                        <p:attrNameLst>
                                          <p:attrName>ppt_w</p:attrName>
                                        </p:attrNameLst>
                                      </p:cBhvr>
                                      <p:tavLst>
                                        <p:tav tm="0">
                                          <p:val>
                                            <p:strVal val="#ppt_w*0.70"/>
                                          </p:val>
                                        </p:tav>
                                        <p:tav tm="100000">
                                          <p:val>
                                            <p:strVal val="#ppt_w"/>
                                          </p:val>
                                        </p:tav>
                                      </p:tavLst>
                                    </p:anim>
                                    <p:anim calcmode="lin" valueType="num">
                                      <p:cBhvr>
                                        <p:cTn id="8" dur="1000" fill="hold"/>
                                        <p:tgtEl>
                                          <p:spTgt spid="14340"/>
                                        </p:tgtEl>
                                        <p:attrNameLst>
                                          <p:attrName>ppt_h</p:attrName>
                                        </p:attrNameLst>
                                      </p:cBhvr>
                                      <p:tavLst>
                                        <p:tav tm="0">
                                          <p:val>
                                            <p:strVal val="#ppt_h"/>
                                          </p:val>
                                        </p:tav>
                                        <p:tav tm="100000">
                                          <p:val>
                                            <p:strVal val="#ppt_h"/>
                                          </p:val>
                                        </p:tav>
                                      </p:tavLst>
                                    </p:anim>
                                    <p:animEffect transition="in" filter="fade">
                                      <p:cBhvr>
                                        <p:cTn id="9" dur="1000"/>
                                        <p:tgtEl>
                                          <p:spTgt spid="1434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4341"/>
                                        </p:tgtEl>
                                        <p:attrNameLst>
                                          <p:attrName>style.visibility</p:attrName>
                                        </p:attrNameLst>
                                      </p:cBhvr>
                                      <p:to>
                                        <p:strVal val="visible"/>
                                      </p:to>
                                    </p:set>
                                    <p:anim calcmode="lin" valueType="num">
                                      <p:cBhvr>
                                        <p:cTn id="14" dur="1000" fill="hold"/>
                                        <p:tgtEl>
                                          <p:spTgt spid="14341"/>
                                        </p:tgtEl>
                                        <p:attrNameLst>
                                          <p:attrName>ppt_w</p:attrName>
                                        </p:attrNameLst>
                                      </p:cBhvr>
                                      <p:tavLst>
                                        <p:tav tm="0">
                                          <p:val>
                                            <p:strVal val="#ppt_w+.3"/>
                                          </p:val>
                                        </p:tav>
                                        <p:tav tm="100000">
                                          <p:val>
                                            <p:strVal val="#ppt_w"/>
                                          </p:val>
                                        </p:tav>
                                      </p:tavLst>
                                    </p:anim>
                                    <p:anim calcmode="lin" valueType="num">
                                      <p:cBhvr>
                                        <p:cTn id="15" dur="1000" fill="hold"/>
                                        <p:tgtEl>
                                          <p:spTgt spid="14341"/>
                                        </p:tgtEl>
                                        <p:attrNameLst>
                                          <p:attrName>ppt_h</p:attrName>
                                        </p:attrNameLst>
                                      </p:cBhvr>
                                      <p:tavLst>
                                        <p:tav tm="0">
                                          <p:val>
                                            <p:strVal val="#ppt_h"/>
                                          </p:val>
                                        </p:tav>
                                        <p:tav tm="100000">
                                          <p:val>
                                            <p:strVal val="#ppt_h"/>
                                          </p:val>
                                        </p:tav>
                                      </p:tavLst>
                                    </p:anim>
                                    <p:animEffect transition="in" filter="fade">
                                      <p:cBhvr>
                                        <p:cTn id="16" dur="1000"/>
                                        <p:tgtEl>
                                          <p:spTgt spid="1434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342"/>
                                        </p:tgtEl>
                                        <p:attrNameLst>
                                          <p:attrName>style.visibility</p:attrName>
                                        </p:attrNameLst>
                                      </p:cBhvr>
                                      <p:to>
                                        <p:strVal val="visible"/>
                                      </p:to>
                                    </p:set>
                                    <p:anim calcmode="lin" valueType="num">
                                      <p:cBhvr>
                                        <p:cTn id="21" dur="1000" fill="hold"/>
                                        <p:tgtEl>
                                          <p:spTgt spid="14342"/>
                                        </p:tgtEl>
                                        <p:attrNameLst>
                                          <p:attrName>ppt_w</p:attrName>
                                        </p:attrNameLst>
                                      </p:cBhvr>
                                      <p:tavLst>
                                        <p:tav tm="0">
                                          <p:val>
                                            <p:strVal val="#ppt_w*0.70"/>
                                          </p:val>
                                        </p:tav>
                                        <p:tav tm="100000">
                                          <p:val>
                                            <p:strVal val="#ppt_w"/>
                                          </p:val>
                                        </p:tav>
                                      </p:tavLst>
                                    </p:anim>
                                    <p:anim calcmode="lin" valueType="num">
                                      <p:cBhvr>
                                        <p:cTn id="22" dur="1000" fill="hold"/>
                                        <p:tgtEl>
                                          <p:spTgt spid="14342"/>
                                        </p:tgtEl>
                                        <p:attrNameLst>
                                          <p:attrName>ppt_h</p:attrName>
                                        </p:attrNameLst>
                                      </p:cBhvr>
                                      <p:tavLst>
                                        <p:tav tm="0">
                                          <p:val>
                                            <p:strVal val="#ppt_h"/>
                                          </p:val>
                                        </p:tav>
                                        <p:tav tm="100000">
                                          <p:val>
                                            <p:strVal val="#ppt_h"/>
                                          </p:val>
                                        </p:tav>
                                      </p:tavLst>
                                    </p:anim>
                                    <p:animEffect transition="in" filter="fade">
                                      <p:cBhvr>
                                        <p:cTn id="23" dur="1000"/>
                                        <p:tgtEl>
                                          <p:spTgt spid="1434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4343"/>
                                        </p:tgtEl>
                                        <p:attrNameLst>
                                          <p:attrName>style.visibility</p:attrName>
                                        </p:attrNameLst>
                                      </p:cBhvr>
                                      <p:to>
                                        <p:strVal val="visible"/>
                                      </p:to>
                                    </p:set>
                                    <p:anim calcmode="lin" valueType="num">
                                      <p:cBhvr>
                                        <p:cTn id="28" dur="1000" fill="hold"/>
                                        <p:tgtEl>
                                          <p:spTgt spid="14343"/>
                                        </p:tgtEl>
                                        <p:attrNameLst>
                                          <p:attrName>ppt_w</p:attrName>
                                        </p:attrNameLst>
                                      </p:cBhvr>
                                      <p:tavLst>
                                        <p:tav tm="0">
                                          <p:val>
                                            <p:strVal val="#ppt_w+.3"/>
                                          </p:val>
                                        </p:tav>
                                        <p:tav tm="100000">
                                          <p:val>
                                            <p:strVal val="#ppt_w"/>
                                          </p:val>
                                        </p:tav>
                                      </p:tavLst>
                                    </p:anim>
                                    <p:anim calcmode="lin" valueType="num">
                                      <p:cBhvr>
                                        <p:cTn id="29" dur="1000" fill="hold"/>
                                        <p:tgtEl>
                                          <p:spTgt spid="14343"/>
                                        </p:tgtEl>
                                        <p:attrNameLst>
                                          <p:attrName>ppt_h</p:attrName>
                                        </p:attrNameLst>
                                      </p:cBhvr>
                                      <p:tavLst>
                                        <p:tav tm="0">
                                          <p:val>
                                            <p:strVal val="#ppt_h"/>
                                          </p:val>
                                        </p:tav>
                                        <p:tav tm="100000">
                                          <p:val>
                                            <p:strVal val="#ppt_h"/>
                                          </p:val>
                                        </p:tav>
                                      </p:tavLst>
                                    </p:anim>
                                    <p:animEffect transition="in" filter="fade">
                                      <p:cBhvr>
                                        <p:cTn id="30" dur="1000"/>
                                        <p:tgtEl>
                                          <p:spTgt spid="1434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4348"/>
                                        </p:tgtEl>
                                        <p:attrNameLst>
                                          <p:attrName>style.visibility</p:attrName>
                                        </p:attrNameLst>
                                      </p:cBhvr>
                                      <p:to>
                                        <p:strVal val="visible"/>
                                      </p:to>
                                    </p:set>
                                    <p:anim calcmode="lin" valueType="num">
                                      <p:cBhvr additive="base">
                                        <p:cTn id="35" dur="500" fill="hold"/>
                                        <p:tgtEl>
                                          <p:spTgt spid="14348"/>
                                        </p:tgtEl>
                                        <p:attrNameLst>
                                          <p:attrName>ppt_x</p:attrName>
                                        </p:attrNameLst>
                                      </p:cBhvr>
                                      <p:tavLst>
                                        <p:tav tm="0">
                                          <p:val>
                                            <p:strVal val="0-#ppt_w/2"/>
                                          </p:val>
                                        </p:tav>
                                        <p:tav tm="100000">
                                          <p:val>
                                            <p:strVal val="#ppt_x"/>
                                          </p:val>
                                        </p:tav>
                                      </p:tavLst>
                                    </p:anim>
                                    <p:anim calcmode="lin" valueType="num">
                                      <p:cBhvr additive="base">
                                        <p:cTn id="36"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4345"/>
                                        </p:tgtEl>
                                        <p:attrNameLst>
                                          <p:attrName>style.visibility</p:attrName>
                                        </p:attrNameLst>
                                      </p:cBhvr>
                                      <p:to>
                                        <p:strVal val="visible"/>
                                      </p:to>
                                    </p:set>
                                    <p:anim calcmode="lin" valueType="num">
                                      <p:cBhvr>
                                        <p:cTn id="41" dur="1000" fill="hold"/>
                                        <p:tgtEl>
                                          <p:spTgt spid="14345"/>
                                        </p:tgtEl>
                                        <p:attrNameLst>
                                          <p:attrName>ppt_w</p:attrName>
                                        </p:attrNameLst>
                                      </p:cBhvr>
                                      <p:tavLst>
                                        <p:tav tm="0">
                                          <p:val>
                                            <p:strVal val="#ppt_w+.3"/>
                                          </p:val>
                                        </p:tav>
                                        <p:tav tm="100000">
                                          <p:val>
                                            <p:strVal val="#ppt_w"/>
                                          </p:val>
                                        </p:tav>
                                      </p:tavLst>
                                    </p:anim>
                                    <p:anim calcmode="lin" valueType="num">
                                      <p:cBhvr>
                                        <p:cTn id="42" dur="1000" fill="hold"/>
                                        <p:tgtEl>
                                          <p:spTgt spid="14345"/>
                                        </p:tgtEl>
                                        <p:attrNameLst>
                                          <p:attrName>ppt_h</p:attrName>
                                        </p:attrNameLst>
                                      </p:cBhvr>
                                      <p:tavLst>
                                        <p:tav tm="0">
                                          <p:val>
                                            <p:strVal val="#ppt_h"/>
                                          </p:val>
                                        </p:tav>
                                        <p:tav tm="100000">
                                          <p:val>
                                            <p:strVal val="#ppt_h"/>
                                          </p:val>
                                        </p:tav>
                                      </p:tavLst>
                                    </p:anim>
                                    <p:animEffect transition="in" filter="fade">
                                      <p:cBhvr>
                                        <p:cTn id="43" dur="1000"/>
                                        <p:tgtEl>
                                          <p:spTgt spid="14345"/>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14346"/>
                                        </p:tgtEl>
                                        <p:attrNameLst>
                                          <p:attrName>style.visibility</p:attrName>
                                        </p:attrNameLst>
                                      </p:cBhvr>
                                      <p:to>
                                        <p:strVal val="visible"/>
                                      </p:to>
                                    </p:set>
                                    <p:anim calcmode="lin" valueType="num">
                                      <p:cBhvr>
                                        <p:cTn id="48" dur="1000" fill="hold"/>
                                        <p:tgtEl>
                                          <p:spTgt spid="14346"/>
                                        </p:tgtEl>
                                        <p:attrNameLst>
                                          <p:attrName>ppt_w</p:attrName>
                                        </p:attrNameLst>
                                      </p:cBhvr>
                                      <p:tavLst>
                                        <p:tav tm="0">
                                          <p:val>
                                            <p:strVal val="#ppt_w+.3"/>
                                          </p:val>
                                        </p:tav>
                                        <p:tav tm="100000">
                                          <p:val>
                                            <p:strVal val="#ppt_w"/>
                                          </p:val>
                                        </p:tav>
                                      </p:tavLst>
                                    </p:anim>
                                    <p:anim calcmode="lin" valueType="num">
                                      <p:cBhvr>
                                        <p:cTn id="49" dur="1000" fill="hold"/>
                                        <p:tgtEl>
                                          <p:spTgt spid="14346"/>
                                        </p:tgtEl>
                                        <p:attrNameLst>
                                          <p:attrName>ppt_h</p:attrName>
                                        </p:attrNameLst>
                                      </p:cBhvr>
                                      <p:tavLst>
                                        <p:tav tm="0">
                                          <p:val>
                                            <p:strVal val="#ppt_h"/>
                                          </p:val>
                                        </p:tav>
                                        <p:tav tm="100000">
                                          <p:val>
                                            <p:strVal val="#ppt_h"/>
                                          </p:val>
                                        </p:tav>
                                      </p:tavLst>
                                    </p:anim>
                                    <p:animEffect transition="in" filter="fade">
                                      <p:cBhvr>
                                        <p:cTn id="50" dur="1000"/>
                                        <p:tgtEl>
                                          <p:spTgt spid="14346"/>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grpId="0" nodeType="clickEffect">
                                  <p:stCondLst>
                                    <p:cond delay="0"/>
                                  </p:stCondLst>
                                  <p:childTnLst>
                                    <p:set>
                                      <p:cBhvr>
                                        <p:cTn id="54" dur="1" fill="hold">
                                          <p:stCondLst>
                                            <p:cond delay="0"/>
                                          </p:stCondLst>
                                        </p:cTn>
                                        <p:tgtEl>
                                          <p:spTgt spid="14347"/>
                                        </p:tgtEl>
                                        <p:attrNameLst>
                                          <p:attrName>style.visibility</p:attrName>
                                        </p:attrNameLst>
                                      </p:cBhvr>
                                      <p:to>
                                        <p:strVal val="visible"/>
                                      </p:to>
                                    </p:set>
                                    <p:anim calcmode="lin" valueType="num">
                                      <p:cBhvr>
                                        <p:cTn id="55" dur="1000" fill="hold"/>
                                        <p:tgtEl>
                                          <p:spTgt spid="14347"/>
                                        </p:tgtEl>
                                        <p:attrNameLst>
                                          <p:attrName>ppt_w</p:attrName>
                                        </p:attrNameLst>
                                      </p:cBhvr>
                                      <p:tavLst>
                                        <p:tav tm="0">
                                          <p:val>
                                            <p:strVal val="#ppt_w+.3"/>
                                          </p:val>
                                        </p:tav>
                                        <p:tav tm="100000">
                                          <p:val>
                                            <p:strVal val="#ppt_w"/>
                                          </p:val>
                                        </p:tav>
                                      </p:tavLst>
                                    </p:anim>
                                    <p:anim calcmode="lin" valueType="num">
                                      <p:cBhvr>
                                        <p:cTn id="56" dur="1000" fill="hold"/>
                                        <p:tgtEl>
                                          <p:spTgt spid="14347"/>
                                        </p:tgtEl>
                                        <p:attrNameLst>
                                          <p:attrName>ppt_h</p:attrName>
                                        </p:attrNameLst>
                                      </p:cBhvr>
                                      <p:tavLst>
                                        <p:tav tm="0">
                                          <p:val>
                                            <p:strVal val="#ppt_h"/>
                                          </p:val>
                                        </p:tav>
                                        <p:tav tm="100000">
                                          <p:val>
                                            <p:strVal val="#ppt_h"/>
                                          </p:val>
                                        </p:tav>
                                      </p:tavLst>
                                    </p:anim>
                                    <p:animEffect transition="in" filter="fade">
                                      <p:cBhvr>
                                        <p:cTn id="57" dur="10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P spid="14343" grpId="0"/>
      <p:bldP spid="14345" grpId="0"/>
      <p:bldP spid="14346" grpId="0"/>
      <p:bldP spid="14347" grpId="0"/>
      <p:bldP spid="143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304800" y="1138238"/>
            <a:ext cx="6858000" cy="3387725"/>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21</a:t>
            </a:r>
            <a:r>
              <a:rPr lang="en-US" u="none"/>
              <a:t> If any one break a hole into a house (break in to steal), he shall be put to death before that hole and be buried.</a:t>
            </a:r>
          </a:p>
          <a:p>
            <a:pPr>
              <a:defRPr/>
            </a:pPr>
            <a:endParaRPr lang="en-US" u="none"/>
          </a:p>
          <a:p>
            <a:pPr>
              <a:defRPr/>
            </a:pPr>
            <a:r>
              <a:rPr lang="en-US" u="none">
                <a:effectLst>
                  <a:outerShdw blurRad="38100" dist="38100" dir="2700000" algn="tl">
                    <a:srgbClr val="FFFFFF"/>
                  </a:outerShdw>
                </a:effectLst>
              </a:rPr>
              <a:t>22</a:t>
            </a:r>
            <a:r>
              <a:rPr lang="en-US" u="none"/>
              <a:t> If any one is committing a robbery and is caught, then he shall be put to death.</a:t>
            </a:r>
          </a:p>
          <a:p>
            <a:pPr>
              <a:defRPr/>
            </a:pPr>
            <a:endParaRPr lang="en-US" u="none"/>
          </a:p>
          <a:p>
            <a:pPr>
              <a:defRPr/>
            </a:pPr>
            <a:r>
              <a:rPr lang="en-US" u="none">
                <a:effectLst>
                  <a:outerShdw blurRad="38100" dist="38100" dir="2700000" algn="tl">
                    <a:srgbClr val="FFFFFF"/>
                  </a:outerShdw>
                </a:effectLst>
              </a:rPr>
              <a:t>23</a:t>
            </a:r>
            <a:r>
              <a:rPr lang="en-US" u="none"/>
              <a:t> If the robber is not caught, then shall he who was robbed claim under oath the amount of his loss; then shall the community, and . . . on whose ground and territory and in whose domain it was compensate him for the goods stolen.</a:t>
            </a:r>
          </a:p>
        </p:txBody>
      </p:sp>
      <p:sp>
        <p:nvSpPr>
          <p:cNvPr id="15365" name="Rectangle 5"/>
          <p:cNvSpPr>
            <a:spLocks noChangeArrowheads="1"/>
          </p:cNvSpPr>
          <p:nvPr/>
        </p:nvSpPr>
        <p:spPr bwMode="auto">
          <a:xfrm>
            <a:off x="228600" y="4752975"/>
            <a:ext cx="8534400" cy="1190625"/>
          </a:xfrm>
          <a:prstGeom prst="rect">
            <a:avLst/>
          </a:prstGeom>
          <a:noFill/>
          <a:ln w="9525">
            <a:noFill/>
            <a:miter lim="800000"/>
            <a:headEnd/>
            <a:tailEnd/>
          </a:ln>
          <a:effectLst/>
        </p:spPr>
        <p:txBody>
          <a:bodyPr anchor="ctr">
            <a:spAutoFit/>
          </a:bodyPr>
          <a:lstStyle/>
          <a:p>
            <a:pPr algn="just">
              <a:defRPr/>
            </a:pPr>
            <a:r>
              <a:rPr lang="en-US" u="none">
                <a:effectLst>
                  <a:outerShdw blurRad="38100" dist="38100" dir="2700000" algn="tl">
                    <a:srgbClr val="FFFFFF"/>
                  </a:outerShdw>
                </a:effectLst>
              </a:rPr>
              <a:t>25</a:t>
            </a:r>
            <a:r>
              <a:rPr lang="en-US" u="none"/>
              <a:t> If fire break out in a house, and some one who comes to put it out cast his eye upon the property of the owner of the house, and take the property of the master of the house, he shall be thrown into that self-same fire.</a:t>
            </a:r>
          </a:p>
        </p:txBody>
      </p:sp>
      <p:sp>
        <p:nvSpPr>
          <p:cNvPr id="15366" name="Text Box 6"/>
          <p:cNvSpPr txBox="1">
            <a:spLocks noChangeArrowheads="1"/>
          </p:cNvSpPr>
          <p:nvPr/>
        </p:nvSpPr>
        <p:spPr bwMode="auto">
          <a:xfrm>
            <a:off x="304800" y="381000"/>
            <a:ext cx="5715000" cy="519113"/>
          </a:xfrm>
          <a:prstGeom prst="rect">
            <a:avLst/>
          </a:prstGeom>
          <a:noFill/>
          <a:ln w="9525">
            <a:noFill/>
            <a:miter lim="800000"/>
            <a:headEnd/>
            <a:tailEnd/>
          </a:ln>
          <a:effectLst/>
        </p:spPr>
        <p:txBody>
          <a:bodyPr>
            <a:spAutoFit/>
          </a:bodyPr>
          <a:lstStyle/>
          <a:p>
            <a:pPr>
              <a:defRPr/>
            </a:pPr>
            <a:r>
              <a:rPr lang="en-US" sz="2800" u="none">
                <a:effectLst>
                  <a:outerShdw blurRad="38100" dist="38100" dir="2700000" algn="tl">
                    <a:srgbClr val="FFFFFF"/>
                  </a:outerShdw>
                </a:effectLst>
              </a:rPr>
              <a:t>Social Responsibility</a:t>
            </a:r>
          </a:p>
        </p:txBody>
      </p:sp>
      <p:pic>
        <p:nvPicPr>
          <p:cNvPr id="15368" name="Picture 8" descr="Babylonian King Hammurabi"/>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62800" y="762000"/>
            <a:ext cx="1857375"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1000" fill="hold"/>
                                        <p:tgtEl>
                                          <p:spTgt spid="15366"/>
                                        </p:tgtEl>
                                        <p:attrNameLst>
                                          <p:attrName>ppt_w</p:attrName>
                                        </p:attrNameLst>
                                      </p:cBhvr>
                                      <p:tavLst>
                                        <p:tav tm="0">
                                          <p:val>
                                            <p:strVal val="#ppt_w+.3"/>
                                          </p:val>
                                        </p:tav>
                                        <p:tav tm="100000">
                                          <p:val>
                                            <p:strVal val="#ppt_w"/>
                                          </p:val>
                                        </p:tav>
                                      </p:tavLst>
                                    </p:anim>
                                    <p:anim calcmode="lin" valueType="num">
                                      <p:cBhvr>
                                        <p:cTn id="8" dur="1000" fill="hold"/>
                                        <p:tgtEl>
                                          <p:spTgt spid="15366"/>
                                        </p:tgtEl>
                                        <p:attrNameLst>
                                          <p:attrName>ppt_h</p:attrName>
                                        </p:attrNameLst>
                                      </p:cBhvr>
                                      <p:tavLst>
                                        <p:tav tm="0">
                                          <p:val>
                                            <p:strVal val="#ppt_h"/>
                                          </p:val>
                                        </p:tav>
                                        <p:tav tm="100000">
                                          <p:val>
                                            <p:strVal val="#ppt_h"/>
                                          </p:val>
                                        </p:tav>
                                      </p:tavLst>
                                    </p:anim>
                                    <p:animEffect transition="in" filter="fade">
                                      <p:cBhvr>
                                        <p:cTn id="9" dur="1000"/>
                                        <p:tgtEl>
                                          <p:spTgt spid="15366"/>
                                        </p:tgtEl>
                                      </p:cBhvr>
                                    </p:animEffect>
                                  </p:childTnLst>
                                </p:cTn>
                              </p:par>
                              <p:par>
                                <p:cTn id="10" presetID="42" presetClass="entr" presetSubtype="0" fill="hold" nodeType="with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1000"/>
                                        <p:tgtEl>
                                          <p:spTgt spid="15368"/>
                                        </p:tgtEl>
                                      </p:cBhvr>
                                    </p:animEffect>
                                    <p:anim calcmode="lin" valueType="num">
                                      <p:cBhvr>
                                        <p:cTn id="13" dur="1000" fill="hold"/>
                                        <p:tgtEl>
                                          <p:spTgt spid="15368"/>
                                        </p:tgtEl>
                                        <p:attrNameLst>
                                          <p:attrName>ppt_x</p:attrName>
                                        </p:attrNameLst>
                                      </p:cBhvr>
                                      <p:tavLst>
                                        <p:tav tm="0">
                                          <p:val>
                                            <p:strVal val="#ppt_x"/>
                                          </p:val>
                                        </p:tav>
                                        <p:tav tm="100000">
                                          <p:val>
                                            <p:strVal val="#ppt_x"/>
                                          </p:val>
                                        </p:tav>
                                      </p:tavLst>
                                    </p:anim>
                                    <p:anim calcmode="lin" valueType="num">
                                      <p:cBhvr>
                                        <p:cTn id="14" dur="1000" fill="hold"/>
                                        <p:tgtEl>
                                          <p:spTgt spid="1536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5364">
                                            <p:txEl>
                                              <p:pRg st="0" end="0"/>
                                            </p:txEl>
                                          </p:spTgt>
                                        </p:tgtEl>
                                        <p:attrNameLst>
                                          <p:attrName>style.visibility</p:attrName>
                                        </p:attrNameLst>
                                      </p:cBhvr>
                                      <p:to>
                                        <p:strVal val="visible"/>
                                      </p:to>
                                    </p:set>
                                    <p:anim calcmode="lin" valueType="num">
                                      <p:cBhvr>
                                        <p:cTn id="19" dur="1000" fill="hold"/>
                                        <p:tgtEl>
                                          <p:spTgt spid="1536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536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536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5364">
                                            <p:txEl>
                                              <p:pRg st="2" end="2"/>
                                            </p:txEl>
                                          </p:spTgt>
                                        </p:tgtEl>
                                        <p:attrNameLst>
                                          <p:attrName>style.visibility</p:attrName>
                                        </p:attrNameLst>
                                      </p:cBhvr>
                                      <p:to>
                                        <p:strVal val="visible"/>
                                      </p:to>
                                    </p:set>
                                    <p:anim calcmode="lin" valueType="num">
                                      <p:cBhvr>
                                        <p:cTn id="26" dur="1000" fill="hold"/>
                                        <p:tgtEl>
                                          <p:spTgt spid="15364">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15364">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1536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5364">
                                            <p:txEl>
                                              <p:pRg st="4" end="4"/>
                                            </p:txEl>
                                          </p:spTgt>
                                        </p:tgtEl>
                                        <p:attrNameLst>
                                          <p:attrName>style.visibility</p:attrName>
                                        </p:attrNameLst>
                                      </p:cBhvr>
                                      <p:to>
                                        <p:strVal val="visible"/>
                                      </p:to>
                                    </p:set>
                                    <p:anim calcmode="lin" valueType="num">
                                      <p:cBhvr>
                                        <p:cTn id="33" dur="1000" fill="hold"/>
                                        <p:tgtEl>
                                          <p:spTgt spid="15364">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15364">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536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5365"/>
                                        </p:tgtEl>
                                        <p:attrNameLst>
                                          <p:attrName>style.visibility</p:attrName>
                                        </p:attrNameLst>
                                      </p:cBhvr>
                                      <p:to>
                                        <p:strVal val="visible"/>
                                      </p:to>
                                    </p:set>
                                    <p:anim calcmode="lin" valueType="num">
                                      <p:cBhvr>
                                        <p:cTn id="40" dur="500" fill="hold"/>
                                        <p:tgtEl>
                                          <p:spTgt spid="15365"/>
                                        </p:tgtEl>
                                        <p:attrNameLst>
                                          <p:attrName>ppt_w</p:attrName>
                                        </p:attrNameLst>
                                      </p:cBhvr>
                                      <p:tavLst>
                                        <p:tav tm="0">
                                          <p:val>
                                            <p:fltVal val="0"/>
                                          </p:val>
                                        </p:tav>
                                        <p:tav tm="100000">
                                          <p:val>
                                            <p:strVal val="#ppt_w"/>
                                          </p:val>
                                        </p:tav>
                                      </p:tavLst>
                                    </p:anim>
                                    <p:anim calcmode="lin" valueType="num">
                                      <p:cBhvr>
                                        <p:cTn id="41" dur="500" fill="hold"/>
                                        <p:tgtEl>
                                          <p:spTgt spid="15365"/>
                                        </p:tgtEl>
                                        <p:attrNameLst>
                                          <p:attrName>ppt_h</p:attrName>
                                        </p:attrNameLst>
                                      </p:cBhvr>
                                      <p:tavLst>
                                        <p:tav tm="0">
                                          <p:val>
                                            <p:fltVal val="0"/>
                                          </p:val>
                                        </p:tav>
                                        <p:tav tm="100000">
                                          <p:val>
                                            <p:strVal val="#ppt_h"/>
                                          </p:val>
                                        </p:tav>
                                      </p:tavLst>
                                    </p:anim>
                                    <p:animEffect transition="in" filter="fade">
                                      <p:cBhvr>
                                        <p:cTn id="42"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_66560_v2_m56577569830704932"/>
          <p:cNvPicPr>
            <a:picLocks noChangeAspect="1" noChangeArrowheads="1"/>
          </p:cNvPicPr>
          <p:nvPr/>
        </p:nvPicPr>
        <p:blipFill>
          <a:blip r:embed="rId2" cstate="print"/>
          <a:srcRect/>
          <a:stretch>
            <a:fillRect/>
          </a:stretch>
        </p:blipFill>
        <p:spPr bwMode="auto">
          <a:xfrm>
            <a:off x="304800" y="1600200"/>
            <a:ext cx="2925763" cy="3048000"/>
          </a:xfrm>
          <a:prstGeom prst="rect">
            <a:avLst/>
          </a:prstGeom>
          <a:noFill/>
          <a:ln w="9525">
            <a:noFill/>
            <a:miter lim="800000"/>
            <a:headEnd/>
            <a:tailEnd/>
          </a:ln>
        </p:spPr>
      </p:pic>
      <p:sp>
        <p:nvSpPr>
          <p:cNvPr id="18437" name="Text Box 5"/>
          <p:cNvSpPr txBox="1">
            <a:spLocks noChangeArrowheads="1"/>
          </p:cNvSpPr>
          <p:nvPr/>
        </p:nvSpPr>
        <p:spPr bwMode="auto">
          <a:xfrm>
            <a:off x="228600" y="228600"/>
            <a:ext cx="3621088" cy="457200"/>
          </a:xfrm>
          <a:prstGeom prst="rect">
            <a:avLst/>
          </a:prstGeom>
          <a:noFill/>
          <a:ln w="9525">
            <a:noFill/>
            <a:miter lim="800000"/>
            <a:headEnd/>
            <a:tailEnd/>
          </a:ln>
          <a:effectLst/>
        </p:spPr>
        <p:txBody>
          <a:bodyPr wrap="none">
            <a:spAutoFit/>
          </a:bodyPr>
          <a:lstStyle/>
          <a:p>
            <a:pPr>
              <a:defRPr/>
            </a:pPr>
            <a:r>
              <a:rPr lang="en-US" sz="2400" u="none">
                <a:effectLst>
                  <a:outerShdw blurRad="38100" dist="38100" dir="2700000" algn="tl">
                    <a:srgbClr val="FFFFFF"/>
                  </a:outerShdw>
                </a:effectLst>
              </a:rPr>
              <a:t>Art of Ancient Babylon</a:t>
            </a:r>
          </a:p>
        </p:txBody>
      </p:sp>
      <p:pic>
        <p:nvPicPr>
          <p:cNvPr id="18439" name="Picture 7" descr="Scheiner's Sunspot Drawings"/>
          <p:cNvPicPr>
            <a:picLocks noChangeAspect="1" noChangeArrowheads="1"/>
          </p:cNvPicPr>
          <p:nvPr/>
        </p:nvPicPr>
        <p:blipFill>
          <a:blip r:embed="rId3" cstate="print"/>
          <a:srcRect/>
          <a:stretch>
            <a:fillRect/>
          </a:stretch>
        </p:blipFill>
        <p:spPr bwMode="auto">
          <a:xfrm>
            <a:off x="6019800" y="1143000"/>
            <a:ext cx="2540000" cy="3657600"/>
          </a:xfrm>
          <a:prstGeom prst="rect">
            <a:avLst/>
          </a:prstGeom>
          <a:noFill/>
          <a:ln w="9525">
            <a:noFill/>
            <a:miter lim="800000"/>
            <a:headEnd/>
            <a:tailEnd/>
          </a:ln>
        </p:spPr>
      </p:pic>
      <p:pic>
        <p:nvPicPr>
          <p:cNvPr id="18441" name="Picture 9" descr="hammurabi_stele"/>
          <p:cNvPicPr>
            <a:picLocks noChangeAspect="1" noChangeArrowheads="1"/>
          </p:cNvPicPr>
          <p:nvPr/>
        </p:nvPicPr>
        <p:blipFill>
          <a:blip r:embed="rId4" cstate="print">
            <a:lum bright="18000"/>
          </a:blip>
          <a:srcRect/>
          <a:stretch>
            <a:fillRect/>
          </a:stretch>
        </p:blipFill>
        <p:spPr bwMode="auto">
          <a:xfrm>
            <a:off x="3762375" y="685800"/>
            <a:ext cx="161925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500" fill="hold"/>
                                        <p:tgtEl>
                                          <p:spTgt spid="18437"/>
                                        </p:tgtEl>
                                        <p:attrNameLst>
                                          <p:attrName>ppt_w</p:attrName>
                                        </p:attrNameLst>
                                      </p:cBhvr>
                                      <p:tavLst>
                                        <p:tav tm="0">
                                          <p:val>
                                            <p:fltVal val="0"/>
                                          </p:val>
                                        </p:tav>
                                        <p:tav tm="100000">
                                          <p:val>
                                            <p:strVal val="#ppt_w"/>
                                          </p:val>
                                        </p:tav>
                                      </p:tavLst>
                                    </p:anim>
                                    <p:anim calcmode="lin" valueType="num">
                                      <p:cBhvr>
                                        <p:cTn id="8" dur="500" fill="hold"/>
                                        <p:tgtEl>
                                          <p:spTgt spid="18437"/>
                                        </p:tgtEl>
                                        <p:attrNameLst>
                                          <p:attrName>ppt_h</p:attrName>
                                        </p:attrNameLst>
                                      </p:cBhvr>
                                      <p:tavLst>
                                        <p:tav tm="0">
                                          <p:val>
                                            <p:fltVal val="0"/>
                                          </p:val>
                                        </p:tav>
                                        <p:tav tm="100000">
                                          <p:val>
                                            <p:strVal val="#ppt_h"/>
                                          </p:val>
                                        </p:tav>
                                      </p:tavLst>
                                    </p:anim>
                                    <p:animEffect transition="in" filter="fade">
                                      <p:cBhvr>
                                        <p:cTn id="9" dur="500"/>
                                        <p:tgtEl>
                                          <p:spTgt spid="184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 calcmode="lin" valueType="num">
                                      <p:cBhvr>
                                        <p:cTn id="14" dur="1000" fill="hold"/>
                                        <p:tgtEl>
                                          <p:spTgt spid="18436"/>
                                        </p:tgtEl>
                                        <p:attrNameLst>
                                          <p:attrName>ppt_w</p:attrName>
                                        </p:attrNameLst>
                                      </p:cBhvr>
                                      <p:tavLst>
                                        <p:tav tm="0">
                                          <p:val>
                                            <p:strVal val="#ppt_w*0.70"/>
                                          </p:val>
                                        </p:tav>
                                        <p:tav tm="100000">
                                          <p:val>
                                            <p:strVal val="#ppt_w"/>
                                          </p:val>
                                        </p:tav>
                                      </p:tavLst>
                                    </p:anim>
                                    <p:anim calcmode="lin" valueType="num">
                                      <p:cBhvr>
                                        <p:cTn id="15" dur="1000" fill="hold"/>
                                        <p:tgtEl>
                                          <p:spTgt spid="18436"/>
                                        </p:tgtEl>
                                        <p:attrNameLst>
                                          <p:attrName>ppt_h</p:attrName>
                                        </p:attrNameLst>
                                      </p:cBhvr>
                                      <p:tavLst>
                                        <p:tav tm="0">
                                          <p:val>
                                            <p:strVal val="#ppt_h"/>
                                          </p:val>
                                        </p:tav>
                                        <p:tav tm="100000">
                                          <p:val>
                                            <p:strVal val="#ppt_h"/>
                                          </p:val>
                                        </p:tav>
                                      </p:tavLst>
                                    </p:anim>
                                    <p:animEffect transition="in" filter="fade">
                                      <p:cBhvr>
                                        <p:cTn id="16" dur="1000"/>
                                        <p:tgtEl>
                                          <p:spTgt spid="18436"/>
                                        </p:tgtEl>
                                      </p:cBhvr>
                                    </p:animEffect>
                                  </p:childTnLst>
                                </p:cTn>
                              </p:par>
                              <p:par>
                                <p:cTn id="17" presetID="55" presetClass="entr" presetSubtype="0" fill="hold" nodeType="withEffect">
                                  <p:stCondLst>
                                    <p:cond delay="0"/>
                                  </p:stCondLst>
                                  <p:childTnLst>
                                    <p:set>
                                      <p:cBhvr>
                                        <p:cTn id="18" dur="1" fill="hold">
                                          <p:stCondLst>
                                            <p:cond delay="0"/>
                                          </p:stCondLst>
                                        </p:cTn>
                                        <p:tgtEl>
                                          <p:spTgt spid="18441"/>
                                        </p:tgtEl>
                                        <p:attrNameLst>
                                          <p:attrName>style.visibility</p:attrName>
                                        </p:attrNameLst>
                                      </p:cBhvr>
                                      <p:to>
                                        <p:strVal val="visible"/>
                                      </p:to>
                                    </p:set>
                                    <p:anim calcmode="lin" valueType="num">
                                      <p:cBhvr>
                                        <p:cTn id="19" dur="1000" fill="hold"/>
                                        <p:tgtEl>
                                          <p:spTgt spid="18441"/>
                                        </p:tgtEl>
                                        <p:attrNameLst>
                                          <p:attrName>ppt_w</p:attrName>
                                        </p:attrNameLst>
                                      </p:cBhvr>
                                      <p:tavLst>
                                        <p:tav tm="0">
                                          <p:val>
                                            <p:strVal val="#ppt_w*0.70"/>
                                          </p:val>
                                        </p:tav>
                                        <p:tav tm="100000">
                                          <p:val>
                                            <p:strVal val="#ppt_w"/>
                                          </p:val>
                                        </p:tav>
                                      </p:tavLst>
                                    </p:anim>
                                    <p:anim calcmode="lin" valueType="num">
                                      <p:cBhvr>
                                        <p:cTn id="20" dur="1000" fill="hold"/>
                                        <p:tgtEl>
                                          <p:spTgt spid="18441"/>
                                        </p:tgtEl>
                                        <p:attrNameLst>
                                          <p:attrName>ppt_h</p:attrName>
                                        </p:attrNameLst>
                                      </p:cBhvr>
                                      <p:tavLst>
                                        <p:tav tm="0">
                                          <p:val>
                                            <p:strVal val="#ppt_h"/>
                                          </p:val>
                                        </p:tav>
                                        <p:tav tm="100000">
                                          <p:val>
                                            <p:strVal val="#ppt_h"/>
                                          </p:val>
                                        </p:tav>
                                      </p:tavLst>
                                    </p:anim>
                                    <p:animEffect transition="in" filter="fade">
                                      <p:cBhvr>
                                        <p:cTn id="21" dur="1000"/>
                                        <p:tgtEl>
                                          <p:spTgt spid="18441"/>
                                        </p:tgtEl>
                                      </p:cBhvr>
                                    </p:animEffect>
                                  </p:childTnLst>
                                </p:cTn>
                              </p:par>
                              <p:par>
                                <p:cTn id="22" presetID="55" presetClass="entr" presetSubtype="0" fill="hold" nodeType="withEffect">
                                  <p:stCondLst>
                                    <p:cond delay="0"/>
                                  </p:stCondLst>
                                  <p:childTnLst>
                                    <p:set>
                                      <p:cBhvr>
                                        <p:cTn id="23" dur="1" fill="hold">
                                          <p:stCondLst>
                                            <p:cond delay="0"/>
                                          </p:stCondLst>
                                        </p:cTn>
                                        <p:tgtEl>
                                          <p:spTgt spid="18439"/>
                                        </p:tgtEl>
                                        <p:attrNameLst>
                                          <p:attrName>style.visibility</p:attrName>
                                        </p:attrNameLst>
                                      </p:cBhvr>
                                      <p:to>
                                        <p:strVal val="visible"/>
                                      </p:to>
                                    </p:set>
                                    <p:anim calcmode="lin" valueType="num">
                                      <p:cBhvr>
                                        <p:cTn id="24" dur="1000" fill="hold"/>
                                        <p:tgtEl>
                                          <p:spTgt spid="18439"/>
                                        </p:tgtEl>
                                        <p:attrNameLst>
                                          <p:attrName>ppt_w</p:attrName>
                                        </p:attrNameLst>
                                      </p:cBhvr>
                                      <p:tavLst>
                                        <p:tav tm="0">
                                          <p:val>
                                            <p:strVal val="#ppt_w*0.70"/>
                                          </p:val>
                                        </p:tav>
                                        <p:tav tm="100000">
                                          <p:val>
                                            <p:strVal val="#ppt_w"/>
                                          </p:val>
                                        </p:tav>
                                      </p:tavLst>
                                    </p:anim>
                                    <p:anim calcmode="lin" valueType="num">
                                      <p:cBhvr>
                                        <p:cTn id="25" dur="1000" fill="hold"/>
                                        <p:tgtEl>
                                          <p:spTgt spid="18439"/>
                                        </p:tgtEl>
                                        <p:attrNameLst>
                                          <p:attrName>ppt_h</p:attrName>
                                        </p:attrNameLst>
                                      </p:cBhvr>
                                      <p:tavLst>
                                        <p:tav tm="0">
                                          <p:val>
                                            <p:strVal val="#ppt_h"/>
                                          </p:val>
                                        </p:tav>
                                        <p:tav tm="100000">
                                          <p:val>
                                            <p:strVal val="#ppt_h"/>
                                          </p:val>
                                        </p:tav>
                                      </p:tavLst>
                                    </p:anim>
                                    <p:animEffect transition="in" filter="fade">
                                      <p:cBhvr>
                                        <p:cTn id="26"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56937"/>
            <a:ext cx="9067800" cy="5693866"/>
          </a:xfrm>
          <a:prstGeom prst="rect">
            <a:avLst/>
          </a:prstGeom>
          <a:noFill/>
        </p:spPr>
        <p:txBody>
          <a:bodyPr wrap="square" rtlCol="0">
            <a:spAutoFit/>
          </a:bodyPr>
          <a:lstStyle/>
          <a:p>
            <a:pPr marL="342900" indent="-342900"/>
            <a:r>
              <a:rPr lang="en-US" sz="1300" b="0" u="none" dirty="0" smtClean="0"/>
              <a:t>STANDARD WHI.3a </a:t>
            </a:r>
          </a:p>
          <a:p>
            <a:pPr marL="342900" indent="-342900"/>
            <a:r>
              <a:rPr lang="en-US" sz="1300" b="0" u="none" dirty="0" smtClean="0"/>
              <a:t>The student will demonstrate knowledge of ancient river valley civilizations, including those of Mesopotamia, Egypt, the Indus River Valley, and </a:t>
            </a:r>
          </a:p>
          <a:p>
            <a:pPr marL="342900" indent="-342900"/>
            <a:r>
              <a:rPr lang="en-US" sz="1300" b="0" u="none" dirty="0" smtClean="0"/>
              <a:t>China and the civilizations of the Hebrews, Phoenicians, and Nubians, by </a:t>
            </a:r>
          </a:p>
          <a:p>
            <a:pPr marL="342900" indent="-342900">
              <a:buAutoNum type="alphaLcParenR"/>
            </a:pPr>
            <a:r>
              <a:rPr lang="en-US" sz="1300" b="0" u="none" dirty="0" smtClean="0"/>
              <a:t>locating these civilizations in time and place. </a:t>
            </a:r>
          </a:p>
          <a:p>
            <a:pPr marL="342900" indent="-342900"/>
            <a:endParaRPr lang="en-US" sz="1300" b="0" u="none" dirty="0" smtClean="0"/>
          </a:p>
          <a:p>
            <a:pPr marL="342900" indent="-342900"/>
            <a:r>
              <a:rPr lang="en-US" sz="1300" b="0" u="none" dirty="0" smtClean="0"/>
              <a:t>During the New Stone Age, permanent settlements appeared in river valleys and around the Fertile Crescent. </a:t>
            </a:r>
          </a:p>
          <a:p>
            <a:pPr marL="342900" indent="-342900"/>
            <a:r>
              <a:rPr lang="en-US" sz="1300" b="0" u="none" dirty="0" smtClean="0"/>
              <a:t>River valleys provided water and rich soil for crops as well as protection from invasion. </a:t>
            </a:r>
          </a:p>
          <a:p>
            <a:pPr marL="342900" indent="-342900"/>
            <a:endParaRPr lang="en-US" sz="1300" b="0" u="none" dirty="0" smtClean="0"/>
          </a:p>
          <a:p>
            <a:pPr marL="342900" indent="-342900"/>
            <a:r>
              <a:rPr lang="en-US" sz="1300" b="0" u="none" dirty="0" smtClean="0"/>
              <a:t>River valley civilizations (about 3500 to 500 B.C.[B.C.E.]) </a:t>
            </a:r>
          </a:p>
          <a:p>
            <a:pPr marL="342900" indent="-342900"/>
            <a:r>
              <a:rPr lang="en-US" sz="1300" b="0" u="none" dirty="0" smtClean="0"/>
              <a:t>• Mesopotamian civilization: Tigris and Euphrates River Valleys (Southwest Asia) </a:t>
            </a:r>
          </a:p>
          <a:p>
            <a:pPr marL="342900" indent="-342900"/>
            <a:r>
              <a:rPr lang="en-US" sz="1300" b="0" u="none" dirty="0" smtClean="0"/>
              <a:t>• Egyptian civilization: Nile River Valley and Nile Delta (Africa) </a:t>
            </a:r>
          </a:p>
          <a:p>
            <a:pPr marL="342900" indent="-342900"/>
            <a:r>
              <a:rPr lang="en-US" sz="1300" b="0" u="none" dirty="0" smtClean="0"/>
              <a:t>• Indian civilization: Indus River Valley (South Asia) </a:t>
            </a:r>
          </a:p>
          <a:p>
            <a:pPr marL="342900" indent="-342900"/>
            <a:r>
              <a:rPr lang="en-US" sz="1300" b="0" u="none" dirty="0" smtClean="0"/>
              <a:t>• Chinese civilization: Huang He Valley (East Asia) </a:t>
            </a:r>
          </a:p>
          <a:p>
            <a:pPr marL="342900" indent="-342900"/>
            <a:endParaRPr lang="en-US" sz="1300" b="0" u="none" dirty="0" smtClean="0"/>
          </a:p>
          <a:p>
            <a:pPr marL="342900" indent="-342900"/>
            <a:r>
              <a:rPr lang="en-US" sz="1300" b="0" u="none" dirty="0" smtClean="0"/>
              <a:t>These river valleys offered rich soil and irrigation water for agriculture, and they tended to be in locations easily protected from invasion by nomadic peoples. </a:t>
            </a:r>
          </a:p>
          <a:p>
            <a:pPr marL="342900" indent="-342900"/>
            <a:endParaRPr lang="en-US" sz="1300" b="0" u="none" dirty="0" smtClean="0"/>
          </a:p>
          <a:p>
            <a:pPr marL="342900" indent="-342900"/>
            <a:r>
              <a:rPr lang="en-US" sz="1300" b="0" u="none" dirty="0" smtClean="0"/>
              <a:t>Other early civilizations (about 2000 to 500 B.C.[B.C.E.]) </a:t>
            </a:r>
          </a:p>
          <a:p>
            <a:pPr marL="342900" indent="-342900"/>
            <a:r>
              <a:rPr lang="en-US" sz="1300" b="0" u="none" dirty="0" smtClean="0"/>
              <a:t>• Hebrews settled between the Mediterranean Sea and the Jordan River Valley (part of Fertile </a:t>
            </a:r>
          </a:p>
          <a:p>
            <a:pPr marL="342900" indent="-342900"/>
            <a:r>
              <a:rPr lang="en-US" sz="1300" b="0" u="none" dirty="0" smtClean="0"/>
              <a:t>Crescent in Southwest Asia). </a:t>
            </a:r>
          </a:p>
          <a:p>
            <a:pPr marL="342900" indent="-342900"/>
            <a:r>
              <a:rPr lang="en-US" sz="1300" b="0" u="none" dirty="0" smtClean="0"/>
              <a:t>• Phoenicians settled along the Mediterranean coast (part of Fertile Crescent in Southwest Asia). </a:t>
            </a:r>
          </a:p>
          <a:p>
            <a:pPr marL="342900" indent="-342900"/>
            <a:r>
              <a:rPr lang="en-US" sz="1300" b="0" u="none" dirty="0" smtClean="0"/>
              <a:t>• Nubia was located on the upper (southern) Nile River (Africa).</a:t>
            </a:r>
          </a:p>
          <a:p>
            <a:pPr marL="342900" indent="-342900"/>
            <a:endParaRPr lang="en-US" sz="1300" b="0" u="none" dirty="0" smtClean="0"/>
          </a:p>
          <a:p>
            <a:pPr marL="342900" indent="-342900"/>
            <a:r>
              <a:rPr lang="en-US" sz="1300" b="0" u="none" dirty="0" smtClean="0"/>
              <a:t> </a:t>
            </a:r>
          </a:p>
          <a:p>
            <a:pPr marL="342900" indent="-342900">
              <a:buAutoNum type="alphaLcParenR"/>
            </a:pPr>
            <a:endParaRPr lang="en-US" sz="1300" b="0" u="none" dirty="0" smtClean="0"/>
          </a:p>
          <a:p>
            <a:pPr marL="342900" indent="-342900">
              <a:buAutoNum type="alphaLcParenR"/>
            </a:pPr>
            <a:endParaRPr lang="en-US" sz="1300" b="0" u="none" dirty="0" smtClean="0"/>
          </a:p>
          <a:p>
            <a:pPr marL="342900" indent="-342900">
              <a:buAutoNum type="alphaLcParenR"/>
            </a:pPr>
            <a:endParaRPr lang="en-US" sz="1300" b="0" u="none"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381000" y="365125"/>
            <a:ext cx="8382000" cy="2682875"/>
          </a:xfrm>
          <a:prstGeom prst="rect">
            <a:avLst/>
          </a:prstGeom>
          <a:noFill/>
          <a:ln w="9525">
            <a:noFill/>
            <a:miter lim="800000"/>
            <a:headEnd/>
            <a:tailEnd/>
          </a:ln>
          <a:effectLst/>
        </p:spPr>
        <p:txBody>
          <a:bodyPr lIns="0" tIns="0" rIns="0" bIns="0" anchor="ctr">
            <a:spAutoFit/>
          </a:bodyPr>
          <a:lstStyle/>
          <a:p>
            <a:pPr>
              <a:defRPr/>
            </a:pPr>
            <a:r>
              <a:rPr lang="en-US" sz="2600" u="none">
                <a:effectLst>
                  <a:outerShdw blurRad="38100" dist="38100" dir="2700000" algn="tl">
                    <a:srgbClr val="FFFFFF"/>
                  </a:outerShdw>
                </a:effectLst>
              </a:rPr>
              <a:t>Importance of Religion</a:t>
            </a:r>
          </a:p>
          <a:p>
            <a:pPr>
              <a:defRPr/>
            </a:pPr>
            <a:endParaRPr lang="en-US" sz="1000" u="none">
              <a:effectLst>
                <a:outerShdw blurRad="38100" dist="38100" dir="2700000" algn="tl">
                  <a:srgbClr val="FFFFFF"/>
                </a:outerShdw>
              </a:effectLst>
            </a:endParaRPr>
          </a:p>
          <a:p>
            <a:pPr>
              <a:defRPr/>
            </a:pPr>
            <a:r>
              <a:rPr lang="en-US" sz="2400" u="none">
                <a:effectLst>
                  <a:outerShdw blurRad="38100" dist="38100" dir="2700000" algn="tl">
                    <a:srgbClr val="FFFFFF"/>
                  </a:outerShdw>
                </a:effectLst>
              </a:rPr>
              <a:t>View of Afterlife</a:t>
            </a:r>
            <a:endParaRPr lang="en-US" sz="2400" u="none"/>
          </a:p>
          <a:p>
            <a:pPr>
              <a:defRPr/>
            </a:pPr>
            <a:r>
              <a:rPr lang="en-US" sz="2000" u="none"/>
              <a:t>The Mesopotamians </a:t>
            </a:r>
            <a:r>
              <a:rPr lang="en-US" sz="2000"/>
              <a:t>believed that they were put on earth to</a:t>
            </a:r>
            <a:r>
              <a:rPr lang="en-US" sz="2000" u="none"/>
              <a:t> do the </a:t>
            </a:r>
            <a:r>
              <a:rPr lang="en-US" sz="2000"/>
              <a:t>work</a:t>
            </a:r>
            <a:r>
              <a:rPr lang="en-US" sz="2000" u="none"/>
              <a:t> that </a:t>
            </a:r>
            <a:r>
              <a:rPr lang="en-US" sz="2000"/>
              <a:t>the gods did not want to do</a:t>
            </a:r>
            <a:r>
              <a:rPr lang="en-US" sz="2000" u="none"/>
              <a:t> themselves.</a:t>
            </a:r>
          </a:p>
          <a:p>
            <a:pPr>
              <a:defRPr/>
            </a:pPr>
            <a:endParaRPr lang="en-US" sz="800" u="none"/>
          </a:p>
          <a:p>
            <a:pPr>
              <a:defRPr/>
            </a:pPr>
            <a:r>
              <a:rPr lang="en-US" sz="2000" u="none"/>
              <a:t>They felt helpless in the face of nature</a:t>
            </a:r>
          </a:p>
          <a:p>
            <a:pPr>
              <a:defRPr/>
            </a:pPr>
            <a:endParaRPr lang="en-US" sz="800" u="none"/>
          </a:p>
          <a:p>
            <a:pPr>
              <a:defRPr/>
            </a:pPr>
            <a:r>
              <a:rPr lang="en-US" sz="2000" u="none"/>
              <a:t>Their view of the </a:t>
            </a:r>
            <a:r>
              <a:rPr lang="en-US" sz="2000"/>
              <a:t>afterlife was gloomy</a:t>
            </a:r>
            <a:r>
              <a:rPr lang="en-US" sz="2000" u="none"/>
              <a:t> as well, they believed that the afterlife was very similar to their life on earth.</a:t>
            </a:r>
            <a:endParaRPr lang="en-US" sz="2400" u="none">
              <a:effectLst>
                <a:outerShdw blurRad="38100" dist="38100" dir="2700000" algn="tl">
                  <a:srgbClr val="FFFFFF"/>
                </a:outerShdw>
              </a:effectLst>
              <a:latin typeface="Arial" pitchFamily="34" charset="0"/>
            </a:endParaRPr>
          </a:p>
        </p:txBody>
      </p:sp>
      <p:sp>
        <p:nvSpPr>
          <p:cNvPr id="16389" name="Rectangle 5"/>
          <p:cNvSpPr>
            <a:spLocks noChangeArrowheads="1"/>
          </p:cNvSpPr>
          <p:nvPr/>
        </p:nvSpPr>
        <p:spPr bwMode="auto">
          <a:xfrm>
            <a:off x="304800" y="3200400"/>
            <a:ext cx="7315200" cy="457200"/>
          </a:xfrm>
          <a:prstGeom prst="rect">
            <a:avLst/>
          </a:prstGeom>
          <a:noFill/>
          <a:ln w="9525">
            <a:noFill/>
            <a:miter lim="800000"/>
            <a:headEnd/>
            <a:tailEnd/>
          </a:ln>
          <a:effectLst/>
        </p:spPr>
        <p:txBody>
          <a:bodyPr>
            <a:spAutoFit/>
          </a:bodyPr>
          <a:lstStyle/>
          <a:p>
            <a:pPr>
              <a:defRPr/>
            </a:pPr>
            <a:r>
              <a:rPr lang="en-US" sz="2400" u="none">
                <a:effectLst>
                  <a:outerShdw blurRad="38100" dist="38100" dir="2700000" algn="tl">
                    <a:srgbClr val="FFFFFF"/>
                  </a:outerShdw>
                </a:effectLst>
              </a:rPr>
              <a:t>Polytheistic </a:t>
            </a:r>
            <a:r>
              <a:rPr lang="en-US" sz="2000" u="none"/>
              <a:t>They </a:t>
            </a:r>
            <a:r>
              <a:rPr lang="en-US" sz="2000"/>
              <a:t>believed in many gods</a:t>
            </a:r>
          </a:p>
        </p:txBody>
      </p:sp>
      <p:sp>
        <p:nvSpPr>
          <p:cNvPr id="16391" name="Text Box 7"/>
          <p:cNvSpPr txBox="1">
            <a:spLocks noChangeArrowheads="1"/>
          </p:cNvSpPr>
          <p:nvPr/>
        </p:nvSpPr>
        <p:spPr bwMode="auto">
          <a:xfrm>
            <a:off x="304800" y="3884613"/>
            <a:ext cx="7162800" cy="915987"/>
          </a:xfrm>
          <a:prstGeom prst="rect">
            <a:avLst/>
          </a:prstGeom>
          <a:noFill/>
          <a:ln w="9525">
            <a:noFill/>
            <a:miter lim="800000"/>
            <a:headEnd/>
            <a:tailEnd/>
          </a:ln>
          <a:effectLst/>
        </p:spPr>
        <p:txBody>
          <a:bodyPr>
            <a:spAutoFit/>
          </a:bodyPr>
          <a:lstStyle/>
          <a:p>
            <a:pPr>
              <a:defRPr/>
            </a:pPr>
            <a:r>
              <a:rPr lang="en-US" u="none">
                <a:effectLst>
                  <a:outerShdw blurRad="38100" dist="38100" dir="2700000" algn="tl">
                    <a:srgbClr val="FFFFFF"/>
                  </a:outerShdw>
                </a:effectLst>
              </a:rPr>
              <a:t>Anu</a:t>
            </a:r>
            <a:r>
              <a:rPr lang="en-US" u="none"/>
              <a:t>: Chief god, god of the sky. He judged those who had committed crimes, and created the stars as soldiers to destroy the wicked</a:t>
            </a:r>
            <a:r>
              <a:rPr lang="en-US"/>
              <a:t> </a:t>
            </a:r>
          </a:p>
        </p:txBody>
      </p:sp>
      <p:sp>
        <p:nvSpPr>
          <p:cNvPr id="16392" name="Rectangle 8"/>
          <p:cNvSpPr>
            <a:spLocks noChangeArrowheads="1"/>
          </p:cNvSpPr>
          <p:nvPr/>
        </p:nvSpPr>
        <p:spPr bwMode="auto">
          <a:xfrm>
            <a:off x="304800" y="4800600"/>
            <a:ext cx="6858000" cy="641350"/>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Enlil </a:t>
            </a:r>
            <a:r>
              <a:rPr lang="en-US" u="none"/>
              <a:t>was the god of wind, or the sky between earth and heaven</a:t>
            </a:r>
            <a:r>
              <a:rPr lang="en-US"/>
              <a:t> </a:t>
            </a:r>
          </a:p>
        </p:txBody>
      </p:sp>
      <p:sp>
        <p:nvSpPr>
          <p:cNvPr id="16394" name="Rectangle 10"/>
          <p:cNvSpPr>
            <a:spLocks noChangeArrowheads="1"/>
          </p:cNvSpPr>
          <p:nvPr/>
        </p:nvSpPr>
        <p:spPr bwMode="auto">
          <a:xfrm>
            <a:off x="381000" y="5486400"/>
            <a:ext cx="7772400" cy="366713"/>
          </a:xfrm>
          <a:prstGeom prst="rect">
            <a:avLst/>
          </a:prstGeom>
          <a:noFill/>
          <a:ln w="9525">
            <a:noFill/>
            <a:miter lim="800000"/>
            <a:headEnd/>
            <a:tailEnd/>
          </a:ln>
          <a:effectLst/>
        </p:spPr>
        <p:txBody>
          <a:bodyPr anchor="ctr">
            <a:spAutoFit/>
          </a:bodyPr>
          <a:lstStyle/>
          <a:p>
            <a:pPr>
              <a:defRPr/>
            </a:pPr>
            <a:r>
              <a:rPr lang="en-US" u="none">
                <a:effectLst>
                  <a:outerShdw blurRad="38100" dist="38100" dir="2700000" algn="tl">
                    <a:srgbClr val="FFFFFF"/>
                  </a:outerShdw>
                </a:effectLst>
              </a:rPr>
              <a:t>Enki</a:t>
            </a:r>
            <a:r>
              <a:rPr lang="en-US" u="none"/>
              <a:t> the deity of crafts, water, intelligence, and creation</a:t>
            </a:r>
            <a:r>
              <a:rPr lang="en-US"/>
              <a:t> </a:t>
            </a:r>
          </a:p>
        </p:txBody>
      </p:sp>
      <p:pic>
        <p:nvPicPr>
          <p:cNvPr id="16396" name="Picture 12" descr="image_68211_v2_m56577569830788291"/>
          <p:cNvPicPr>
            <a:picLocks noChangeAspect="1" noChangeArrowheads="1"/>
          </p:cNvPicPr>
          <p:nvPr/>
        </p:nvPicPr>
        <p:blipFill>
          <a:blip r:embed="rId2" cstate="print"/>
          <a:srcRect/>
          <a:stretch>
            <a:fillRect/>
          </a:stretch>
        </p:blipFill>
        <p:spPr bwMode="auto">
          <a:xfrm>
            <a:off x="7467600" y="3886200"/>
            <a:ext cx="1370013" cy="2362200"/>
          </a:xfrm>
          <a:prstGeom prst="rect">
            <a:avLst/>
          </a:prstGeom>
          <a:noFill/>
          <a:ln w="9525">
            <a:noFill/>
            <a:miter lim="800000"/>
            <a:headEnd/>
            <a:tailEnd/>
          </a:ln>
        </p:spPr>
      </p:pic>
      <p:sp>
        <p:nvSpPr>
          <p:cNvPr id="16397" name="Rectangle 13"/>
          <p:cNvSpPr>
            <a:spLocks noChangeArrowheads="1"/>
          </p:cNvSpPr>
          <p:nvPr/>
        </p:nvSpPr>
        <p:spPr bwMode="auto">
          <a:xfrm>
            <a:off x="349250" y="5943600"/>
            <a:ext cx="4527550" cy="366713"/>
          </a:xfrm>
          <a:prstGeom prst="rect">
            <a:avLst/>
          </a:prstGeom>
          <a:noFill/>
          <a:ln w="9525">
            <a:noFill/>
            <a:miter lim="800000"/>
            <a:headEnd/>
            <a:tailEnd/>
          </a:ln>
          <a:effectLst/>
        </p:spPr>
        <p:txBody>
          <a:bodyPr wrap="none" anchor="ctr">
            <a:spAutoFit/>
          </a:bodyPr>
          <a:lstStyle/>
          <a:p>
            <a:pPr>
              <a:defRPr/>
            </a:pPr>
            <a:r>
              <a:rPr lang="en-US" u="none" dirty="0" err="1">
                <a:effectLst>
                  <a:outerShdw blurRad="38100" dist="38100" dir="2700000" algn="tl">
                    <a:srgbClr val="FFFFFF"/>
                  </a:outerShdw>
                </a:effectLst>
              </a:rPr>
              <a:t>Ninhursag</a:t>
            </a:r>
            <a:r>
              <a:rPr lang="en-US" u="none" dirty="0"/>
              <a:t> earth and </a:t>
            </a:r>
            <a:r>
              <a:rPr lang="en-US" u="none" dirty="0" smtClean="0"/>
              <a:t>mother-goddess</a:t>
            </a:r>
            <a:endParaRPr lang="en-US" dirty="0"/>
          </a:p>
        </p:txBody>
      </p:sp>
      <p:sp>
        <p:nvSpPr>
          <p:cNvPr id="16398" name="Rectangle 14"/>
          <p:cNvSpPr>
            <a:spLocks noChangeArrowheads="1"/>
          </p:cNvSpPr>
          <p:nvPr/>
        </p:nvSpPr>
        <p:spPr bwMode="auto">
          <a:xfrm>
            <a:off x="7543800" y="6248400"/>
            <a:ext cx="1271588" cy="366713"/>
          </a:xfrm>
          <a:prstGeom prst="rect">
            <a:avLst/>
          </a:prstGeom>
          <a:noFill/>
          <a:ln w="9525">
            <a:noFill/>
            <a:miter lim="800000"/>
            <a:headEnd/>
            <a:tailEnd/>
          </a:ln>
          <a:effectLst/>
        </p:spPr>
        <p:txBody>
          <a:bodyPr wrap="none">
            <a:spAutoFit/>
          </a:bodyPr>
          <a:lstStyle/>
          <a:p>
            <a:pPr>
              <a:defRPr/>
            </a:pPr>
            <a:r>
              <a:rPr lang="en-US" u="none">
                <a:effectLst>
                  <a:outerShdw blurRad="38100" dist="38100" dir="2700000" algn="tl">
                    <a:srgbClr val="FFFFFF"/>
                  </a:outerShdw>
                </a:effectLst>
              </a:rPr>
              <a:t>Ninhursag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1000"/>
                                        <p:tgtEl>
                                          <p:spTgt spid="16388">
                                            <p:txEl>
                                              <p:pRg st="0" end="0"/>
                                            </p:txEl>
                                          </p:spTgt>
                                        </p:tgtEl>
                                      </p:cBhvr>
                                    </p:animEffect>
                                    <p:anim calcmode="lin" valueType="num">
                                      <p:cBhvr>
                                        <p:cTn id="8" dur="1000" fill="hold"/>
                                        <p:tgtEl>
                                          <p:spTgt spid="1638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388">
                                            <p:txEl>
                                              <p:pRg st="2" end="2"/>
                                            </p:txEl>
                                          </p:spTgt>
                                        </p:tgtEl>
                                        <p:attrNameLst>
                                          <p:attrName>style.visibility</p:attrName>
                                        </p:attrNameLst>
                                      </p:cBhvr>
                                      <p:to>
                                        <p:strVal val="visible"/>
                                      </p:to>
                                    </p:set>
                                    <p:anim calcmode="lin" valueType="num">
                                      <p:cBhvr additive="base">
                                        <p:cTn id="14"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6388">
                                            <p:txEl>
                                              <p:pRg st="3" end="3"/>
                                            </p:txEl>
                                          </p:spTgt>
                                        </p:tgtEl>
                                        <p:attrNameLst>
                                          <p:attrName>style.visibility</p:attrName>
                                        </p:attrNameLst>
                                      </p:cBhvr>
                                      <p:to>
                                        <p:strVal val="visible"/>
                                      </p:to>
                                    </p:set>
                                    <p:anim calcmode="lin" valueType="num">
                                      <p:cBhvr additive="base">
                                        <p:cTn id="20" dur="10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6388">
                                            <p:txEl>
                                              <p:pRg st="5" end="5"/>
                                            </p:txEl>
                                          </p:spTgt>
                                        </p:tgtEl>
                                        <p:attrNameLst>
                                          <p:attrName>style.visibility</p:attrName>
                                        </p:attrNameLst>
                                      </p:cBhvr>
                                      <p:to>
                                        <p:strVal val="visible"/>
                                      </p:to>
                                    </p:set>
                                    <p:anim calcmode="lin" valueType="num">
                                      <p:cBhvr additive="base">
                                        <p:cTn id="26" dur="500" fill="hold"/>
                                        <p:tgtEl>
                                          <p:spTgt spid="16388">
                                            <p:txEl>
                                              <p:pRg st="5" end="5"/>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638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6388">
                                            <p:txEl>
                                              <p:pRg st="7" end="7"/>
                                            </p:txEl>
                                          </p:spTgt>
                                        </p:tgtEl>
                                        <p:attrNameLst>
                                          <p:attrName>style.visibility</p:attrName>
                                        </p:attrNameLst>
                                      </p:cBhvr>
                                      <p:to>
                                        <p:strVal val="visible"/>
                                      </p:to>
                                    </p:set>
                                    <p:anim calcmode="lin" valueType="num">
                                      <p:cBhvr additive="base">
                                        <p:cTn id="32" dur="500" fill="hold"/>
                                        <p:tgtEl>
                                          <p:spTgt spid="16388">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638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6389">
                                            <p:txEl>
                                              <p:pRg st="0" end="0"/>
                                            </p:txEl>
                                          </p:spTgt>
                                        </p:tgtEl>
                                        <p:attrNameLst>
                                          <p:attrName>style.visibility</p:attrName>
                                        </p:attrNameLst>
                                      </p:cBhvr>
                                      <p:to>
                                        <p:strVal val="visible"/>
                                      </p:to>
                                    </p:set>
                                    <p:anim calcmode="lin" valueType="num">
                                      <p:cBhvr>
                                        <p:cTn id="38" dur="1000" fill="hold"/>
                                        <p:tgtEl>
                                          <p:spTgt spid="16389">
                                            <p:txEl>
                                              <p:pRg st="0" end="0"/>
                                            </p:txEl>
                                          </p:spTgt>
                                        </p:tgtEl>
                                        <p:attrNameLst>
                                          <p:attrName>ppt_w</p:attrName>
                                        </p:attrNameLst>
                                      </p:cBhvr>
                                      <p:tavLst>
                                        <p:tav tm="0">
                                          <p:val>
                                            <p:strVal val="#ppt_w*0.70"/>
                                          </p:val>
                                        </p:tav>
                                        <p:tav tm="100000">
                                          <p:val>
                                            <p:strVal val="#ppt_w"/>
                                          </p:val>
                                        </p:tav>
                                      </p:tavLst>
                                    </p:anim>
                                    <p:anim calcmode="lin" valueType="num">
                                      <p:cBhvr>
                                        <p:cTn id="39" dur="1000" fill="hold"/>
                                        <p:tgtEl>
                                          <p:spTgt spid="16389">
                                            <p:txEl>
                                              <p:pRg st="0" end="0"/>
                                            </p:txEl>
                                          </p:spTgt>
                                        </p:tgtEl>
                                        <p:attrNameLst>
                                          <p:attrName>ppt_h</p:attrName>
                                        </p:attrNameLst>
                                      </p:cBhvr>
                                      <p:tavLst>
                                        <p:tav tm="0">
                                          <p:val>
                                            <p:strVal val="#ppt_h"/>
                                          </p:val>
                                        </p:tav>
                                        <p:tav tm="100000">
                                          <p:val>
                                            <p:strVal val="#ppt_h"/>
                                          </p:val>
                                        </p:tav>
                                      </p:tavLst>
                                    </p:anim>
                                    <p:animEffect transition="in" filter="fade">
                                      <p:cBhvr>
                                        <p:cTn id="40" dur="1000"/>
                                        <p:tgtEl>
                                          <p:spTgt spid="1638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391"/>
                                        </p:tgtEl>
                                        <p:attrNameLst>
                                          <p:attrName>style.visibility</p:attrName>
                                        </p:attrNameLst>
                                      </p:cBhvr>
                                      <p:to>
                                        <p:strVal val="visible"/>
                                      </p:to>
                                    </p:set>
                                    <p:anim calcmode="lin" valueType="num">
                                      <p:cBhvr>
                                        <p:cTn id="45" dur="1000" fill="hold"/>
                                        <p:tgtEl>
                                          <p:spTgt spid="16391"/>
                                        </p:tgtEl>
                                        <p:attrNameLst>
                                          <p:attrName>ppt_w</p:attrName>
                                        </p:attrNameLst>
                                      </p:cBhvr>
                                      <p:tavLst>
                                        <p:tav tm="0">
                                          <p:val>
                                            <p:strVal val="#ppt_w*0.70"/>
                                          </p:val>
                                        </p:tav>
                                        <p:tav tm="100000">
                                          <p:val>
                                            <p:strVal val="#ppt_w"/>
                                          </p:val>
                                        </p:tav>
                                      </p:tavLst>
                                    </p:anim>
                                    <p:anim calcmode="lin" valueType="num">
                                      <p:cBhvr>
                                        <p:cTn id="46" dur="1000" fill="hold"/>
                                        <p:tgtEl>
                                          <p:spTgt spid="16391"/>
                                        </p:tgtEl>
                                        <p:attrNameLst>
                                          <p:attrName>ppt_h</p:attrName>
                                        </p:attrNameLst>
                                      </p:cBhvr>
                                      <p:tavLst>
                                        <p:tav tm="0">
                                          <p:val>
                                            <p:strVal val="#ppt_h"/>
                                          </p:val>
                                        </p:tav>
                                        <p:tav tm="100000">
                                          <p:val>
                                            <p:strVal val="#ppt_h"/>
                                          </p:val>
                                        </p:tav>
                                      </p:tavLst>
                                    </p:anim>
                                    <p:animEffect transition="in" filter="fade">
                                      <p:cBhvr>
                                        <p:cTn id="47" dur="1000"/>
                                        <p:tgtEl>
                                          <p:spTgt spid="16391"/>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6392"/>
                                        </p:tgtEl>
                                        <p:attrNameLst>
                                          <p:attrName>style.visibility</p:attrName>
                                        </p:attrNameLst>
                                      </p:cBhvr>
                                      <p:to>
                                        <p:strVal val="visible"/>
                                      </p:to>
                                    </p:set>
                                    <p:anim calcmode="lin" valueType="num">
                                      <p:cBhvr>
                                        <p:cTn id="52" dur="1000" fill="hold"/>
                                        <p:tgtEl>
                                          <p:spTgt spid="16392"/>
                                        </p:tgtEl>
                                        <p:attrNameLst>
                                          <p:attrName>ppt_w</p:attrName>
                                        </p:attrNameLst>
                                      </p:cBhvr>
                                      <p:tavLst>
                                        <p:tav tm="0">
                                          <p:val>
                                            <p:strVal val="#ppt_w*0.70"/>
                                          </p:val>
                                        </p:tav>
                                        <p:tav tm="100000">
                                          <p:val>
                                            <p:strVal val="#ppt_w"/>
                                          </p:val>
                                        </p:tav>
                                      </p:tavLst>
                                    </p:anim>
                                    <p:anim calcmode="lin" valueType="num">
                                      <p:cBhvr>
                                        <p:cTn id="53" dur="1000" fill="hold"/>
                                        <p:tgtEl>
                                          <p:spTgt spid="16392"/>
                                        </p:tgtEl>
                                        <p:attrNameLst>
                                          <p:attrName>ppt_h</p:attrName>
                                        </p:attrNameLst>
                                      </p:cBhvr>
                                      <p:tavLst>
                                        <p:tav tm="0">
                                          <p:val>
                                            <p:strVal val="#ppt_h"/>
                                          </p:val>
                                        </p:tav>
                                        <p:tav tm="100000">
                                          <p:val>
                                            <p:strVal val="#ppt_h"/>
                                          </p:val>
                                        </p:tav>
                                      </p:tavLst>
                                    </p:anim>
                                    <p:animEffect transition="in" filter="fade">
                                      <p:cBhvr>
                                        <p:cTn id="54" dur="1000"/>
                                        <p:tgtEl>
                                          <p:spTgt spid="16392"/>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16394"/>
                                        </p:tgtEl>
                                        <p:attrNameLst>
                                          <p:attrName>style.visibility</p:attrName>
                                        </p:attrNameLst>
                                      </p:cBhvr>
                                      <p:to>
                                        <p:strVal val="visible"/>
                                      </p:to>
                                    </p:set>
                                    <p:anim calcmode="lin" valueType="num">
                                      <p:cBhvr>
                                        <p:cTn id="59" dur="1000" fill="hold"/>
                                        <p:tgtEl>
                                          <p:spTgt spid="16394"/>
                                        </p:tgtEl>
                                        <p:attrNameLst>
                                          <p:attrName>ppt_w</p:attrName>
                                        </p:attrNameLst>
                                      </p:cBhvr>
                                      <p:tavLst>
                                        <p:tav tm="0">
                                          <p:val>
                                            <p:strVal val="#ppt_w*0.70"/>
                                          </p:val>
                                        </p:tav>
                                        <p:tav tm="100000">
                                          <p:val>
                                            <p:strVal val="#ppt_w"/>
                                          </p:val>
                                        </p:tav>
                                      </p:tavLst>
                                    </p:anim>
                                    <p:anim calcmode="lin" valueType="num">
                                      <p:cBhvr>
                                        <p:cTn id="60" dur="1000" fill="hold"/>
                                        <p:tgtEl>
                                          <p:spTgt spid="16394"/>
                                        </p:tgtEl>
                                        <p:attrNameLst>
                                          <p:attrName>ppt_h</p:attrName>
                                        </p:attrNameLst>
                                      </p:cBhvr>
                                      <p:tavLst>
                                        <p:tav tm="0">
                                          <p:val>
                                            <p:strVal val="#ppt_h"/>
                                          </p:val>
                                        </p:tav>
                                        <p:tav tm="100000">
                                          <p:val>
                                            <p:strVal val="#ppt_h"/>
                                          </p:val>
                                        </p:tav>
                                      </p:tavLst>
                                    </p:anim>
                                    <p:animEffect transition="in" filter="fade">
                                      <p:cBhvr>
                                        <p:cTn id="61" dur="1000"/>
                                        <p:tgtEl>
                                          <p:spTgt spid="16394"/>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16397"/>
                                        </p:tgtEl>
                                        <p:attrNameLst>
                                          <p:attrName>style.visibility</p:attrName>
                                        </p:attrNameLst>
                                      </p:cBhvr>
                                      <p:to>
                                        <p:strVal val="visible"/>
                                      </p:to>
                                    </p:set>
                                    <p:anim calcmode="lin" valueType="num">
                                      <p:cBhvr>
                                        <p:cTn id="66" dur="1000" fill="hold"/>
                                        <p:tgtEl>
                                          <p:spTgt spid="16397"/>
                                        </p:tgtEl>
                                        <p:attrNameLst>
                                          <p:attrName>ppt_w</p:attrName>
                                        </p:attrNameLst>
                                      </p:cBhvr>
                                      <p:tavLst>
                                        <p:tav tm="0">
                                          <p:val>
                                            <p:strVal val="#ppt_w*0.70"/>
                                          </p:val>
                                        </p:tav>
                                        <p:tav tm="100000">
                                          <p:val>
                                            <p:strVal val="#ppt_w"/>
                                          </p:val>
                                        </p:tav>
                                      </p:tavLst>
                                    </p:anim>
                                    <p:anim calcmode="lin" valueType="num">
                                      <p:cBhvr>
                                        <p:cTn id="67" dur="1000" fill="hold"/>
                                        <p:tgtEl>
                                          <p:spTgt spid="16397"/>
                                        </p:tgtEl>
                                        <p:attrNameLst>
                                          <p:attrName>ppt_h</p:attrName>
                                        </p:attrNameLst>
                                      </p:cBhvr>
                                      <p:tavLst>
                                        <p:tav tm="0">
                                          <p:val>
                                            <p:strVal val="#ppt_h"/>
                                          </p:val>
                                        </p:tav>
                                        <p:tav tm="100000">
                                          <p:val>
                                            <p:strVal val="#ppt_h"/>
                                          </p:val>
                                        </p:tav>
                                      </p:tavLst>
                                    </p:anim>
                                    <p:animEffect transition="in" filter="fade">
                                      <p:cBhvr>
                                        <p:cTn id="68" dur="1000"/>
                                        <p:tgtEl>
                                          <p:spTgt spid="16397"/>
                                        </p:tgtEl>
                                      </p:cBhvr>
                                    </p:animEffect>
                                  </p:childTnLst>
                                </p:cTn>
                              </p:par>
                              <p:par>
                                <p:cTn id="69" presetID="53" presetClass="entr" presetSubtype="0" fill="hold" nodeType="withEffect">
                                  <p:stCondLst>
                                    <p:cond delay="0"/>
                                  </p:stCondLst>
                                  <p:childTnLst>
                                    <p:set>
                                      <p:cBhvr>
                                        <p:cTn id="70" dur="1" fill="hold">
                                          <p:stCondLst>
                                            <p:cond delay="0"/>
                                          </p:stCondLst>
                                        </p:cTn>
                                        <p:tgtEl>
                                          <p:spTgt spid="16396"/>
                                        </p:tgtEl>
                                        <p:attrNameLst>
                                          <p:attrName>style.visibility</p:attrName>
                                        </p:attrNameLst>
                                      </p:cBhvr>
                                      <p:to>
                                        <p:strVal val="visible"/>
                                      </p:to>
                                    </p:set>
                                    <p:anim calcmode="lin" valueType="num">
                                      <p:cBhvr>
                                        <p:cTn id="71" dur="500" fill="hold"/>
                                        <p:tgtEl>
                                          <p:spTgt spid="16396"/>
                                        </p:tgtEl>
                                        <p:attrNameLst>
                                          <p:attrName>ppt_w</p:attrName>
                                        </p:attrNameLst>
                                      </p:cBhvr>
                                      <p:tavLst>
                                        <p:tav tm="0">
                                          <p:val>
                                            <p:fltVal val="0"/>
                                          </p:val>
                                        </p:tav>
                                        <p:tav tm="100000">
                                          <p:val>
                                            <p:strVal val="#ppt_w"/>
                                          </p:val>
                                        </p:tav>
                                      </p:tavLst>
                                    </p:anim>
                                    <p:anim calcmode="lin" valueType="num">
                                      <p:cBhvr>
                                        <p:cTn id="72" dur="500" fill="hold"/>
                                        <p:tgtEl>
                                          <p:spTgt spid="16396"/>
                                        </p:tgtEl>
                                        <p:attrNameLst>
                                          <p:attrName>ppt_h</p:attrName>
                                        </p:attrNameLst>
                                      </p:cBhvr>
                                      <p:tavLst>
                                        <p:tav tm="0">
                                          <p:val>
                                            <p:fltVal val="0"/>
                                          </p:val>
                                        </p:tav>
                                        <p:tav tm="100000">
                                          <p:val>
                                            <p:strVal val="#ppt_h"/>
                                          </p:val>
                                        </p:tav>
                                      </p:tavLst>
                                    </p:anim>
                                    <p:animEffect transition="in" filter="fade">
                                      <p:cBhvr>
                                        <p:cTn id="73" dur="500"/>
                                        <p:tgtEl>
                                          <p:spTgt spid="16396"/>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16398"/>
                                        </p:tgtEl>
                                        <p:attrNameLst>
                                          <p:attrName>style.visibility</p:attrName>
                                        </p:attrNameLst>
                                      </p:cBhvr>
                                      <p:to>
                                        <p:strVal val="visible"/>
                                      </p:to>
                                    </p:set>
                                    <p:anim calcmode="lin" valueType="num">
                                      <p:cBhvr>
                                        <p:cTn id="76" dur="500" fill="hold"/>
                                        <p:tgtEl>
                                          <p:spTgt spid="16398"/>
                                        </p:tgtEl>
                                        <p:attrNameLst>
                                          <p:attrName>ppt_w</p:attrName>
                                        </p:attrNameLst>
                                      </p:cBhvr>
                                      <p:tavLst>
                                        <p:tav tm="0">
                                          <p:val>
                                            <p:fltVal val="0"/>
                                          </p:val>
                                        </p:tav>
                                        <p:tav tm="100000">
                                          <p:val>
                                            <p:strVal val="#ppt_w"/>
                                          </p:val>
                                        </p:tav>
                                      </p:tavLst>
                                    </p:anim>
                                    <p:anim calcmode="lin" valueType="num">
                                      <p:cBhvr>
                                        <p:cTn id="77" dur="500" fill="hold"/>
                                        <p:tgtEl>
                                          <p:spTgt spid="16398"/>
                                        </p:tgtEl>
                                        <p:attrNameLst>
                                          <p:attrName>ppt_h</p:attrName>
                                        </p:attrNameLst>
                                      </p:cBhvr>
                                      <p:tavLst>
                                        <p:tav tm="0">
                                          <p:val>
                                            <p:fltVal val="0"/>
                                          </p:val>
                                        </p:tav>
                                        <p:tav tm="100000">
                                          <p:val>
                                            <p:strVal val="#ppt_h"/>
                                          </p:val>
                                        </p:tav>
                                      </p:tavLst>
                                    </p:anim>
                                    <p:animEffect transition="in" filter="fade">
                                      <p:cBhvr>
                                        <p:cTn id="78"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2" grpId="0"/>
      <p:bldP spid="16394" grpId="0"/>
      <p:bldP spid="16397" grpId="0"/>
      <p:bldP spid="163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304800" y="304800"/>
            <a:ext cx="8305800" cy="2921000"/>
          </a:xfrm>
          <a:prstGeom prst="rect">
            <a:avLst/>
          </a:prstGeom>
          <a:noFill/>
          <a:ln w="9525">
            <a:noFill/>
            <a:miter lim="800000"/>
            <a:headEnd/>
            <a:tailEnd/>
          </a:ln>
          <a:effectLst/>
        </p:spPr>
        <p:txBody>
          <a:bodyPr lIns="0" tIns="0" rIns="0" bIns="0" anchor="ctr">
            <a:spAutoFit/>
          </a:bodyPr>
          <a:lstStyle/>
          <a:p>
            <a:pPr>
              <a:defRPr/>
            </a:pPr>
            <a:r>
              <a:rPr lang="en-US" sz="2000" u="none">
                <a:effectLst>
                  <a:outerShdw blurRad="38100" dist="38100" dir="2700000" algn="tl">
                    <a:srgbClr val="FFFFFF"/>
                  </a:outerShdw>
                </a:effectLst>
              </a:rPr>
              <a:t>Sumerian Literature</a:t>
            </a:r>
          </a:p>
          <a:p>
            <a:pPr>
              <a:defRPr/>
            </a:pPr>
            <a:r>
              <a:rPr lang="en-US" sz="2000"/>
              <a:t>The Epic of Gilgamesh</a:t>
            </a:r>
          </a:p>
          <a:p>
            <a:pPr>
              <a:defRPr/>
            </a:pPr>
            <a:r>
              <a:rPr lang="en-US" sz="1900"/>
              <a:t>The first great epic poem</a:t>
            </a:r>
          </a:p>
          <a:p>
            <a:pPr>
              <a:defRPr/>
            </a:pPr>
            <a:r>
              <a:rPr lang="en-US" sz="1900" b="0" u="none"/>
              <a:t>This is the story of a boastful and greedy king who</a:t>
            </a:r>
          </a:p>
          <a:p>
            <a:pPr>
              <a:defRPr/>
            </a:pPr>
            <a:r>
              <a:rPr lang="en-US" sz="1900" b="0" u="none"/>
              <a:t> is put in his place by the gods.</a:t>
            </a:r>
          </a:p>
          <a:p>
            <a:pPr>
              <a:defRPr/>
            </a:pPr>
            <a:r>
              <a:rPr lang="en-US" sz="1900" b="0" u="none"/>
              <a:t>It is thought to have </a:t>
            </a:r>
            <a:r>
              <a:rPr lang="en-US" sz="1900" b="0"/>
              <a:t>influenced Hebrew</a:t>
            </a:r>
            <a:r>
              <a:rPr lang="en-US" sz="1900" b="0" u="none"/>
              <a:t> writings </a:t>
            </a:r>
          </a:p>
          <a:p>
            <a:pPr>
              <a:defRPr/>
            </a:pPr>
            <a:r>
              <a:rPr lang="en-US" sz="1900" b="0" u="none"/>
              <a:t>because it contains </a:t>
            </a:r>
            <a:r>
              <a:rPr lang="en-US" sz="1900" b="0"/>
              <a:t>references to a flood myth</a:t>
            </a:r>
            <a:r>
              <a:rPr lang="en-US" sz="1900" b="0" u="none"/>
              <a:t>.</a:t>
            </a:r>
          </a:p>
          <a:p>
            <a:pPr>
              <a:defRPr/>
            </a:pPr>
            <a:r>
              <a:rPr lang="en-US" sz="1900" b="0" u="none"/>
              <a:t>Also tells of Gilgamesh's quest for eternal life.  He finds the secret to paradise and eternal life which is stolen by a snake. </a:t>
            </a:r>
            <a:r>
              <a:rPr lang="en-US" sz="1900" b="0"/>
              <a:t>This parallels</a:t>
            </a:r>
            <a:r>
              <a:rPr lang="en-US" sz="1900" b="0" u="none"/>
              <a:t> the Hebrew story of </a:t>
            </a:r>
            <a:r>
              <a:rPr lang="en-US" sz="1900" b="0"/>
              <a:t>Genesis and the garden of Eden</a:t>
            </a:r>
            <a:r>
              <a:rPr lang="en-US" sz="1900" b="0" u="none"/>
              <a:t>.</a:t>
            </a:r>
            <a:endParaRPr lang="en-US" sz="1900" u="none">
              <a:latin typeface="Arial" pitchFamily="34" charset="0"/>
            </a:endParaRPr>
          </a:p>
        </p:txBody>
      </p:sp>
      <p:pic>
        <p:nvPicPr>
          <p:cNvPr id="17418" name="Picture 10" descr="gilgamesh_gilgameshseal">
            <a:hlinkClick r:id="rId2"/>
          </p:cNvPr>
          <p:cNvPicPr>
            <a:picLocks noChangeAspect="1" noChangeArrowheads="1"/>
          </p:cNvPicPr>
          <p:nvPr/>
        </p:nvPicPr>
        <p:blipFill>
          <a:blip r:embed="rId3" cstate="print"/>
          <a:srcRect t="11644" b="6165"/>
          <a:stretch>
            <a:fillRect/>
          </a:stretch>
        </p:blipFill>
        <p:spPr bwMode="auto">
          <a:xfrm>
            <a:off x="6324600" y="196850"/>
            <a:ext cx="2590800" cy="2082800"/>
          </a:xfrm>
          <a:prstGeom prst="rect">
            <a:avLst/>
          </a:prstGeom>
          <a:noFill/>
          <a:ln w="9525">
            <a:noFill/>
            <a:miter lim="800000"/>
            <a:headEnd/>
            <a:tailEnd/>
          </a:ln>
        </p:spPr>
      </p:pic>
      <p:sp>
        <p:nvSpPr>
          <p:cNvPr id="17419" name="Text Box 11"/>
          <p:cNvSpPr txBox="1">
            <a:spLocks noChangeArrowheads="1"/>
          </p:cNvSpPr>
          <p:nvPr/>
        </p:nvSpPr>
        <p:spPr bwMode="auto">
          <a:xfrm>
            <a:off x="228600" y="3352800"/>
            <a:ext cx="7391400" cy="3200876"/>
          </a:xfrm>
          <a:prstGeom prst="rect">
            <a:avLst/>
          </a:prstGeom>
          <a:noFill/>
          <a:ln w="9525">
            <a:noFill/>
            <a:miter lim="800000"/>
            <a:headEnd/>
            <a:tailEnd/>
          </a:ln>
          <a:effectLst/>
        </p:spPr>
        <p:txBody>
          <a:bodyPr>
            <a:spAutoFit/>
          </a:bodyPr>
          <a:lstStyle/>
          <a:p>
            <a:pPr>
              <a:defRPr/>
            </a:pPr>
            <a:r>
              <a:rPr lang="en-US" sz="2200" u="none" dirty="0">
                <a:effectLst>
                  <a:outerShdw blurRad="38100" dist="38100" dir="2700000" algn="tl">
                    <a:srgbClr val="FFFFFF"/>
                  </a:outerShdw>
                </a:effectLst>
              </a:rPr>
              <a:t>Cuneiform</a:t>
            </a:r>
          </a:p>
          <a:p>
            <a:pPr>
              <a:defRPr/>
            </a:pPr>
            <a:r>
              <a:rPr lang="en-US" u="none" dirty="0"/>
              <a:t>This was the </a:t>
            </a:r>
            <a:r>
              <a:rPr lang="en-US" dirty="0"/>
              <a:t>first written language</a:t>
            </a:r>
            <a:r>
              <a:rPr lang="en-US" u="none" dirty="0"/>
              <a:t>, its name means </a:t>
            </a:r>
            <a:r>
              <a:rPr lang="en-US" dirty="0"/>
              <a:t>wedge shaped writing. </a:t>
            </a:r>
            <a:r>
              <a:rPr lang="en-US" u="none" dirty="0"/>
              <a:t>It was </a:t>
            </a:r>
            <a:r>
              <a:rPr lang="en-US" dirty="0"/>
              <a:t>invented by the Sumerians</a:t>
            </a:r>
            <a:r>
              <a:rPr lang="en-US" u="none" dirty="0"/>
              <a:t>.  </a:t>
            </a:r>
          </a:p>
          <a:p>
            <a:pPr>
              <a:defRPr/>
            </a:pPr>
            <a:r>
              <a:rPr lang="en-US" u="none" dirty="0"/>
              <a:t>Writing was originally created as a way to keep records for agriculture and trade, but eventually was used for art and literature. </a:t>
            </a:r>
          </a:p>
          <a:p>
            <a:pPr>
              <a:defRPr/>
            </a:pPr>
            <a:r>
              <a:rPr lang="en-US" u="none" dirty="0"/>
              <a:t>There was </a:t>
            </a:r>
            <a:r>
              <a:rPr lang="en-US" u="none" dirty="0" smtClean="0"/>
              <a:t>no </a:t>
            </a:r>
            <a:r>
              <a:rPr lang="en-US" u="none" dirty="0"/>
              <a:t>paper so </a:t>
            </a:r>
            <a:r>
              <a:rPr lang="en-US" u="none" dirty="0" smtClean="0"/>
              <a:t>pictograms and characters </a:t>
            </a:r>
            <a:r>
              <a:rPr lang="en-US" u="none" dirty="0"/>
              <a:t>were </a:t>
            </a:r>
            <a:r>
              <a:rPr lang="en-US" dirty="0"/>
              <a:t>carved into clay</a:t>
            </a:r>
            <a:r>
              <a:rPr lang="en-US" u="none" dirty="0"/>
              <a:t> tablets using a </a:t>
            </a:r>
            <a:r>
              <a:rPr lang="en-US" dirty="0"/>
              <a:t>tool</a:t>
            </a:r>
            <a:r>
              <a:rPr lang="en-US" u="none" dirty="0"/>
              <a:t> called a </a:t>
            </a:r>
            <a:r>
              <a:rPr lang="en-US" dirty="0"/>
              <a:t>stylus</a:t>
            </a:r>
            <a:r>
              <a:rPr lang="en-US" u="none" dirty="0"/>
              <a:t> made from a stick or reed.</a:t>
            </a:r>
          </a:p>
          <a:p>
            <a:pPr>
              <a:defRPr/>
            </a:pPr>
            <a:r>
              <a:rPr lang="en-US" u="none" dirty="0"/>
              <a:t>Some cuneiform was later carved into stone. </a:t>
            </a:r>
          </a:p>
          <a:p>
            <a:pPr>
              <a:defRPr/>
            </a:pPr>
            <a:r>
              <a:rPr lang="en-US" dirty="0">
                <a:effectLst>
                  <a:outerShdw blurRad="38100" dist="38100" dir="2700000" algn="tl">
                    <a:srgbClr val="FFFFFF"/>
                  </a:outerShdw>
                </a:effectLst>
              </a:rPr>
              <a:t>Scribes</a:t>
            </a:r>
            <a:r>
              <a:rPr lang="en-US" u="none" dirty="0"/>
              <a:t> were people who were </a:t>
            </a:r>
            <a:r>
              <a:rPr lang="en-US" dirty="0"/>
              <a:t>trained to write</a:t>
            </a:r>
          </a:p>
        </p:txBody>
      </p:sp>
      <p:pic>
        <p:nvPicPr>
          <p:cNvPr id="17423" name="Picture 15" descr="cunifm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43800" y="5181600"/>
            <a:ext cx="1371600" cy="1309687"/>
          </a:xfrm>
          <a:prstGeom prst="rect">
            <a:avLst/>
          </a:prstGeom>
          <a:noFill/>
          <a:ln w="9525">
            <a:noFill/>
            <a:miter lim="800000"/>
            <a:headEnd/>
            <a:tailEnd/>
          </a:ln>
        </p:spPr>
      </p:pic>
      <p:pic>
        <p:nvPicPr>
          <p:cNvPr id="17425" name="Picture 17" descr="Cuneiform Table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0" y="3581400"/>
            <a:ext cx="1325563" cy="1371600"/>
          </a:xfrm>
          <a:prstGeom prst="rect">
            <a:avLst/>
          </a:prstGeom>
          <a:noFill/>
          <a:ln w="9525">
            <a:noFill/>
            <a:miter lim="800000"/>
            <a:headEnd/>
            <a:tailEnd/>
          </a:ln>
        </p:spPr>
      </p:pic>
      <p:pic>
        <p:nvPicPr>
          <p:cNvPr id="7" name="Picture 10" descr="gilgamesh_gilgameshseal">
            <a:hlinkClick r:id="rId2"/>
          </p:cNvPr>
          <p:cNvPicPr>
            <a:picLocks noChangeAspect="1" noChangeArrowheads="1"/>
          </p:cNvPicPr>
          <p:nvPr/>
        </p:nvPicPr>
        <p:blipFill>
          <a:blip r:embed="rId3" cstate="print"/>
          <a:srcRect t="11644" b="6165"/>
          <a:stretch>
            <a:fillRect/>
          </a:stretch>
        </p:blipFill>
        <p:spPr bwMode="auto">
          <a:xfrm>
            <a:off x="6248400" y="228600"/>
            <a:ext cx="2590800" cy="208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p:cTn id="7" dur="500" fill="hold"/>
                                        <p:tgtEl>
                                          <p:spTgt spid="174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7412">
                                            <p:txEl>
                                              <p:pRg st="1" end="1"/>
                                            </p:txEl>
                                          </p:spTgt>
                                        </p:tgtEl>
                                        <p:attrNameLst>
                                          <p:attrName>style.visibility</p:attrName>
                                        </p:attrNameLst>
                                      </p:cBhvr>
                                      <p:to>
                                        <p:strVal val="visible"/>
                                      </p:to>
                                    </p:set>
                                    <p:anim calcmode="lin" valueType="num">
                                      <p:cBhvr>
                                        <p:cTn id="14" dur="500" fill="hold"/>
                                        <p:tgtEl>
                                          <p:spTgt spid="1741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41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412">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17412">
                                            <p:txEl>
                                              <p:pRg st="2" end="2"/>
                                            </p:txEl>
                                          </p:spTgt>
                                        </p:tgtEl>
                                        <p:attrNameLst>
                                          <p:attrName>style.visibility</p:attrName>
                                        </p:attrNameLst>
                                      </p:cBhvr>
                                      <p:to>
                                        <p:strVal val="visible"/>
                                      </p:to>
                                    </p:set>
                                    <p:anim calcmode="lin" valueType="num">
                                      <p:cBhvr>
                                        <p:cTn id="19" dur="500" fill="hold"/>
                                        <p:tgtEl>
                                          <p:spTgt spid="174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741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7412">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7418"/>
                                        </p:tgtEl>
                                        <p:attrNameLst>
                                          <p:attrName>style.visibility</p:attrName>
                                        </p:attrNameLst>
                                      </p:cBhvr>
                                      <p:to>
                                        <p:strVal val="visible"/>
                                      </p:to>
                                    </p:set>
                                    <p:anim calcmode="lin" valueType="num">
                                      <p:cBhvr>
                                        <p:cTn id="24" dur="1000" fill="hold"/>
                                        <p:tgtEl>
                                          <p:spTgt spid="17418"/>
                                        </p:tgtEl>
                                        <p:attrNameLst>
                                          <p:attrName>ppt_w</p:attrName>
                                        </p:attrNameLst>
                                      </p:cBhvr>
                                      <p:tavLst>
                                        <p:tav tm="0">
                                          <p:val>
                                            <p:strVal val="#ppt_w*0.70"/>
                                          </p:val>
                                        </p:tav>
                                        <p:tav tm="100000">
                                          <p:val>
                                            <p:strVal val="#ppt_w"/>
                                          </p:val>
                                        </p:tav>
                                      </p:tavLst>
                                    </p:anim>
                                    <p:anim calcmode="lin" valueType="num">
                                      <p:cBhvr>
                                        <p:cTn id="25" dur="1000" fill="hold"/>
                                        <p:tgtEl>
                                          <p:spTgt spid="17418"/>
                                        </p:tgtEl>
                                        <p:attrNameLst>
                                          <p:attrName>ppt_h</p:attrName>
                                        </p:attrNameLst>
                                      </p:cBhvr>
                                      <p:tavLst>
                                        <p:tav tm="0">
                                          <p:val>
                                            <p:strVal val="#ppt_h"/>
                                          </p:val>
                                        </p:tav>
                                        <p:tav tm="100000">
                                          <p:val>
                                            <p:strVal val="#ppt_h"/>
                                          </p:val>
                                        </p:tav>
                                      </p:tavLst>
                                    </p:anim>
                                    <p:animEffect transition="in" filter="fade">
                                      <p:cBhvr>
                                        <p:cTn id="26" dur="1000"/>
                                        <p:tgtEl>
                                          <p:spTgt spid="1741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412">
                                            <p:txEl>
                                              <p:pRg st="3" end="3"/>
                                            </p:txEl>
                                          </p:spTgt>
                                        </p:tgtEl>
                                        <p:attrNameLst>
                                          <p:attrName>style.visibility</p:attrName>
                                        </p:attrNameLst>
                                      </p:cBhvr>
                                      <p:to>
                                        <p:strVal val="visible"/>
                                      </p:to>
                                    </p:set>
                                    <p:anim calcmode="lin" valueType="num">
                                      <p:cBhvr additive="base">
                                        <p:cTn id="31" dur="10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7412">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7412">
                                            <p:txEl>
                                              <p:pRg st="4" end="4"/>
                                            </p:txEl>
                                          </p:spTgt>
                                        </p:tgtEl>
                                        <p:attrNameLst>
                                          <p:attrName>style.visibility</p:attrName>
                                        </p:attrNameLst>
                                      </p:cBhvr>
                                      <p:to>
                                        <p:strVal val="visible"/>
                                      </p:to>
                                    </p:set>
                                    <p:anim calcmode="lin" valueType="num">
                                      <p:cBhvr additive="base">
                                        <p:cTn id="35" dur="10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7412">
                                            <p:txEl>
                                              <p:pRg st="5" end="5"/>
                                            </p:txEl>
                                          </p:spTgt>
                                        </p:tgtEl>
                                        <p:attrNameLst>
                                          <p:attrName>style.visibility</p:attrName>
                                        </p:attrNameLst>
                                      </p:cBhvr>
                                      <p:to>
                                        <p:strVal val="visible"/>
                                      </p:to>
                                    </p:set>
                                    <p:anim calcmode="lin" valueType="num">
                                      <p:cBhvr additive="base">
                                        <p:cTn id="41" dur="10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17412">
                                            <p:txEl>
                                              <p:pRg st="5" end="5"/>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7412">
                                            <p:txEl>
                                              <p:pRg st="6" end="6"/>
                                            </p:txEl>
                                          </p:spTgt>
                                        </p:tgtEl>
                                        <p:attrNameLst>
                                          <p:attrName>style.visibility</p:attrName>
                                        </p:attrNameLst>
                                      </p:cBhvr>
                                      <p:to>
                                        <p:strVal val="visible"/>
                                      </p:to>
                                    </p:set>
                                    <p:anim calcmode="lin" valueType="num">
                                      <p:cBhvr additive="base">
                                        <p:cTn id="45" dur="10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46" dur="10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7412">
                                            <p:txEl>
                                              <p:pRg st="7" end="7"/>
                                            </p:txEl>
                                          </p:spTgt>
                                        </p:tgtEl>
                                        <p:attrNameLst>
                                          <p:attrName>style.visibility</p:attrName>
                                        </p:attrNameLst>
                                      </p:cBhvr>
                                      <p:to>
                                        <p:strVal val="visible"/>
                                      </p:to>
                                    </p:set>
                                    <p:anim calcmode="lin" valueType="num">
                                      <p:cBhvr additive="base">
                                        <p:cTn id="51" dur="10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17419">
                                            <p:txEl>
                                              <p:pRg st="0" end="0"/>
                                            </p:txEl>
                                          </p:spTgt>
                                        </p:tgtEl>
                                        <p:attrNameLst>
                                          <p:attrName>style.visibility</p:attrName>
                                        </p:attrNameLst>
                                      </p:cBhvr>
                                      <p:to>
                                        <p:strVal val="visible"/>
                                      </p:to>
                                    </p:set>
                                    <p:anim calcmode="lin" valueType="num">
                                      <p:cBhvr>
                                        <p:cTn id="57" dur="500" fill="hold"/>
                                        <p:tgtEl>
                                          <p:spTgt spid="1741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7419">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17419">
                                            <p:txEl>
                                              <p:pRg st="0" end="0"/>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17425"/>
                                        </p:tgtEl>
                                        <p:attrNameLst>
                                          <p:attrName>style.visibility</p:attrName>
                                        </p:attrNameLst>
                                      </p:cBhvr>
                                      <p:to>
                                        <p:strVal val="visible"/>
                                      </p:to>
                                    </p:set>
                                    <p:anim calcmode="lin" valueType="num">
                                      <p:cBhvr>
                                        <p:cTn id="62" dur="1000" fill="hold"/>
                                        <p:tgtEl>
                                          <p:spTgt spid="17425"/>
                                        </p:tgtEl>
                                        <p:attrNameLst>
                                          <p:attrName>ppt_w</p:attrName>
                                        </p:attrNameLst>
                                      </p:cBhvr>
                                      <p:tavLst>
                                        <p:tav tm="0">
                                          <p:val>
                                            <p:strVal val="#ppt_w*0.70"/>
                                          </p:val>
                                        </p:tav>
                                        <p:tav tm="100000">
                                          <p:val>
                                            <p:strVal val="#ppt_w"/>
                                          </p:val>
                                        </p:tav>
                                      </p:tavLst>
                                    </p:anim>
                                    <p:anim calcmode="lin" valueType="num">
                                      <p:cBhvr>
                                        <p:cTn id="63" dur="1000" fill="hold"/>
                                        <p:tgtEl>
                                          <p:spTgt spid="17425"/>
                                        </p:tgtEl>
                                        <p:attrNameLst>
                                          <p:attrName>ppt_h</p:attrName>
                                        </p:attrNameLst>
                                      </p:cBhvr>
                                      <p:tavLst>
                                        <p:tav tm="0">
                                          <p:val>
                                            <p:strVal val="#ppt_h"/>
                                          </p:val>
                                        </p:tav>
                                        <p:tav tm="100000">
                                          <p:val>
                                            <p:strVal val="#ppt_h"/>
                                          </p:val>
                                        </p:tav>
                                      </p:tavLst>
                                    </p:anim>
                                    <p:animEffect transition="in" filter="fade">
                                      <p:cBhvr>
                                        <p:cTn id="64" dur="1000"/>
                                        <p:tgtEl>
                                          <p:spTgt spid="17425"/>
                                        </p:tgtEl>
                                      </p:cBhvr>
                                    </p:animEffect>
                                  </p:childTnLst>
                                </p:cTn>
                              </p:par>
                              <p:par>
                                <p:cTn id="65" presetID="55" presetClass="entr" presetSubtype="0" fill="hold" nodeType="withEffect">
                                  <p:stCondLst>
                                    <p:cond delay="0"/>
                                  </p:stCondLst>
                                  <p:childTnLst>
                                    <p:set>
                                      <p:cBhvr>
                                        <p:cTn id="66" dur="1" fill="hold">
                                          <p:stCondLst>
                                            <p:cond delay="0"/>
                                          </p:stCondLst>
                                        </p:cTn>
                                        <p:tgtEl>
                                          <p:spTgt spid="17423"/>
                                        </p:tgtEl>
                                        <p:attrNameLst>
                                          <p:attrName>style.visibility</p:attrName>
                                        </p:attrNameLst>
                                      </p:cBhvr>
                                      <p:to>
                                        <p:strVal val="visible"/>
                                      </p:to>
                                    </p:set>
                                    <p:anim calcmode="lin" valueType="num">
                                      <p:cBhvr>
                                        <p:cTn id="67" dur="1000" fill="hold"/>
                                        <p:tgtEl>
                                          <p:spTgt spid="17423"/>
                                        </p:tgtEl>
                                        <p:attrNameLst>
                                          <p:attrName>ppt_w</p:attrName>
                                        </p:attrNameLst>
                                      </p:cBhvr>
                                      <p:tavLst>
                                        <p:tav tm="0">
                                          <p:val>
                                            <p:strVal val="#ppt_w*0.70"/>
                                          </p:val>
                                        </p:tav>
                                        <p:tav tm="100000">
                                          <p:val>
                                            <p:strVal val="#ppt_w"/>
                                          </p:val>
                                        </p:tav>
                                      </p:tavLst>
                                    </p:anim>
                                    <p:anim calcmode="lin" valueType="num">
                                      <p:cBhvr>
                                        <p:cTn id="68" dur="1000" fill="hold"/>
                                        <p:tgtEl>
                                          <p:spTgt spid="17423"/>
                                        </p:tgtEl>
                                        <p:attrNameLst>
                                          <p:attrName>ppt_h</p:attrName>
                                        </p:attrNameLst>
                                      </p:cBhvr>
                                      <p:tavLst>
                                        <p:tav tm="0">
                                          <p:val>
                                            <p:strVal val="#ppt_h"/>
                                          </p:val>
                                        </p:tav>
                                        <p:tav tm="100000">
                                          <p:val>
                                            <p:strVal val="#ppt_h"/>
                                          </p:val>
                                        </p:tav>
                                      </p:tavLst>
                                    </p:anim>
                                    <p:animEffect transition="in" filter="fade">
                                      <p:cBhvr>
                                        <p:cTn id="69" dur="1000"/>
                                        <p:tgtEl>
                                          <p:spTgt spid="17423"/>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17419">
                                            <p:txEl>
                                              <p:pRg st="1" end="1"/>
                                            </p:txEl>
                                          </p:spTgt>
                                        </p:tgtEl>
                                        <p:attrNameLst>
                                          <p:attrName>style.visibility</p:attrName>
                                        </p:attrNameLst>
                                      </p:cBhvr>
                                      <p:to>
                                        <p:strVal val="visible"/>
                                      </p:to>
                                    </p:set>
                                    <p:anim calcmode="lin" valueType="num">
                                      <p:cBhvr additive="base">
                                        <p:cTn id="74" dur="1000" fill="hold"/>
                                        <p:tgtEl>
                                          <p:spTgt spid="17419">
                                            <p:txEl>
                                              <p:pRg st="1" end="1"/>
                                            </p:txEl>
                                          </p:spTgt>
                                        </p:tgtEl>
                                        <p:attrNameLst>
                                          <p:attrName>ppt_x</p:attrName>
                                        </p:attrNameLst>
                                      </p:cBhvr>
                                      <p:tavLst>
                                        <p:tav tm="0">
                                          <p:val>
                                            <p:strVal val="0-#ppt_w/2"/>
                                          </p:val>
                                        </p:tav>
                                        <p:tav tm="100000">
                                          <p:val>
                                            <p:strVal val="#ppt_x"/>
                                          </p:val>
                                        </p:tav>
                                      </p:tavLst>
                                    </p:anim>
                                    <p:anim calcmode="lin" valueType="num">
                                      <p:cBhvr additive="base">
                                        <p:cTn id="75" dur="1000" fill="hold"/>
                                        <p:tgtEl>
                                          <p:spTgt spid="17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nodeType="clickEffect">
                                  <p:stCondLst>
                                    <p:cond delay="0"/>
                                  </p:stCondLst>
                                  <p:childTnLst>
                                    <p:set>
                                      <p:cBhvr>
                                        <p:cTn id="79" dur="1" fill="hold">
                                          <p:stCondLst>
                                            <p:cond delay="0"/>
                                          </p:stCondLst>
                                        </p:cTn>
                                        <p:tgtEl>
                                          <p:spTgt spid="17419">
                                            <p:txEl>
                                              <p:pRg st="2" end="2"/>
                                            </p:txEl>
                                          </p:spTgt>
                                        </p:tgtEl>
                                        <p:attrNameLst>
                                          <p:attrName>style.visibility</p:attrName>
                                        </p:attrNameLst>
                                      </p:cBhvr>
                                      <p:to>
                                        <p:strVal val="visible"/>
                                      </p:to>
                                    </p:set>
                                    <p:anim calcmode="lin" valueType="num">
                                      <p:cBhvr additive="base">
                                        <p:cTn id="80" dur="1000" fill="hold"/>
                                        <p:tgtEl>
                                          <p:spTgt spid="17419">
                                            <p:txEl>
                                              <p:pRg st="2" end="2"/>
                                            </p:txEl>
                                          </p:spTgt>
                                        </p:tgtEl>
                                        <p:attrNameLst>
                                          <p:attrName>ppt_x</p:attrName>
                                        </p:attrNameLst>
                                      </p:cBhvr>
                                      <p:tavLst>
                                        <p:tav tm="0">
                                          <p:val>
                                            <p:strVal val="0-#ppt_w/2"/>
                                          </p:val>
                                        </p:tav>
                                        <p:tav tm="100000">
                                          <p:val>
                                            <p:strVal val="#ppt_x"/>
                                          </p:val>
                                        </p:tav>
                                      </p:tavLst>
                                    </p:anim>
                                    <p:anim calcmode="lin" valueType="num">
                                      <p:cBhvr additive="base">
                                        <p:cTn id="81" dur="1000" fill="hold"/>
                                        <p:tgtEl>
                                          <p:spTgt spid="17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7419">
                                            <p:txEl>
                                              <p:pRg st="3" end="3"/>
                                            </p:txEl>
                                          </p:spTgt>
                                        </p:tgtEl>
                                        <p:attrNameLst>
                                          <p:attrName>style.visibility</p:attrName>
                                        </p:attrNameLst>
                                      </p:cBhvr>
                                      <p:to>
                                        <p:strVal val="visible"/>
                                      </p:to>
                                    </p:set>
                                    <p:anim calcmode="lin" valueType="num">
                                      <p:cBhvr additive="base">
                                        <p:cTn id="86" dur="1000" fill="hold"/>
                                        <p:tgtEl>
                                          <p:spTgt spid="17419">
                                            <p:txEl>
                                              <p:pRg st="3" end="3"/>
                                            </p:txEl>
                                          </p:spTgt>
                                        </p:tgtEl>
                                        <p:attrNameLst>
                                          <p:attrName>ppt_x</p:attrName>
                                        </p:attrNameLst>
                                      </p:cBhvr>
                                      <p:tavLst>
                                        <p:tav tm="0">
                                          <p:val>
                                            <p:strVal val="0-#ppt_w/2"/>
                                          </p:val>
                                        </p:tav>
                                        <p:tav tm="100000">
                                          <p:val>
                                            <p:strVal val="#ppt_x"/>
                                          </p:val>
                                        </p:tav>
                                      </p:tavLst>
                                    </p:anim>
                                    <p:anim calcmode="lin" valueType="num">
                                      <p:cBhvr additive="base">
                                        <p:cTn id="87" dur="1000" fill="hold"/>
                                        <p:tgtEl>
                                          <p:spTgt spid="17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8" fill="hold" nodeType="clickEffect">
                                  <p:stCondLst>
                                    <p:cond delay="0"/>
                                  </p:stCondLst>
                                  <p:childTnLst>
                                    <p:set>
                                      <p:cBhvr>
                                        <p:cTn id="91" dur="1" fill="hold">
                                          <p:stCondLst>
                                            <p:cond delay="0"/>
                                          </p:stCondLst>
                                        </p:cTn>
                                        <p:tgtEl>
                                          <p:spTgt spid="17419">
                                            <p:txEl>
                                              <p:pRg st="4" end="4"/>
                                            </p:txEl>
                                          </p:spTgt>
                                        </p:tgtEl>
                                        <p:attrNameLst>
                                          <p:attrName>style.visibility</p:attrName>
                                        </p:attrNameLst>
                                      </p:cBhvr>
                                      <p:to>
                                        <p:strVal val="visible"/>
                                      </p:to>
                                    </p:set>
                                    <p:anim calcmode="lin" valueType="num">
                                      <p:cBhvr additive="base">
                                        <p:cTn id="92" dur="1000" fill="hold"/>
                                        <p:tgtEl>
                                          <p:spTgt spid="17419">
                                            <p:txEl>
                                              <p:pRg st="4" end="4"/>
                                            </p:txEl>
                                          </p:spTgt>
                                        </p:tgtEl>
                                        <p:attrNameLst>
                                          <p:attrName>ppt_x</p:attrName>
                                        </p:attrNameLst>
                                      </p:cBhvr>
                                      <p:tavLst>
                                        <p:tav tm="0">
                                          <p:val>
                                            <p:strVal val="0-#ppt_w/2"/>
                                          </p:val>
                                        </p:tav>
                                        <p:tav tm="100000">
                                          <p:val>
                                            <p:strVal val="#ppt_x"/>
                                          </p:val>
                                        </p:tav>
                                      </p:tavLst>
                                    </p:anim>
                                    <p:anim calcmode="lin" valueType="num">
                                      <p:cBhvr additive="base">
                                        <p:cTn id="93" dur="1000" fill="hold"/>
                                        <p:tgtEl>
                                          <p:spTgt spid="174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17419">
                                            <p:txEl>
                                              <p:pRg st="5" end="5"/>
                                            </p:txEl>
                                          </p:spTgt>
                                        </p:tgtEl>
                                        <p:attrNameLst>
                                          <p:attrName>style.visibility</p:attrName>
                                        </p:attrNameLst>
                                      </p:cBhvr>
                                      <p:to>
                                        <p:strVal val="visible"/>
                                      </p:to>
                                    </p:set>
                                    <p:anim calcmode="lin" valueType="num">
                                      <p:cBhvr additive="base">
                                        <p:cTn id="98" dur="1000" fill="hold"/>
                                        <p:tgtEl>
                                          <p:spTgt spid="17419">
                                            <p:txEl>
                                              <p:pRg st="5" end="5"/>
                                            </p:txEl>
                                          </p:spTgt>
                                        </p:tgtEl>
                                        <p:attrNameLst>
                                          <p:attrName>ppt_x</p:attrName>
                                        </p:attrNameLst>
                                      </p:cBhvr>
                                      <p:tavLst>
                                        <p:tav tm="0">
                                          <p:val>
                                            <p:strVal val="0-#ppt_w/2"/>
                                          </p:val>
                                        </p:tav>
                                        <p:tav tm="100000">
                                          <p:val>
                                            <p:strVal val="#ppt_x"/>
                                          </p:val>
                                        </p:tav>
                                      </p:tavLst>
                                    </p:anim>
                                    <p:anim calcmode="lin" valueType="num">
                                      <p:cBhvr additive="base">
                                        <p:cTn id="99" dur="1000" fill="hold"/>
                                        <p:tgtEl>
                                          <p:spTgt spid="17419">
                                            <p:txEl>
                                              <p:pRg st="5" end="5"/>
                                            </p:txEl>
                                          </p:spTgt>
                                        </p:tgtEl>
                                        <p:attrNameLst>
                                          <p:attrName>ppt_y</p:attrName>
                                        </p:attrNameLst>
                                      </p:cBhvr>
                                      <p:tavLst>
                                        <p:tav tm="0">
                                          <p:val>
                                            <p:strVal val="#ppt_y"/>
                                          </p:val>
                                        </p:tav>
                                        <p:tav tm="100000">
                                          <p:val>
                                            <p:strVal val="#ppt_y"/>
                                          </p:val>
                                        </p:tav>
                                      </p:tavLst>
                                    </p:anim>
                                  </p:childTnLst>
                                </p:cTn>
                              </p:par>
                              <p:par>
                                <p:cTn id="100" presetID="55"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1000" fill="hold"/>
                                        <p:tgtEl>
                                          <p:spTgt spid="7"/>
                                        </p:tgtEl>
                                        <p:attrNameLst>
                                          <p:attrName>ppt_w</p:attrName>
                                        </p:attrNameLst>
                                      </p:cBhvr>
                                      <p:tavLst>
                                        <p:tav tm="0">
                                          <p:val>
                                            <p:strVal val="#ppt_w*0.70"/>
                                          </p:val>
                                        </p:tav>
                                        <p:tav tm="100000">
                                          <p:val>
                                            <p:strVal val="#ppt_w"/>
                                          </p:val>
                                        </p:tav>
                                      </p:tavLst>
                                    </p:anim>
                                    <p:anim calcmode="lin" valueType="num">
                                      <p:cBhvr>
                                        <p:cTn id="103" dur="1000" fill="hold"/>
                                        <p:tgtEl>
                                          <p:spTgt spid="7"/>
                                        </p:tgtEl>
                                        <p:attrNameLst>
                                          <p:attrName>ppt_h</p:attrName>
                                        </p:attrNameLst>
                                      </p:cBhvr>
                                      <p:tavLst>
                                        <p:tav tm="0">
                                          <p:val>
                                            <p:strVal val="#ppt_h"/>
                                          </p:val>
                                        </p:tav>
                                        <p:tav tm="100000">
                                          <p:val>
                                            <p:strVal val="#ppt_h"/>
                                          </p:val>
                                        </p:tav>
                                      </p:tavLst>
                                    </p:anim>
                                    <p:animEffect transition="in" filter="fade">
                                      <p:cBhvr>
                                        <p:cTn id="10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fact-o-tron.com/wp-content/uploads/2010/03/CuneiformTablet1.jpg"/>
          <p:cNvPicPr>
            <a:picLocks noChangeAspect="1" noChangeArrowheads="1"/>
          </p:cNvPicPr>
          <p:nvPr/>
        </p:nvPicPr>
        <p:blipFill>
          <a:blip r:embed="rId2" cstate="print"/>
          <a:srcRect l="4000" r="4000"/>
          <a:stretch>
            <a:fillRect/>
          </a:stretch>
        </p:blipFill>
        <p:spPr bwMode="auto">
          <a:xfrm>
            <a:off x="381000" y="914400"/>
            <a:ext cx="5257800" cy="5162550"/>
          </a:xfrm>
          <a:prstGeom prst="rect">
            <a:avLst/>
          </a:prstGeom>
          <a:noFill/>
        </p:spPr>
      </p:pic>
      <p:pic>
        <p:nvPicPr>
          <p:cNvPr id="116740" name="Picture 4" descr="http://www.barakatgallery.com/Auction/ItemImgs/307ww.jpg"/>
          <p:cNvPicPr>
            <a:picLocks noChangeAspect="1" noChangeArrowheads="1"/>
          </p:cNvPicPr>
          <p:nvPr/>
        </p:nvPicPr>
        <p:blipFill>
          <a:blip r:embed="rId3" cstate="print"/>
          <a:srcRect/>
          <a:stretch>
            <a:fillRect/>
          </a:stretch>
        </p:blipFill>
        <p:spPr bwMode="auto">
          <a:xfrm>
            <a:off x="5867400" y="1066800"/>
            <a:ext cx="2943225" cy="47625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304800" y="280988"/>
            <a:ext cx="3517900" cy="488950"/>
          </a:xfrm>
          <a:prstGeom prst="rect">
            <a:avLst/>
          </a:prstGeom>
          <a:noFill/>
          <a:ln w="9525">
            <a:noFill/>
            <a:miter lim="800000"/>
            <a:headEnd/>
            <a:tailEnd/>
          </a:ln>
          <a:effectLst/>
        </p:spPr>
        <p:txBody>
          <a:bodyPr wrap="none">
            <a:spAutoFit/>
          </a:bodyPr>
          <a:lstStyle/>
          <a:p>
            <a:pPr>
              <a:defRPr/>
            </a:pPr>
            <a:r>
              <a:rPr lang="en-US" sz="2600" u="none">
                <a:effectLst>
                  <a:outerShdw blurRad="38100" dist="38100" dir="2700000" algn="tl">
                    <a:srgbClr val="FFFFFF"/>
                  </a:outerShdw>
                </a:effectLst>
              </a:rPr>
              <a:t>Sumerian Technology</a:t>
            </a:r>
          </a:p>
        </p:txBody>
      </p:sp>
      <p:sp>
        <p:nvSpPr>
          <p:cNvPr id="19461" name="Text Box 5"/>
          <p:cNvSpPr txBox="1">
            <a:spLocks noChangeArrowheads="1"/>
          </p:cNvSpPr>
          <p:nvPr/>
        </p:nvSpPr>
        <p:spPr bwMode="auto">
          <a:xfrm>
            <a:off x="228600" y="955675"/>
            <a:ext cx="8382000" cy="3749675"/>
          </a:xfrm>
          <a:prstGeom prst="rect">
            <a:avLst/>
          </a:prstGeom>
          <a:noFill/>
          <a:ln w="9525">
            <a:noFill/>
            <a:miter lim="800000"/>
            <a:headEnd/>
            <a:tailEnd/>
          </a:ln>
          <a:effectLst/>
        </p:spPr>
        <p:txBody>
          <a:bodyPr>
            <a:spAutoFit/>
          </a:bodyPr>
          <a:lstStyle/>
          <a:p>
            <a:pPr>
              <a:defRPr/>
            </a:pPr>
            <a:r>
              <a:rPr lang="en-US" sz="2000" b="0" u="none"/>
              <a:t>The Sumerians were the first to do a lot of things</a:t>
            </a:r>
          </a:p>
          <a:p>
            <a:pPr>
              <a:defRPr/>
            </a:pPr>
            <a:endParaRPr lang="en-US" sz="2000" b="0" u="none"/>
          </a:p>
          <a:p>
            <a:pPr>
              <a:defRPr/>
            </a:pPr>
            <a:r>
              <a:rPr lang="en-US" sz="2000" b="0" u="none">
                <a:effectLst>
                  <a:outerShdw blurRad="38100" dist="38100" dir="2700000" algn="tl">
                    <a:srgbClr val="FFFFFF"/>
                  </a:outerShdw>
                </a:effectLst>
              </a:rPr>
              <a:t>Wheeled Vehicles</a:t>
            </a:r>
            <a:r>
              <a:rPr lang="en-US" sz="2000" b="0" u="none"/>
              <a:t>:</a:t>
            </a:r>
          </a:p>
          <a:p>
            <a:pPr>
              <a:defRPr/>
            </a:pPr>
            <a:r>
              <a:rPr lang="en-US" sz="2000" b="0" u="none"/>
              <a:t>They were the </a:t>
            </a:r>
            <a:r>
              <a:rPr lang="en-US" sz="2000" b="0"/>
              <a:t>first to take the wheel and use it for carts</a:t>
            </a:r>
            <a:r>
              <a:rPr lang="en-US" sz="2000" b="0" u="none"/>
              <a:t> to transport goods and people. </a:t>
            </a:r>
          </a:p>
          <a:p>
            <a:pPr>
              <a:defRPr/>
            </a:pPr>
            <a:endParaRPr lang="en-US" sz="2000" b="0" u="none"/>
          </a:p>
          <a:p>
            <a:pPr>
              <a:defRPr/>
            </a:pPr>
            <a:r>
              <a:rPr lang="en-US" sz="2000" b="0" u="none"/>
              <a:t>They invented the potter’s wheel for making pottery</a:t>
            </a:r>
          </a:p>
          <a:p>
            <a:pPr>
              <a:defRPr/>
            </a:pPr>
            <a:endParaRPr lang="en-US" sz="2000" b="0" u="none"/>
          </a:p>
          <a:p>
            <a:pPr>
              <a:defRPr/>
            </a:pPr>
            <a:r>
              <a:rPr lang="en-US" sz="2000" b="0" u="none"/>
              <a:t>They were the first to make Bronze.</a:t>
            </a:r>
          </a:p>
          <a:p>
            <a:pPr>
              <a:defRPr/>
            </a:pPr>
            <a:endParaRPr lang="en-US" sz="2000" b="0" u="none"/>
          </a:p>
          <a:p>
            <a:pPr>
              <a:defRPr/>
            </a:pPr>
            <a:endParaRPr lang="en-US" sz="2000" b="0" u="none"/>
          </a:p>
          <a:p>
            <a:pPr>
              <a:defRPr/>
            </a:pPr>
            <a:endParaRPr lang="en-US" sz="2000" b="0" u="none"/>
          </a:p>
        </p:txBody>
      </p:sp>
      <p:pic>
        <p:nvPicPr>
          <p:cNvPr id="19463" name="Picture 7" descr="Image:Standard of Ur chariots.jpg"/>
          <p:cNvPicPr>
            <a:picLocks noChangeAspect="1" noChangeArrowheads="1"/>
          </p:cNvPicPr>
          <p:nvPr/>
        </p:nvPicPr>
        <p:blipFill>
          <a:blip r:embed="rId2" cstate="print"/>
          <a:srcRect/>
          <a:stretch>
            <a:fillRect/>
          </a:stretch>
        </p:blipFill>
        <p:spPr bwMode="auto">
          <a:xfrm>
            <a:off x="304800" y="4419600"/>
            <a:ext cx="8305800" cy="1509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0"/>
                                        <p:tgtEl>
                                          <p:spTgt spid="19460"/>
                                        </p:tgtEl>
                                      </p:cBhvr>
                                    </p:animEffect>
                                    <p:anim calcmode="lin" valueType="num">
                                      <p:cBhvr>
                                        <p:cTn id="8" dur="1000" fill="hold"/>
                                        <p:tgtEl>
                                          <p:spTgt spid="19460"/>
                                        </p:tgtEl>
                                        <p:attrNameLst>
                                          <p:attrName>ppt_x</p:attrName>
                                        </p:attrNameLst>
                                      </p:cBhvr>
                                      <p:tavLst>
                                        <p:tav tm="0">
                                          <p:val>
                                            <p:strVal val="#ppt_x"/>
                                          </p:val>
                                        </p:tav>
                                        <p:tav tm="100000">
                                          <p:val>
                                            <p:strVal val="#ppt_x"/>
                                          </p:val>
                                        </p:tav>
                                      </p:tavLst>
                                    </p:anim>
                                    <p:anim calcmode="lin" valueType="num">
                                      <p:cBhvr>
                                        <p:cTn id="9"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9463"/>
                                        </p:tgtEl>
                                        <p:attrNameLst>
                                          <p:attrName>style.visibility</p:attrName>
                                        </p:attrNameLst>
                                      </p:cBhvr>
                                      <p:to>
                                        <p:strVal val="visible"/>
                                      </p:to>
                                    </p:set>
                                    <p:anim calcmode="lin" valueType="num">
                                      <p:cBhvr>
                                        <p:cTn id="14" dur="500" fill="hold"/>
                                        <p:tgtEl>
                                          <p:spTgt spid="19463"/>
                                        </p:tgtEl>
                                        <p:attrNameLst>
                                          <p:attrName>ppt_w</p:attrName>
                                        </p:attrNameLst>
                                      </p:cBhvr>
                                      <p:tavLst>
                                        <p:tav tm="0">
                                          <p:val>
                                            <p:fltVal val="0"/>
                                          </p:val>
                                        </p:tav>
                                        <p:tav tm="100000">
                                          <p:val>
                                            <p:strVal val="#ppt_w"/>
                                          </p:val>
                                        </p:tav>
                                      </p:tavLst>
                                    </p:anim>
                                    <p:anim calcmode="lin" valueType="num">
                                      <p:cBhvr>
                                        <p:cTn id="15" dur="500" fill="hold"/>
                                        <p:tgtEl>
                                          <p:spTgt spid="19463"/>
                                        </p:tgtEl>
                                        <p:attrNameLst>
                                          <p:attrName>ppt_h</p:attrName>
                                        </p:attrNameLst>
                                      </p:cBhvr>
                                      <p:tavLst>
                                        <p:tav tm="0">
                                          <p:val>
                                            <p:fltVal val="0"/>
                                          </p:val>
                                        </p:tav>
                                        <p:tav tm="100000">
                                          <p:val>
                                            <p:strVal val="#ppt_h"/>
                                          </p:val>
                                        </p:tav>
                                      </p:tavLst>
                                    </p:anim>
                                    <p:animEffect transition="in" filter="fade">
                                      <p:cBhvr>
                                        <p:cTn id="16" dur="500"/>
                                        <p:tgtEl>
                                          <p:spTgt spid="1946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9461">
                                            <p:txEl>
                                              <p:pRg st="0" end="0"/>
                                            </p:txEl>
                                          </p:spTgt>
                                        </p:tgtEl>
                                        <p:attrNameLst>
                                          <p:attrName>style.visibility</p:attrName>
                                        </p:attrNameLst>
                                      </p:cBhvr>
                                      <p:to>
                                        <p:strVal val="visible"/>
                                      </p:to>
                                    </p:set>
                                    <p:anim calcmode="lin" valueType="num">
                                      <p:cBhvr additive="base">
                                        <p:cTn id="21" dur="1000" fill="hold"/>
                                        <p:tgtEl>
                                          <p:spTgt spid="19461">
                                            <p:txEl>
                                              <p:pRg st="0" end="0"/>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194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461">
                                            <p:txEl>
                                              <p:pRg st="2" end="2"/>
                                            </p:txEl>
                                          </p:spTgt>
                                        </p:tgtEl>
                                        <p:attrNameLst>
                                          <p:attrName>style.visibility</p:attrName>
                                        </p:attrNameLst>
                                      </p:cBhvr>
                                      <p:to>
                                        <p:strVal val="visible"/>
                                      </p:to>
                                    </p:set>
                                    <p:anim calcmode="lin" valueType="num">
                                      <p:cBhvr additive="base">
                                        <p:cTn id="27" dur="1000" fill="hold"/>
                                        <p:tgtEl>
                                          <p:spTgt spid="19461">
                                            <p:txEl>
                                              <p:pRg st="2" end="2"/>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19461">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9461">
                                            <p:txEl>
                                              <p:pRg st="3" end="3"/>
                                            </p:txEl>
                                          </p:spTgt>
                                        </p:tgtEl>
                                        <p:attrNameLst>
                                          <p:attrName>style.visibility</p:attrName>
                                        </p:attrNameLst>
                                      </p:cBhvr>
                                      <p:to>
                                        <p:strVal val="visible"/>
                                      </p:to>
                                    </p:set>
                                    <p:anim calcmode="lin" valueType="num">
                                      <p:cBhvr additive="base">
                                        <p:cTn id="31" dur="1000" fill="hold"/>
                                        <p:tgtEl>
                                          <p:spTgt spid="19461">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946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461">
                                            <p:txEl>
                                              <p:pRg st="5" end="5"/>
                                            </p:txEl>
                                          </p:spTgt>
                                        </p:tgtEl>
                                        <p:attrNameLst>
                                          <p:attrName>style.visibility</p:attrName>
                                        </p:attrNameLst>
                                      </p:cBhvr>
                                      <p:to>
                                        <p:strVal val="visible"/>
                                      </p:to>
                                    </p:set>
                                    <p:anim calcmode="lin" valueType="num">
                                      <p:cBhvr additive="base">
                                        <p:cTn id="37" dur="500" fill="hold"/>
                                        <p:tgtEl>
                                          <p:spTgt spid="1946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1">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9461">
                                            <p:txEl>
                                              <p:pRg st="7" end="7"/>
                                            </p:txEl>
                                          </p:spTgt>
                                        </p:tgtEl>
                                        <p:attrNameLst>
                                          <p:attrName>style.visibility</p:attrName>
                                        </p:attrNameLst>
                                      </p:cBhvr>
                                      <p:to>
                                        <p:strVal val="visible"/>
                                      </p:to>
                                    </p:set>
                                    <p:anim calcmode="lin" valueType="num">
                                      <p:cBhvr additive="base">
                                        <p:cTn id="41" dur="500" fill="hold"/>
                                        <p:tgtEl>
                                          <p:spTgt spid="19461">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46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304800" y="350838"/>
            <a:ext cx="3522663" cy="457200"/>
          </a:xfrm>
          <a:prstGeom prst="rect">
            <a:avLst/>
          </a:prstGeom>
          <a:noFill/>
          <a:ln w="9525">
            <a:noFill/>
            <a:miter lim="800000"/>
            <a:headEnd/>
            <a:tailEnd/>
          </a:ln>
          <a:effectLst/>
        </p:spPr>
        <p:txBody>
          <a:bodyPr wrap="none">
            <a:spAutoFit/>
          </a:bodyPr>
          <a:lstStyle/>
          <a:p>
            <a:pPr>
              <a:defRPr/>
            </a:pPr>
            <a:r>
              <a:rPr lang="en-US" sz="2400" u="none">
                <a:effectLst>
                  <a:outerShdw blurRad="38100" dist="38100" dir="2700000" algn="tl">
                    <a:srgbClr val="FFFFFF"/>
                  </a:outerShdw>
                </a:effectLst>
              </a:rPr>
              <a:t>Sumerian Mathematics</a:t>
            </a:r>
          </a:p>
        </p:txBody>
      </p:sp>
      <p:sp>
        <p:nvSpPr>
          <p:cNvPr id="20485" name="Text Box 5"/>
          <p:cNvSpPr txBox="1">
            <a:spLocks noChangeArrowheads="1"/>
          </p:cNvSpPr>
          <p:nvPr/>
        </p:nvSpPr>
        <p:spPr bwMode="auto">
          <a:xfrm>
            <a:off x="228600" y="955675"/>
            <a:ext cx="8634413" cy="915988"/>
          </a:xfrm>
          <a:prstGeom prst="rect">
            <a:avLst/>
          </a:prstGeom>
          <a:noFill/>
          <a:ln w="9525">
            <a:noFill/>
            <a:miter lim="800000"/>
            <a:headEnd/>
            <a:tailEnd/>
          </a:ln>
        </p:spPr>
        <p:txBody>
          <a:bodyPr wrap="none">
            <a:spAutoFit/>
          </a:bodyPr>
          <a:lstStyle/>
          <a:p>
            <a:r>
              <a:rPr lang="en-US" u="none"/>
              <a:t>The Sumerians </a:t>
            </a:r>
            <a:r>
              <a:rPr lang="en-US"/>
              <a:t>invented a number system based on 60</a:t>
            </a:r>
            <a:r>
              <a:rPr lang="en-US" u="none"/>
              <a:t>.</a:t>
            </a:r>
          </a:p>
          <a:p>
            <a:endParaRPr lang="en-US" u="none"/>
          </a:p>
          <a:p>
            <a:r>
              <a:rPr lang="en-US" u="none"/>
              <a:t>We still see the influences of this today in our time system and Geometry.</a:t>
            </a:r>
          </a:p>
        </p:txBody>
      </p:sp>
      <p:pic>
        <p:nvPicPr>
          <p:cNvPr id="20618" name="Picture 138" descr="FoundPict_Cuneiform_Numbers"/>
          <p:cNvPicPr>
            <a:picLocks noChangeAspect="1" noChangeArrowheads="1"/>
          </p:cNvPicPr>
          <p:nvPr/>
        </p:nvPicPr>
        <p:blipFill>
          <a:blip r:embed="rId2" cstate="print">
            <a:clrChange>
              <a:clrFrom>
                <a:srgbClr val="FFFFFF"/>
              </a:clrFrom>
              <a:clrTo>
                <a:srgbClr val="FFFFFF">
                  <a:alpha val="0"/>
                </a:srgbClr>
              </a:clrTo>
            </a:clrChange>
          </a:blip>
          <a:srcRect r="33333"/>
          <a:stretch>
            <a:fillRect/>
          </a:stretch>
        </p:blipFill>
        <p:spPr bwMode="auto">
          <a:xfrm>
            <a:off x="304800" y="2132013"/>
            <a:ext cx="8610600" cy="4344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animEffect transition="in" filter="fade">
                                      <p:cBhvr>
                                        <p:cTn id="9" dur="500"/>
                                        <p:tgtEl>
                                          <p:spTgt spid="20484"/>
                                        </p:tgtEl>
                                      </p:cBhvr>
                                    </p:animEffect>
                                  </p:childTnLst>
                                </p:cTn>
                              </p:par>
                              <p:par>
                                <p:cTn id="10" presetID="53" presetClass="entr" presetSubtype="0" fill="hold" nodeType="withEffect">
                                  <p:stCondLst>
                                    <p:cond delay="0"/>
                                  </p:stCondLst>
                                  <p:childTnLst>
                                    <p:set>
                                      <p:cBhvr>
                                        <p:cTn id="11" dur="1" fill="hold">
                                          <p:stCondLst>
                                            <p:cond delay="0"/>
                                          </p:stCondLst>
                                        </p:cTn>
                                        <p:tgtEl>
                                          <p:spTgt spid="20618"/>
                                        </p:tgtEl>
                                        <p:attrNameLst>
                                          <p:attrName>style.visibility</p:attrName>
                                        </p:attrNameLst>
                                      </p:cBhvr>
                                      <p:to>
                                        <p:strVal val="visible"/>
                                      </p:to>
                                    </p:set>
                                    <p:anim calcmode="lin" valueType="num">
                                      <p:cBhvr>
                                        <p:cTn id="12" dur="500" fill="hold"/>
                                        <p:tgtEl>
                                          <p:spTgt spid="20618"/>
                                        </p:tgtEl>
                                        <p:attrNameLst>
                                          <p:attrName>ppt_w</p:attrName>
                                        </p:attrNameLst>
                                      </p:cBhvr>
                                      <p:tavLst>
                                        <p:tav tm="0">
                                          <p:val>
                                            <p:fltVal val="0"/>
                                          </p:val>
                                        </p:tav>
                                        <p:tav tm="100000">
                                          <p:val>
                                            <p:strVal val="#ppt_w"/>
                                          </p:val>
                                        </p:tav>
                                      </p:tavLst>
                                    </p:anim>
                                    <p:anim calcmode="lin" valueType="num">
                                      <p:cBhvr>
                                        <p:cTn id="13" dur="500" fill="hold"/>
                                        <p:tgtEl>
                                          <p:spTgt spid="20618"/>
                                        </p:tgtEl>
                                        <p:attrNameLst>
                                          <p:attrName>ppt_h</p:attrName>
                                        </p:attrNameLst>
                                      </p:cBhvr>
                                      <p:tavLst>
                                        <p:tav tm="0">
                                          <p:val>
                                            <p:fltVal val="0"/>
                                          </p:val>
                                        </p:tav>
                                        <p:tav tm="100000">
                                          <p:val>
                                            <p:strVal val="#ppt_h"/>
                                          </p:val>
                                        </p:tav>
                                      </p:tavLst>
                                    </p:anim>
                                    <p:animEffect transition="in" filter="fade">
                                      <p:cBhvr>
                                        <p:cTn id="14" dur="500"/>
                                        <p:tgtEl>
                                          <p:spTgt spid="2061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0485">
                                            <p:txEl>
                                              <p:pRg st="0" end="0"/>
                                            </p:txEl>
                                          </p:spTgt>
                                        </p:tgtEl>
                                        <p:attrNameLst>
                                          <p:attrName>style.visibility</p:attrName>
                                        </p:attrNameLst>
                                      </p:cBhvr>
                                      <p:to>
                                        <p:strVal val="visible"/>
                                      </p:to>
                                    </p:set>
                                    <p:anim calcmode="lin" valueType="num">
                                      <p:cBhvr>
                                        <p:cTn id="19" dur="1000" fill="hold"/>
                                        <p:tgtEl>
                                          <p:spTgt spid="2048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2048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2048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0485">
                                            <p:txEl>
                                              <p:pRg st="2" end="2"/>
                                            </p:txEl>
                                          </p:spTgt>
                                        </p:tgtEl>
                                        <p:attrNameLst>
                                          <p:attrName>style.visibility</p:attrName>
                                        </p:attrNameLst>
                                      </p:cBhvr>
                                      <p:to>
                                        <p:strVal val="visible"/>
                                      </p:to>
                                    </p:set>
                                    <p:anim calcmode="lin" valueType="num">
                                      <p:cBhvr>
                                        <p:cTn id="26" dur="1000" fill="hold"/>
                                        <p:tgtEl>
                                          <p:spTgt spid="20485">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20485">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204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457200" y="762000"/>
            <a:ext cx="8458200" cy="2362200"/>
          </a:xfrm>
          <a:prstGeom prst="rect">
            <a:avLst/>
          </a:prstGeom>
        </p:spPr>
        <p:txBody>
          <a:bodyPr wrap="none" fromWordArt="1">
            <a:prstTxWarp prst="textDoubleWave1">
              <a:avLst>
                <a:gd name="adj1" fmla="val 6500"/>
                <a:gd name="adj2" fmla="val 0"/>
              </a:avLst>
            </a:prstTxWarp>
            <a:scene3d>
              <a:camera prst="legacyPerspectiveTopLeft"/>
              <a:lightRig rig="legacyNormal3" dir="r"/>
            </a:scene3d>
            <a:sp3d extrusionH="201600" prstMaterial="legacyMetal">
              <a:extrusionClr>
                <a:schemeClr val="tx2"/>
              </a:extrusionClr>
            </a:sp3d>
          </a:bodyPr>
          <a:lstStyle/>
          <a:p>
            <a:pPr algn="ctr"/>
            <a:r>
              <a:rPr lang="en-US" sz="3600" kern="10" dirty="0" smtClean="0">
                <a:ln w="9525">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CCYadaYadaYada"/>
              </a:rPr>
              <a:t>Section 2</a:t>
            </a:r>
          </a:p>
          <a:p>
            <a:pPr algn="ctr"/>
            <a:r>
              <a:rPr lang="en-US" sz="3600" kern="10" dirty="0" smtClean="0">
                <a:ln w="9525">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CCYadaYadaYada"/>
              </a:rPr>
              <a:t>Ancient </a:t>
            </a:r>
            <a:r>
              <a:rPr lang="en-US" sz="3600" kern="10" dirty="0">
                <a:ln w="9525">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CCYadaYadaYada"/>
              </a:rPr>
              <a:t>Egypt</a:t>
            </a:r>
          </a:p>
        </p:txBody>
      </p:sp>
      <p:sp>
        <p:nvSpPr>
          <p:cNvPr id="2053" name="WordArt 5"/>
          <p:cNvSpPr>
            <a:spLocks noChangeArrowheads="1" noChangeShapeType="1" noTextEdit="1"/>
          </p:cNvSpPr>
          <p:nvPr/>
        </p:nvSpPr>
        <p:spPr bwMode="auto">
          <a:xfrm>
            <a:off x="1752600" y="3505200"/>
            <a:ext cx="5638800" cy="990600"/>
          </a:xfrm>
          <a:prstGeom prst="rect">
            <a:avLst/>
          </a:prstGeom>
        </p:spPr>
        <p:txBody>
          <a:bodyPr wrap="none" fromWordArt="1">
            <a:prstTxWarp prst="textWave1">
              <a:avLst>
                <a:gd name="adj1" fmla="val 13005"/>
                <a:gd name="adj2" fmla="val 0"/>
              </a:avLst>
            </a:prstTxWarp>
            <a:scene3d>
              <a:camera prst="legacyPerspectiveBottom"/>
              <a:lightRig rig="legacyNormal3" dir="t"/>
            </a:scene3d>
            <a:sp3d extrusionH="887400" prstMaterial="legacyMatte">
              <a:extrusionClr>
                <a:schemeClr val="tx2"/>
              </a:extrusionClr>
            </a:sp3d>
          </a:bodyPr>
          <a:lstStyle/>
          <a:p>
            <a:pPr algn="ctr"/>
            <a:r>
              <a:rPr lang="en-US" sz="3600" kern="10">
                <a:ln w="9525">
                  <a:noFill/>
                  <a:round/>
                  <a:headEnd/>
                  <a:tailEnd/>
                </a:ln>
                <a:gradFill rotWithShape="0">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2700000" scaled="1"/>
                </a:gradFill>
                <a:latin typeface="CCYadaYadaYada"/>
              </a:rPr>
              <a:t>"The Gift of the Nile"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fade">
                                      <p:cBhvr>
                                        <p:cTn id="14" dur="1000"/>
                                        <p:tgtEl>
                                          <p:spTgt spid="2053"/>
                                        </p:tgtEl>
                                      </p:cBhvr>
                                    </p:animEffect>
                                    <p:anim calcmode="lin" valueType="num">
                                      <p:cBhvr>
                                        <p:cTn id="15" dur="1000" fill="hold"/>
                                        <p:tgtEl>
                                          <p:spTgt spid="2053"/>
                                        </p:tgtEl>
                                        <p:attrNameLst>
                                          <p:attrName>ppt_x</p:attrName>
                                        </p:attrNameLst>
                                      </p:cBhvr>
                                      <p:tavLst>
                                        <p:tav tm="0">
                                          <p:val>
                                            <p:strVal val="#ppt_x"/>
                                          </p:val>
                                        </p:tav>
                                        <p:tav tm="100000">
                                          <p:val>
                                            <p:strVal val="#ppt_x"/>
                                          </p:val>
                                        </p:tav>
                                      </p:tavLst>
                                    </p:anim>
                                    <p:anim calcmode="lin" valueType="num">
                                      <p:cBhvr>
                                        <p:cTn id="1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WordArt 5"/>
          <p:cNvSpPr>
            <a:spLocks noChangeArrowheads="1" noChangeShapeType="1" noTextEdit="1"/>
          </p:cNvSpPr>
          <p:nvPr/>
        </p:nvSpPr>
        <p:spPr bwMode="auto">
          <a:xfrm>
            <a:off x="381000" y="381000"/>
            <a:ext cx="8382000" cy="1066800"/>
          </a:xfrm>
          <a:prstGeom prst="rect">
            <a:avLst/>
          </a:prstGeom>
        </p:spPr>
        <p:txBody>
          <a:bodyPr wrap="none" fromWordArt="1">
            <a:prstTxWarp prst="textDoubleWave1">
              <a:avLst>
                <a:gd name="adj1" fmla="val 6500"/>
                <a:gd name="adj2" fmla="val 0"/>
              </a:avLst>
            </a:prstTxWarp>
            <a:scene3d>
              <a:camera prst="legacyPerspectiveBottom"/>
              <a:lightRig rig="legacyFlat3" dir="t"/>
            </a:scene3d>
            <a:sp3d extrusionH="887400" prstMaterial="legacyMetal">
              <a:extrusionClr>
                <a:schemeClr val="tx2"/>
              </a:extrusionClr>
            </a:sp3d>
          </a:bodyPr>
          <a:lstStyle/>
          <a:p>
            <a:pPr algn="ctr"/>
            <a:r>
              <a:rPr lang="en-US" sz="3600" kern="10">
                <a:ln w="12700">
                  <a:noFill/>
                  <a:round/>
                  <a:headEnd/>
                  <a:tailEnd/>
                </a:ln>
                <a:gradFill rotWithShape="1">
                  <a:gsLst>
                    <a:gs pos="0">
                      <a:srgbClr val="F8B049"/>
                    </a:gs>
                    <a:gs pos="17999">
                      <a:srgbClr val="B43E85"/>
                    </a:gs>
                    <a:gs pos="31000">
                      <a:srgbClr val="C50849"/>
                    </a:gs>
                    <a:gs pos="33000">
                      <a:srgbClr val="F952A0"/>
                    </a:gs>
                    <a:gs pos="37000">
                      <a:srgbClr val="FEE7F2"/>
                    </a:gs>
                    <a:gs pos="78999">
                      <a:srgbClr val="F8B049"/>
                    </a:gs>
                    <a:gs pos="87000">
                      <a:srgbClr val="F8B049"/>
                    </a:gs>
                    <a:gs pos="100000">
                      <a:srgbClr val="FC9FCB"/>
                    </a:gs>
                  </a:gsLst>
                  <a:lin ang="18900000" scaled="1"/>
                </a:gradFill>
                <a:latin typeface="CCYadaYadaYada"/>
              </a:rPr>
              <a:t>The Geography of Ancient Egypt</a:t>
            </a:r>
          </a:p>
        </p:txBody>
      </p:sp>
      <p:sp>
        <p:nvSpPr>
          <p:cNvPr id="3078" name="Text Box 6"/>
          <p:cNvSpPr txBox="1">
            <a:spLocks noChangeArrowheads="1"/>
          </p:cNvSpPr>
          <p:nvPr/>
        </p:nvSpPr>
        <p:spPr bwMode="auto">
          <a:xfrm>
            <a:off x="381000" y="1606550"/>
            <a:ext cx="8229600" cy="5478423"/>
          </a:xfrm>
          <a:prstGeom prst="rect">
            <a:avLst/>
          </a:prstGeom>
          <a:solidFill>
            <a:schemeClr val="bg1">
              <a:alpha val="47000"/>
            </a:schemeClr>
          </a:solidFill>
          <a:ln w="9525">
            <a:noFill/>
            <a:miter lim="800000"/>
            <a:headEnd/>
            <a:tailEnd/>
          </a:ln>
          <a:effectLst/>
        </p:spPr>
        <p:txBody>
          <a:bodyPr>
            <a:spAutoFit/>
          </a:bodyPr>
          <a:lstStyle/>
          <a:p>
            <a:pPr algn="ctr">
              <a:spcBef>
                <a:spcPct val="50000"/>
              </a:spcBef>
            </a:pPr>
            <a:endParaRPr lang="en-US" sz="1200" b="1" dirty="0">
              <a:latin typeface="Comic Sans MS" pitchFamily="66" charset="0"/>
            </a:endParaRPr>
          </a:p>
          <a:p>
            <a:pPr algn="ctr">
              <a:spcBef>
                <a:spcPct val="50000"/>
              </a:spcBef>
            </a:pPr>
            <a:r>
              <a:rPr lang="en-US" sz="2600" b="1" u="sng" dirty="0">
                <a:latin typeface="Comic Sans MS" pitchFamily="66" charset="0"/>
              </a:rPr>
              <a:t>Egypt is located on the Nile River</a:t>
            </a:r>
          </a:p>
          <a:p>
            <a:pPr algn="ctr">
              <a:spcBef>
                <a:spcPct val="50000"/>
              </a:spcBef>
            </a:pPr>
            <a:r>
              <a:rPr lang="en-US" sz="2600" b="1" u="sng" dirty="0">
                <a:latin typeface="Comic Sans MS" pitchFamily="66" charset="0"/>
              </a:rPr>
              <a:t>The Nile begins in the Highlands of Ethiopia </a:t>
            </a:r>
            <a:r>
              <a:rPr lang="en-US" sz="2600" b="1" u="none" dirty="0">
                <a:latin typeface="Comic Sans MS" pitchFamily="66" charset="0"/>
              </a:rPr>
              <a:t>with two branches: </a:t>
            </a:r>
          </a:p>
          <a:p>
            <a:pPr algn="ctr">
              <a:spcBef>
                <a:spcPct val="50000"/>
              </a:spcBef>
            </a:pPr>
            <a:r>
              <a:rPr lang="en-US" sz="2600" b="1" u="none" dirty="0">
                <a:latin typeface="Comic Sans MS" pitchFamily="66" charset="0"/>
              </a:rPr>
              <a:t>The White Nile and the Blue Nile</a:t>
            </a:r>
          </a:p>
          <a:p>
            <a:pPr algn="ctr">
              <a:spcBef>
                <a:spcPct val="50000"/>
              </a:spcBef>
            </a:pPr>
            <a:r>
              <a:rPr lang="en-US" sz="2600" b="1" u="none" dirty="0">
                <a:latin typeface="Comic Sans MS" pitchFamily="66" charset="0"/>
              </a:rPr>
              <a:t>These rivers unite and </a:t>
            </a:r>
            <a:r>
              <a:rPr lang="en-US" sz="2600" b="1" u="sng" dirty="0">
                <a:latin typeface="Comic Sans MS" pitchFamily="66" charset="0"/>
              </a:rPr>
              <a:t>flow north where they empty into the Mediterranean Sea.</a:t>
            </a:r>
          </a:p>
          <a:p>
            <a:pPr algn="ctr">
              <a:spcBef>
                <a:spcPct val="50000"/>
              </a:spcBef>
            </a:pPr>
            <a:r>
              <a:rPr lang="en-US" sz="2600" b="1" dirty="0">
                <a:latin typeface="Comic Sans MS" pitchFamily="66" charset="0"/>
              </a:rPr>
              <a:t>Where the river </a:t>
            </a:r>
            <a:r>
              <a:rPr lang="en-US" sz="2600" b="1" u="sng" dirty="0">
                <a:latin typeface="Comic Sans MS" pitchFamily="66" charset="0"/>
              </a:rPr>
              <a:t>empties</a:t>
            </a:r>
            <a:r>
              <a:rPr lang="en-US" sz="2600" b="1" dirty="0">
                <a:latin typeface="Comic Sans MS" pitchFamily="66" charset="0"/>
              </a:rPr>
              <a:t> into the </a:t>
            </a:r>
            <a:r>
              <a:rPr lang="en-US" sz="2600" b="1" dirty="0" smtClean="0">
                <a:latin typeface="Comic Sans MS" pitchFamily="66" charset="0"/>
              </a:rPr>
              <a:t>Mediterranean it </a:t>
            </a:r>
            <a:r>
              <a:rPr lang="en-US" sz="2600" b="1" dirty="0">
                <a:latin typeface="Comic Sans MS" pitchFamily="66" charset="0"/>
              </a:rPr>
              <a:t>forms the </a:t>
            </a:r>
            <a:r>
              <a:rPr lang="en-US" sz="2600" b="1" u="sng" dirty="0">
                <a:latin typeface="Comic Sans MS" pitchFamily="66" charset="0"/>
              </a:rPr>
              <a:t>Nile Delta, a rich area of alluvial soil.</a:t>
            </a:r>
          </a:p>
          <a:p>
            <a:pPr algn="ctr">
              <a:spcBef>
                <a:spcPct val="50000"/>
              </a:spcBef>
            </a:pP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1000" fill="hold"/>
                                        <p:tgtEl>
                                          <p:spTgt spid="3077"/>
                                        </p:tgtEl>
                                        <p:attrNameLst>
                                          <p:attrName>ppt_w</p:attrName>
                                        </p:attrNameLst>
                                      </p:cBhvr>
                                      <p:tavLst>
                                        <p:tav tm="0">
                                          <p:val>
                                            <p:strVal val="#ppt_w*0.70"/>
                                          </p:val>
                                        </p:tav>
                                        <p:tav tm="100000">
                                          <p:val>
                                            <p:strVal val="#ppt_w"/>
                                          </p:val>
                                        </p:tav>
                                      </p:tavLst>
                                    </p:anim>
                                    <p:anim calcmode="lin" valueType="num">
                                      <p:cBhvr>
                                        <p:cTn id="8" dur="1000" fill="hold"/>
                                        <p:tgtEl>
                                          <p:spTgt spid="3077"/>
                                        </p:tgtEl>
                                        <p:attrNameLst>
                                          <p:attrName>ppt_h</p:attrName>
                                        </p:attrNameLst>
                                      </p:cBhvr>
                                      <p:tavLst>
                                        <p:tav tm="0">
                                          <p:val>
                                            <p:strVal val="#ppt_h"/>
                                          </p:val>
                                        </p:tav>
                                        <p:tav tm="100000">
                                          <p:val>
                                            <p:strVal val="#ppt_h"/>
                                          </p:val>
                                        </p:tav>
                                      </p:tavLst>
                                    </p:anim>
                                    <p:animEffect transition="in" filter="fade">
                                      <p:cBhvr>
                                        <p:cTn id="9" dur="1000"/>
                                        <p:tgtEl>
                                          <p:spTgt spid="3077"/>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3078">
                                            <p:txEl>
                                              <p:pRg st="1" end="1"/>
                                            </p:txEl>
                                          </p:spTgt>
                                        </p:tgtEl>
                                        <p:attrNameLst>
                                          <p:attrName>style.visibility</p:attrName>
                                        </p:attrNameLst>
                                      </p:cBhvr>
                                      <p:to>
                                        <p:strVal val="visible"/>
                                      </p:to>
                                    </p:set>
                                    <p:animEffect transition="in" filter="checkerboard(across)">
                                      <p:cBhvr>
                                        <p:cTn id="13" dur="1000"/>
                                        <p:tgtEl>
                                          <p:spTgt spid="3078">
                                            <p:txEl>
                                              <p:pRg st="1" end="1"/>
                                            </p:txEl>
                                          </p:spTgt>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3078">
                                            <p:txEl>
                                              <p:pRg st="2" end="2"/>
                                            </p:txEl>
                                          </p:spTgt>
                                        </p:tgtEl>
                                        <p:attrNameLst>
                                          <p:attrName>style.visibility</p:attrName>
                                        </p:attrNameLst>
                                      </p:cBhvr>
                                      <p:to>
                                        <p:strVal val="visible"/>
                                      </p:to>
                                    </p:set>
                                    <p:anim calcmode="lin" valueType="num">
                                      <p:cBhvr>
                                        <p:cTn id="17" dur="1000" fill="hold"/>
                                        <p:tgtEl>
                                          <p:spTgt spid="3078">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078">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078">
                                            <p:txEl>
                                              <p:pRg st="2" end="2"/>
                                            </p:txEl>
                                          </p:spTgt>
                                        </p:tgtEl>
                                      </p:cBhvr>
                                    </p:animEffect>
                                  </p:childTnLst>
                                </p:cTn>
                              </p:par>
                            </p:childTnLst>
                          </p:cTn>
                        </p:par>
                        <p:par>
                          <p:cTn id="20" fill="hold">
                            <p:stCondLst>
                              <p:cond delay="3000"/>
                            </p:stCondLst>
                            <p:childTnLst>
                              <p:par>
                                <p:cTn id="21" presetID="55" presetClass="entr" presetSubtype="0" fill="hold" nodeType="afterEffect">
                                  <p:stCondLst>
                                    <p:cond delay="0"/>
                                  </p:stCondLst>
                                  <p:childTnLst>
                                    <p:set>
                                      <p:cBhvr>
                                        <p:cTn id="22" dur="1" fill="hold">
                                          <p:stCondLst>
                                            <p:cond delay="0"/>
                                          </p:stCondLst>
                                        </p:cTn>
                                        <p:tgtEl>
                                          <p:spTgt spid="3078">
                                            <p:txEl>
                                              <p:pRg st="3" end="3"/>
                                            </p:txEl>
                                          </p:spTgt>
                                        </p:tgtEl>
                                        <p:attrNameLst>
                                          <p:attrName>style.visibility</p:attrName>
                                        </p:attrNameLst>
                                      </p:cBhvr>
                                      <p:to>
                                        <p:strVal val="visible"/>
                                      </p:to>
                                    </p:set>
                                    <p:anim calcmode="lin" valueType="num">
                                      <p:cBhvr>
                                        <p:cTn id="23" dur="1000" fill="hold"/>
                                        <p:tgtEl>
                                          <p:spTgt spid="3078">
                                            <p:txEl>
                                              <p:pRg st="3" end="3"/>
                                            </p:txEl>
                                          </p:spTgt>
                                        </p:tgtEl>
                                        <p:attrNameLst>
                                          <p:attrName>ppt_w</p:attrName>
                                        </p:attrNameLst>
                                      </p:cBhvr>
                                      <p:tavLst>
                                        <p:tav tm="0">
                                          <p:val>
                                            <p:strVal val="#ppt_w*0.70"/>
                                          </p:val>
                                        </p:tav>
                                        <p:tav tm="100000">
                                          <p:val>
                                            <p:strVal val="#ppt_w"/>
                                          </p:val>
                                        </p:tav>
                                      </p:tavLst>
                                    </p:anim>
                                    <p:anim calcmode="lin" valueType="num">
                                      <p:cBhvr>
                                        <p:cTn id="24" dur="1000" fill="hold"/>
                                        <p:tgtEl>
                                          <p:spTgt spid="3078">
                                            <p:txEl>
                                              <p:pRg st="3" end="3"/>
                                            </p:txEl>
                                          </p:spTgt>
                                        </p:tgtEl>
                                        <p:attrNameLst>
                                          <p:attrName>ppt_h</p:attrName>
                                        </p:attrNameLst>
                                      </p:cBhvr>
                                      <p:tavLst>
                                        <p:tav tm="0">
                                          <p:val>
                                            <p:strVal val="#ppt_h"/>
                                          </p:val>
                                        </p:tav>
                                        <p:tav tm="100000">
                                          <p:val>
                                            <p:strVal val="#ppt_h"/>
                                          </p:val>
                                        </p:tav>
                                      </p:tavLst>
                                    </p:anim>
                                    <p:animEffect transition="in" filter="fade">
                                      <p:cBhvr>
                                        <p:cTn id="25" dur="1000"/>
                                        <p:tgtEl>
                                          <p:spTgt spid="3078">
                                            <p:txEl>
                                              <p:pRg st="3" end="3"/>
                                            </p:txEl>
                                          </p:spTgt>
                                        </p:tgtEl>
                                      </p:cBhvr>
                                    </p:animEffect>
                                  </p:childTnLst>
                                </p:cTn>
                              </p:par>
                            </p:childTnLst>
                          </p:cTn>
                        </p:par>
                        <p:par>
                          <p:cTn id="26" fill="hold">
                            <p:stCondLst>
                              <p:cond delay="4000"/>
                            </p:stCondLst>
                            <p:childTnLst>
                              <p:par>
                                <p:cTn id="27" presetID="55" presetClass="entr" presetSubtype="0" fill="hold" nodeType="afterEffect">
                                  <p:stCondLst>
                                    <p:cond delay="0"/>
                                  </p:stCondLst>
                                  <p:childTnLst>
                                    <p:set>
                                      <p:cBhvr>
                                        <p:cTn id="28" dur="1" fill="hold">
                                          <p:stCondLst>
                                            <p:cond delay="0"/>
                                          </p:stCondLst>
                                        </p:cTn>
                                        <p:tgtEl>
                                          <p:spTgt spid="3078">
                                            <p:txEl>
                                              <p:pRg st="4" end="4"/>
                                            </p:txEl>
                                          </p:spTgt>
                                        </p:tgtEl>
                                        <p:attrNameLst>
                                          <p:attrName>style.visibility</p:attrName>
                                        </p:attrNameLst>
                                      </p:cBhvr>
                                      <p:to>
                                        <p:strVal val="visible"/>
                                      </p:to>
                                    </p:set>
                                    <p:anim calcmode="lin" valueType="num">
                                      <p:cBhvr>
                                        <p:cTn id="29" dur="1000" fill="hold"/>
                                        <p:tgtEl>
                                          <p:spTgt spid="3078">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078">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078">
                                            <p:txEl>
                                              <p:pRg st="4" end="4"/>
                                            </p:txEl>
                                          </p:spTgt>
                                        </p:tgtEl>
                                      </p:cBhvr>
                                    </p:animEffect>
                                  </p:childTnLst>
                                </p:cTn>
                              </p:par>
                            </p:childTnLst>
                          </p:cTn>
                        </p:par>
                        <p:par>
                          <p:cTn id="32" fill="hold">
                            <p:stCondLst>
                              <p:cond delay="5000"/>
                            </p:stCondLst>
                            <p:childTnLst>
                              <p:par>
                                <p:cTn id="33" presetID="55" presetClass="entr" presetSubtype="0" fill="hold" nodeType="afterEffect">
                                  <p:stCondLst>
                                    <p:cond delay="0"/>
                                  </p:stCondLst>
                                  <p:childTnLst>
                                    <p:set>
                                      <p:cBhvr>
                                        <p:cTn id="34" dur="1" fill="hold">
                                          <p:stCondLst>
                                            <p:cond delay="0"/>
                                          </p:stCondLst>
                                        </p:cTn>
                                        <p:tgtEl>
                                          <p:spTgt spid="3078">
                                            <p:txEl>
                                              <p:pRg st="5" end="5"/>
                                            </p:txEl>
                                          </p:spTgt>
                                        </p:tgtEl>
                                        <p:attrNameLst>
                                          <p:attrName>style.visibility</p:attrName>
                                        </p:attrNameLst>
                                      </p:cBhvr>
                                      <p:to>
                                        <p:strVal val="visible"/>
                                      </p:to>
                                    </p:set>
                                    <p:anim calcmode="lin" valueType="num">
                                      <p:cBhvr>
                                        <p:cTn id="35" dur="1000" fill="hold"/>
                                        <p:tgtEl>
                                          <p:spTgt spid="3078">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078">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0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1" name="Rectangle 27"/>
          <p:cNvSpPr>
            <a:spLocks noGrp="1" noChangeArrowheads="1"/>
          </p:cNvSpPr>
          <p:nvPr>
            <p:ph type="title"/>
          </p:nvPr>
        </p:nvSpPr>
        <p:spPr/>
        <p:txBody>
          <a:bodyPr/>
          <a:lstStyle/>
          <a:p>
            <a:endParaRPr lang="en-US"/>
          </a:p>
        </p:txBody>
      </p:sp>
      <p:pic>
        <p:nvPicPr>
          <p:cNvPr id="6148" name="Picture 4" descr="map fertile Egypt"/>
          <p:cNvPicPr>
            <a:picLocks noGrp="1" noChangeAspect="1" noChangeArrowheads="1"/>
          </p:cNvPicPr>
          <p:nvPr>
            <p:ph sz="half" idx="1"/>
          </p:nvPr>
        </p:nvPicPr>
        <p:blipFill>
          <a:blip r:embed="rId2" cstate="print"/>
          <a:srcRect t="3659" r="45232" b="4878"/>
          <a:stretch>
            <a:fillRect/>
          </a:stretch>
        </p:blipFill>
        <p:spPr>
          <a:xfrm>
            <a:off x="5029200" y="609600"/>
            <a:ext cx="3733800" cy="5715000"/>
          </a:xfrm>
          <a:noFill/>
          <a:ln/>
        </p:spPr>
      </p:pic>
      <p:sp>
        <p:nvSpPr>
          <p:cNvPr id="6150" name="Text Box 6"/>
          <p:cNvSpPr txBox="1">
            <a:spLocks noChangeArrowheads="1"/>
          </p:cNvSpPr>
          <p:nvPr/>
        </p:nvSpPr>
        <p:spPr bwMode="auto">
          <a:xfrm>
            <a:off x="304800" y="457200"/>
            <a:ext cx="4572000" cy="1006475"/>
          </a:xfrm>
          <a:prstGeom prst="rect">
            <a:avLst/>
          </a:prstGeom>
          <a:solidFill>
            <a:schemeClr val="bg1">
              <a:alpha val="72000"/>
            </a:schemeClr>
          </a:solidFill>
          <a:ln w="9525">
            <a:noFill/>
            <a:miter lim="800000"/>
            <a:headEnd/>
            <a:tailEnd/>
          </a:ln>
          <a:effectLst/>
        </p:spPr>
        <p:txBody>
          <a:bodyPr>
            <a:spAutoFit/>
          </a:bodyPr>
          <a:lstStyle/>
          <a:p>
            <a:pPr algn="ctr">
              <a:spcBef>
                <a:spcPct val="50000"/>
              </a:spcBef>
            </a:pPr>
            <a:r>
              <a:rPr lang="en-US" sz="2000" u="none" dirty="0">
                <a:latin typeface="Comic Sans MS" pitchFamily="66" charset="0"/>
              </a:rPr>
              <a:t>The most important thing to the Egyptians about The Nile was the yearly flooding.  </a:t>
            </a:r>
          </a:p>
        </p:txBody>
      </p:sp>
      <p:sp>
        <p:nvSpPr>
          <p:cNvPr id="6151" name="Text Box 7"/>
          <p:cNvSpPr txBox="1">
            <a:spLocks noChangeArrowheads="1"/>
          </p:cNvSpPr>
          <p:nvPr/>
        </p:nvSpPr>
        <p:spPr bwMode="auto">
          <a:xfrm>
            <a:off x="304800" y="1752600"/>
            <a:ext cx="4572000" cy="1190625"/>
          </a:xfrm>
          <a:prstGeom prst="rect">
            <a:avLst/>
          </a:prstGeom>
          <a:solidFill>
            <a:schemeClr val="bg1">
              <a:alpha val="71001"/>
            </a:schemeClr>
          </a:solidFill>
          <a:ln w="9525">
            <a:noFill/>
            <a:miter lim="800000"/>
            <a:headEnd/>
            <a:tailEnd/>
          </a:ln>
          <a:effectLst/>
        </p:spPr>
        <p:txBody>
          <a:bodyPr>
            <a:spAutoFit/>
          </a:bodyPr>
          <a:lstStyle/>
          <a:p>
            <a:pPr algn="ctr">
              <a:spcBef>
                <a:spcPct val="50000"/>
              </a:spcBef>
            </a:pPr>
            <a:r>
              <a:rPr lang="en-US" b="1" dirty="0">
                <a:latin typeface="Comic Sans MS" pitchFamily="66" charset="0"/>
              </a:rPr>
              <a:t>The Nile would flood each year in the </a:t>
            </a:r>
            <a:r>
              <a:rPr lang="en-US" b="1" u="sng" dirty="0">
                <a:latin typeface="Comic Sans MS" pitchFamily="66" charset="0"/>
              </a:rPr>
              <a:t>spring</a:t>
            </a:r>
            <a:r>
              <a:rPr lang="en-US" b="1" dirty="0">
                <a:latin typeface="Comic Sans MS" pitchFamily="66" charset="0"/>
              </a:rPr>
              <a:t>.  With the flood it would deposit a rich </a:t>
            </a:r>
            <a:r>
              <a:rPr lang="en-US" b="1" dirty="0" smtClean="0">
                <a:latin typeface="Comic Sans MS" pitchFamily="66" charset="0"/>
              </a:rPr>
              <a:t>layer </a:t>
            </a:r>
            <a:r>
              <a:rPr lang="en-US" b="1" dirty="0">
                <a:latin typeface="Comic Sans MS" pitchFamily="66" charset="0"/>
              </a:rPr>
              <a:t>of </a:t>
            </a:r>
            <a:r>
              <a:rPr lang="en-US" b="1" u="sng" dirty="0">
                <a:latin typeface="Comic Sans MS" pitchFamily="66" charset="0"/>
              </a:rPr>
              <a:t>silt</a:t>
            </a:r>
            <a:r>
              <a:rPr lang="en-US" b="1" dirty="0">
                <a:latin typeface="Comic Sans MS" pitchFamily="66" charset="0"/>
              </a:rPr>
              <a:t>, or soil on either side of the river.</a:t>
            </a:r>
          </a:p>
        </p:txBody>
      </p:sp>
      <p:sp>
        <p:nvSpPr>
          <p:cNvPr id="6152" name="Text Box 8"/>
          <p:cNvSpPr txBox="1">
            <a:spLocks noChangeArrowheads="1"/>
          </p:cNvSpPr>
          <p:nvPr/>
        </p:nvSpPr>
        <p:spPr bwMode="auto">
          <a:xfrm>
            <a:off x="304800" y="3200400"/>
            <a:ext cx="4572000" cy="915988"/>
          </a:xfrm>
          <a:prstGeom prst="rect">
            <a:avLst/>
          </a:prstGeom>
          <a:solidFill>
            <a:schemeClr val="bg1">
              <a:alpha val="71001"/>
            </a:schemeClr>
          </a:solidFill>
          <a:ln w="9525">
            <a:noFill/>
            <a:miter lim="800000"/>
            <a:headEnd/>
            <a:tailEnd/>
          </a:ln>
          <a:effectLst/>
        </p:spPr>
        <p:txBody>
          <a:bodyPr>
            <a:spAutoFit/>
          </a:bodyPr>
          <a:lstStyle/>
          <a:p>
            <a:pPr algn="ctr">
              <a:spcBef>
                <a:spcPct val="50000"/>
              </a:spcBef>
            </a:pPr>
            <a:r>
              <a:rPr lang="en-US" b="1" u="sng" dirty="0">
                <a:latin typeface="Comic Sans MS" pitchFamily="66" charset="0"/>
              </a:rPr>
              <a:t>The rich soil </a:t>
            </a:r>
            <a:r>
              <a:rPr lang="en-US" b="1" u="none" dirty="0">
                <a:latin typeface="Comic Sans MS" pitchFamily="66" charset="0"/>
              </a:rPr>
              <a:t>around the Nile </a:t>
            </a:r>
            <a:r>
              <a:rPr lang="en-US" b="1" u="sng" dirty="0">
                <a:latin typeface="Comic Sans MS" pitchFamily="66" charset="0"/>
              </a:rPr>
              <a:t>was called the Black land.  The desert was called the Red Land</a:t>
            </a:r>
            <a:r>
              <a:rPr lang="en-US" b="1" dirty="0">
                <a:latin typeface="Comic Sans MS" pitchFamily="66" charset="0"/>
              </a:rPr>
              <a:t>. </a:t>
            </a:r>
          </a:p>
        </p:txBody>
      </p:sp>
      <p:sp>
        <p:nvSpPr>
          <p:cNvPr id="6153" name="Text Box 9"/>
          <p:cNvSpPr txBox="1">
            <a:spLocks noChangeArrowheads="1"/>
          </p:cNvSpPr>
          <p:nvPr/>
        </p:nvSpPr>
        <p:spPr bwMode="auto">
          <a:xfrm>
            <a:off x="304800" y="4341813"/>
            <a:ext cx="4572000" cy="915987"/>
          </a:xfrm>
          <a:prstGeom prst="rect">
            <a:avLst/>
          </a:prstGeom>
          <a:solidFill>
            <a:schemeClr val="bg1">
              <a:alpha val="71001"/>
            </a:schemeClr>
          </a:solidFill>
          <a:ln w="9525">
            <a:noFill/>
            <a:miter lim="800000"/>
            <a:headEnd/>
            <a:tailEnd/>
          </a:ln>
          <a:effectLst/>
        </p:spPr>
        <p:txBody>
          <a:bodyPr>
            <a:spAutoFit/>
          </a:bodyPr>
          <a:lstStyle/>
          <a:p>
            <a:pPr algn="ctr">
              <a:spcBef>
                <a:spcPct val="50000"/>
              </a:spcBef>
            </a:pPr>
            <a:r>
              <a:rPr lang="en-US" b="1" dirty="0">
                <a:latin typeface="Comic Sans MS" pitchFamily="66" charset="0"/>
              </a:rPr>
              <a:t>Egypt had several </a:t>
            </a:r>
            <a:r>
              <a:rPr lang="en-US" b="1" u="sng" dirty="0">
                <a:latin typeface="Comic Sans MS" pitchFamily="66" charset="0"/>
              </a:rPr>
              <a:t>natural barriers </a:t>
            </a:r>
            <a:r>
              <a:rPr lang="en-US" b="1" dirty="0">
                <a:latin typeface="Comic Sans MS" pitchFamily="66" charset="0"/>
              </a:rPr>
              <a:t>which helped to protect it from invasion</a:t>
            </a:r>
          </a:p>
        </p:txBody>
      </p:sp>
      <p:sp>
        <p:nvSpPr>
          <p:cNvPr id="6154" name="Text Box 10"/>
          <p:cNvSpPr txBox="1">
            <a:spLocks noChangeArrowheads="1"/>
          </p:cNvSpPr>
          <p:nvPr/>
        </p:nvSpPr>
        <p:spPr bwMode="auto">
          <a:xfrm>
            <a:off x="304800" y="5486400"/>
            <a:ext cx="4572000" cy="915988"/>
          </a:xfrm>
          <a:prstGeom prst="rect">
            <a:avLst/>
          </a:prstGeom>
          <a:solidFill>
            <a:schemeClr val="bg1">
              <a:alpha val="71001"/>
            </a:schemeClr>
          </a:solidFill>
          <a:ln w="9525">
            <a:noFill/>
            <a:miter lim="800000"/>
            <a:headEnd/>
            <a:tailEnd/>
          </a:ln>
          <a:effectLst/>
        </p:spPr>
        <p:txBody>
          <a:bodyPr>
            <a:spAutoFit/>
          </a:bodyPr>
          <a:lstStyle/>
          <a:p>
            <a:pPr algn="ctr">
              <a:spcBef>
                <a:spcPct val="50000"/>
              </a:spcBef>
            </a:pPr>
            <a:r>
              <a:rPr lang="en-US" b="1" dirty="0">
                <a:latin typeface="Comic Sans MS" pitchFamily="66" charset="0"/>
              </a:rPr>
              <a:t>These barriers gave Egyptians a </a:t>
            </a:r>
            <a:r>
              <a:rPr lang="en-US" b="1" u="sng" dirty="0">
                <a:latin typeface="Comic Sans MS" pitchFamily="66" charset="0"/>
              </a:rPr>
              <a:t>sense of security that was lacking in much of the ancient world.</a:t>
            </a:r>
          </a:p>
        </p:txBody>
      </p:sp>
      <p:sp>
        <p:nvSpPr>
          <p:cNvPr id="6156" name="AutoShape 12"/>
          <p:cNvSpPr>
            <a:spLocks noChangeArrowheads="1"/>
          </p:cNvSpPr>
          <p:nvPr/>
        </p:nvSpPr>
        <p:spPr bwMode="auto">
          <a:xfrm>
            <a:off x="6400800" y="4572000"/>
            <a:ext cx="609600" cy="228600"/>
          </a:xfrm>
          <a:prstGeom prst="rightArrow">
            <a:avLst>
              <a:gd name="adj1" fmla="val 50000"/>
              <a:gd name="adj2" fmla="val 66667"/>
            </a:avLst>
          </a:prstGeom>
          <a:solidFill>
            <a:schemeClr val="tx1"/>
          </a:solidFill>
          <a:ln w="9525">
            <a:solidFill>
              <a:schemeClr val="tx1"/>
            </a:solidFill>
            <a:miter lim="800000"/>
            <a:headEnd/>
            <a:tailEnd/>
          </a:ln>
          <a:effectLst/>
        </p:spPr>
        <p:txBody>
          <a:bodyPr wrap="none" anchor="ctr"/>
          <a:lstStyle/>
          <a:p>
            <a:endParaRPr lang="en-US"/>
          </a:p>
        </p:txBody>
      </p:sp>
      <p:sp>
        <p:nvSpPr>
          <p:cNvPr id="6157" name="Text Box 13"/>
          <p:cNvSpPr txBox="1">
            <a:spLocks noChangeArrowheads="1"/>
          </p:cNvSpPr>
          <p:nvPr/>
        </p:nvSpPr>
        <p:spPr bwMode="auto">
          <a:xfrm>
            <a:off x="5410200" y="3124200"/>
            <a:ext cx="1981200" cy="304800"/>
          </a:xfrm>
          <a:prstGeom prst="rect">
            <a:avLst/>
          </a:prstGeom>
          <a:noFill/>
          <a:ln w="9525">
            <a:noFill/>
            <a:miter lim="800000"/>
            <a:headEnd/>
            <a:tailEnd/>
          </a:ln>
          <a:effectLst/>
        </p:spPr>
        <p:txBody>
          <a:bodyPr>
            <a:spAutoFit/>
          </a:bodyPr>
          <a:lstStyle/>
          <a:p>
            <a:pPr algn="ctr">
              <a:spcBef>
                <a:spcPct val="50000"/>
              </a:spcBef>
            </a:pPr>
            <a:r>
              <a:rPr lang="en-US" sz="1400" b="1">
                <a:latin typeface="Comic Sans MS" pitchFamily="66" charset="0"/>
              </a:rPr>
              <a:t>Mediterranean Sea</a:t>
            </a:r>
          </a:p>
        </p:txBody>
      </p:sp>
      <p:sp>
        <p:nvSpPr>
          <p:cNvPr id="6158" name="Text Box 14"/>
          <p:cNvSpPr txBox="1">
            <a:spLocks noChangeArrowheads="1"/>
          </p:cNvSpPr>
          <p:nvPr/>
        </p:nvSpPr>
        <p:spPr bwMode="auto">
          <a:xfrm rot="3591590">
            <a:off x="7353300" y="5067300"/>
            <a:ext cx="1295400" cy="304800"/>
          </a:xfrm>
          <a:prstGeom prst="rect">
            <a:avLst/>
          </a:prstGeom>
          <a:noFill/>
          <a:ln w="9525">
            <a:noFill/>
            <a:miter lim="800000"/>
            <a:headEnd/>
            <a:tailEnd/>
          </a:ln>
          <a:effectLst/>
        </p:spPr>
        <p:txBody>
          <a:bodyPr>
            <a:spAutoFit/>
          </a:bodyPr>
          <a:lstStyle/>
          <a:p>
            <a:pPr>
              <a:spcBef>
                <a:spcPct val="50000"/>
              </a:spcBef>
            </a:pPr>
            <a:r>
              <a:rPr lang="en-US" sz="1400" b="1">
                <a:latin typeface="Comic Sans MS" pitchFamily="66" charset="0"/>
              </a:rPr>
              <a:t>Red Sea</a:t>
            </a:r>
          </a:p>
        </p:txBody>
      </p:sp>
      <p:sp>
        <p:nvSpPr>
          <p:cNvPr id="6159" name="Text Box 15"/>
          <p:cNvSpPr txBox="1">
            <a:spLocks noChangeArrowheads="1"/>
          </p:cNvSpPr>
          <p:nvPr/>
        </p:nvSpPr>
        <p:spPr bwMode="auto">
          <a:xfrm>
            <a:off x="5562600" y="4038600"/>
            <a:ext cx="1066800" cy="517525"/>
          </a:xfrm>
          <a:prstGeom prst="rect">
            <a:avLst/>
          </a:prstGeom>
          <a:noFill/>
          <a:ln w="9525">
            <a:noFill/>
            <a:miter lim="800000"/>
            <a:headEnd/>
            <a:tailEnd/>
          </a:ln>
          <a:effectLst/>
        </p:spPr>
        <p:txBody>
          <a:bodyPr>
            <a:spAutoFit/>
          </a:bodyPr>
          <a:lstStyle/>
          <a:p>
            <a:pPr>
              <a:spcBef>
                <a:spcPct val="50000"/>
              </a:spcBef>
            </a:pPr>
            <a:r>
              <a:rPr lang="en-US" sz="1400" b="1">
                <a:latin typeface="Comic Sans MS" pitchFamily="66" charset="0"/>
              </a:rPr>
              <a:t>Western Desert</a:t>
            </a:r>
          </a:p>
        </p:txBody>
      </p:sp>
      <p:pic>
        <p:nvPicPr>
          <p:cNvPr id="6170" name="Picture 26" descr="AG00542_"/>
          <p:cNvPicPr>
            <a:picLocks noGrp="1" noChangeAspect="1" noChangeArrowheads="1" noCrop="1"/>
          </p:cNvPicPr>
          <p:nvPr>
            <p:ph sz="half" idx="2"/>
          </p:nvPr>
        </p:nvPicPr>
        <p:blipFill>
          <a:blip r:embed="rId3" cstate="print"/>
          <a:srcRect/>
          <a:stretch>
            <a:fillRect/>
          </a:stretch>
        </p:blipFill>
        <p:spPr>
          <a:xfrm>
            <a:off x="6934200" y="4800600"/>
            <a:ext cx="381000" cy="26352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strVal val="#ppt_w*0.70"/>
                                          </p:val>
                                        </p:tav>
                                        <p:tav tm="100000">
                                          <p:val>
                                            <p:strVal val="#ppt_w"/>
                                          </p:val>
                                        </p:tav>
                                      </p:tavLst>
                                    </p:anim>
                                    <p:anim calcmode="lin" valueType="num">
                                      <p:cBhvr>
                                        <p:cTn id="8" dur="1000" fill="hold"/>
                                        <p:tgtEl>
                                          <p:spTgt spid="6150"/>
                                        </p:tgtEl>
                                        <p:attrNameLst>
                                          <p:attrName>ppt_h</p:attrName>
                                        </p:attrNameLst>
                                      </p:cBhvr>
                                      <p:tavLst>
                                        <p:tav tm="0">
                                          <p:val>
                                            <p:strVal val="#ppt_h"/>
                                          </p:val>
                                        </p:tav>
                                        <p:tav tm="100000">
                                          <p:val>
                                            <p:strVal val="#ppt_h"/>
                                          </p:val>
                                        </p:tav>
                                      </p:tavLst>
                                    </p:anim>
                                    <p:animEffect transition="in" filter="fade">
                                      <p:cBhvr>
                                        <p:cTn id="9" dur="1000"/>
                                        <p:tgtEl>
                                          <p:spTgt spid="6150"/>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151"/>
                                        </p:tgtEl>
                                        <p:attrNameLst>
                                          <p:attrName>style.visibility</p:attrName>
                                        </p:attrNameLst>
                                      </p:cBhvr>
                                      <p:to>
                                        <p:strVal val="visible"/>
                                      </p:to>
                                    </p:set>
                                    <p:anim calcmode="lin" valueType="num">
                                      <p:cBhvr>
                                        <p:cTn id="13" dur="2000" fill="hold"/>
                                        <p:tgtEl>
                                          <p:spTgt spid="6151"/>
                                        </p:tgtEl>
                                        <p:attrNameLst>
                                          <p:attrName>ppt_w</p:attrName>
                                        </p:attrNameLst>
                                      </p:cBhvr>
                                      <p:tavLst>
                                        <p:tav tm="0">
                                          <p:val>
                                            <p:strVal val="#ppt_w*0.70"/>
                                          </p:val>
                                        </p:tav>
                                        <p:tav tm="100000">
                                          <p:val>
                                            <p:strVal val="#ppt_w"/>
                                          </p:val>
                                        </p:tav>
                                      </p:tavLst>
                                    </p:anim>
                                    <p:anim calcmode="lin" valueType="num">
                                      <p:cBhvr>
                                        <p:cTn id="14" dur="2000" fill="hold"/>
                                        <p:tgtEl>
                                          <p:spTgt spid="6151"/>
                                        </p:tgtEl>
                                        <p:attrNameLst>
                                          <p:attrName>ppt_h</p:attrName>
                                        </p:attrNameLst>
                                      </p:cBhvr>
                                      <p:tavLst>
                                        <p:tav tm="0">
                                          <p:val>
                                            <p:strVal val="#ppt_h"/>
                                          </p:val>
                                        </p:tav>
                                        <p:tav tm="100000">
                                          <p:val>
                                            <p:strVal val="#ppt_h"/>
                                          </p:val>
                                        </p:tav>
                                      </p:tavLst>
                                    </p:anim>
                                    <p:animEffect transition="in" filter="fade">
                                      <p:cBhvr>
                                        <p:cTn id="15" dur="2000"/>
                                        <p:tgtEl>
                                          <p:spTgt spid="615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152"/>
                                        </p:tgtEl>
                                        <p:attrNameLst>
                                          <p:attrName>style.visibility</p:attrName>
                                        </p:attrNameLst>
                                      </p:cBhvr>
                                      <p:to>
                                        <p:strVal val="visible"/>
                                      </p:to>
                                    </p:set>
                                    <p:anim calcmode="lin" valueType="num">
                                      <p:cBhvr>
                                        <p:cTn id="20" dur="1000" fill="hold"/>
                                        <p:tgtEl>
                                          <p:spTgt spid="6152"/>
                                        </p:tgtEl>
                                        <p:attrNameLst>
                                          <p:attrName>ppt_w</p:attrName>
                                        </p:attrNameLst>
                                      </p:cBhvr>
                                      <p:tavLst>
                                        <p:tav tm="0">
                                          <p:val>
                                            <p:strVal val="#ppt_w*0.70"/>
                                          </p:val>
                                        </p:tav>
                                        <p:tav tm="100000">
                                          <p:val>
                                            <p:strVal val="#ppt_w"/>
                                          </p:val>
                                        </p:tav>
                                      </p:tavLst>
                                    </p:anim>
                                    <p:anim calcmode="lin" valueType="num">
                                      <p:cBhvr>
                                        <p:cTn id="21" dur="1000" fill="hold"/>
                                        <p:tgtEl>
                                          <p:spTgt spid="6152"/>
                                        </p:tgtEl>
                                        <p:attrNameLst>
                                          <p:attrName>ppt_h</p:attrName>
                                        </p:attrNameLst>
                                      </p:cBhvr>
                                      <p:tavLst>
                                        <p:tav tm="0">
                                          <p:val>
                                            <p:strVal val="#ppt_h"/>
                                          </p:val>
                                        </p:tav>
                                        <p:tav tm="100000">
                                          <p:val>
                                            <p:strVal val="#ppt_h"/>
                                          </p:val>
                                        </p:tav>
                                      </p:tavLst>
                                    </p:anim>
                                    <p:animEffect transition="in" filter="fade">
                                      <p:cBhvr>
                                        <p:cTn id="22" dur="1000"/>
                                        <p:tgtEl>
                                          <p:spTgt spid="61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156"/>
                                        </p:tgtEl>
                                        <p:attrNameLst>
                                          <p:attrName>style.visibility</p:attrName>
                                        </p:attrNameLst>
                                      </p:cBhvr>
                                      <p:to>
                                        <p:strVal val="visible"/>
                                      </p:to>
                                    </p:set>
                                    <p:animEffect transition="in" filter="dissolve">
                                      <p:cBhvr>
                                        <p:cTn id="27" dur="1000"/>
                                        <p:tgtEl>
                                          <p:spTgt spid="6156"/>
                                        </p:tgtEl>
                                      </p:cBhvr>
                                    </p:animEffect>
                                  </p:childTnLst>
                                </p:cTn>
                              </p:par>
                              <p:par>
                                <p:cTn id="28" presetID="0" presetClass="path" presetSubtype="0" accel="50000" decel="50000" fill="hold" grpId="1" nodeType="withEffect">
                                  <p:stCondLst>
                                    <p:cond delay="0"/>
                                  </p:stCondLst>
                                  <p:childTnLst>
                                    <p:animMotion origin="layout" path="M -0.12499 5.55556E-6 L 6.66667E-6 5.55556E-6 " pathEditMode="relative" ptsTypes="AA">
                                      <p:cBhvr>
                                        <p:cTn id="29" dur="2000" fill="hold"/>
                                        <p:tgtEl>
                                          <p:spTgt spid="6156"/>
                                        </p:tgtEl>
                                        <p:attrNameLst>
                                          <p:attrName>ppt_x</p:attrName>
                                          <p:attrName>ppt_y</p:attrName>
                                        </p:attrNameLst>
                                      </p:cBhvr>
                                    </p:animMotion>
                                  </p:childTnLst>
                                </p:cTn>
                              </p:par>
                            </p:childTnLst>
                          </p:cTn>
                        </p:par>
                        <p:par>
                          <p:cTn id="30" fill="hold">
                            <p:stCondLst>
                              <p:cond delay="2000"/>
                            </p:stCondLst>
                            <p:childTnLst>
                              <p:par>
                                <p:cTn id="31" presetID="53" presetClass="exit" presetSubtype="0" fill="hold" grpId="2" nodeType="afterEffect">
                                  <p:stCondLst>
                                    <p:cond delay="0"/>
                                  </p:stCondLst>
                                  <p:childTnLst>
                                    <p:anim calcmode="lin" valueType="num">
                                      <p:cBhvr>
                                        <p:cTn id="32" dur="500"/>
                                        <p:tgtEl>
                                          <p:spTgt spid="6156"/>
                                        </p:tgtEl>
                                        <p:attrNameLst>
                                          <p:attrName>ppt_w</p:attrName>
                                        </p:attrNameLst>
                                      </p:cBhvr>
                                      <p:tavLst>
                                        <p:tav tm="0">
                                          <p:val>
                                            <p:strVal val="ppt_w"/>
                                          </p:val>
                                        </p:tav>
                                        <p:tav tm="100000">
                                          <p:val>
                                            <p:fltVal val="0"/>
                                          </p:val>
                                        </p:tav>
                                      </p:tavLst>
                                    </p:anim>
                                    <p:anim calcmode="lin" valueType="num">
                                      <p:cBhvr>
                                        <p:cTn id="33" dur="500"/>
                                        <p:tgtEl>
                                          <p:spTgt spid="6156"/>
                                        </p:tgtEl>
                                        <p:attrNameLst>
                                          <p:attrName>ppt_h</p:attrName>
                                        </p:attrNameLst>
                                      </p:cBhvr>
                                      <p:tavLst>
                                        <p:tav tm="0">
                                          <p:val>
                                            <p:strVal val="ppt_h"/>
                                          </p:val>
                                        </p:tav>
                                        <p:tav tm="100000">
                                          <p:val>
                                            <p:fltVal val="0"/>
                                          </p:val>
                                        </p:tav>
                                      </p:tavLst>
                                    </p:anim>
                                    <p:animEffect transition="out" filter="fade">
                                      <p:cBhvr>
                                        <p:cTn id="34" dur="500"/>
                                        <p:tgtEl>
                                          <p:spTgt spid="6156"/>
                                        </p:tgtEl>
                                      </p:cBhvr>
                                    </p:animEffect>
                                    <p:set>
                                      <p:cBhvr>
                                        <p:cTn id="35" dur="1" fill="hold">
                                          <p:stCondLst>
                                            <p:cond delay="499"/>
                                          </p:stCondLst>
                                        </p:cTn>
                                        <p:tgtEl>
                                          <p:spTgt spid="615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6153"/>
                                        </p:tgtEl>
                                        <p:attrNameLst>
                                          <p:attrName>style.visibility</p:attrName>
                                        </p:attrNameLst>
                                      </p:cBhvr>
                                      <p:to>
                                        <p:strVal val="visible"/>
                                      </p:to>
                                    </p:set>
                                    <p:anim calcmode="lin" valueType="num">
                                      <p:cBhvr>
                                        <p:cTn id="40" dur="1000" fill="hold"/>
                                        <p:tgtEl>
                                          <p:spTgt spid="6153"/>
                                        </p:tgtEl>
                                        <p:attrNameLst>
                                          <p:attrName>ppt_w</p:attrName>
                                        </p:attrNameLst>
                                      </p:cBhvr>
                                      <p:tavLst>
                                        <p:tav tm="0">
                                          <p:val>
                                            <p:strVal val="#ppt_w*0.70"/>
                                          </p:val>
                                        </p:tav>
                                        <p:tav tm="100000">
                                          <p:val>
                                            <p:strVal val="#ppt_w"/>
                                          </p:val>
                                        </p:tav>
                                      </p:tavLst>
                                    </p:anim>
                                    <p:anim calcmode="lin" valueType="num">
                                      <p:cBhvr>
                                        <p:cTn id="41" dur="1000" fill="hold"/>
                                        <p:tgtEl>
                                          <p:spTgt spid="6153"/>
                                        </p:tgtEl>
                                        <p:attrNameLst>
                                          <p:attrName>ppt_h</p:attrName>
                                        </p:attrNameLst>
                                      </p:cBhvr>
                                      <p:tavLst>
                                        <p:tav tm="0">
                                          <p:val>
                                            <p:strVal val="#ppt_h"/>
                                          </p:val>
                                        </p:tav>
                                        <p:tav tm="100000">
                                          <p:val>
                                            <p:strVal val="#ppt_h"/>
                                          </p:val>
                                        </p:tav>
                                      </p:tavLst>
                                    </p:anim>
                                    <p:animEffect transition="in" filter="fade">
                                      <p:cBhvr>
                                        <p:cTn id="42" dur="1000"/>
                                        <p:tgtEl>
                                          <p:spTgt spid="6153"/>
                                        </p:tgtEl>
                                      </p:cBhvr>
                                    </p:animEffect>
                                  </p:childTnLst>
                                </p:cTn>
                              </p:par>
                            </p:childTnLst>
                          </p:cTn>
                        </p:par>
                        <p:par>
                          <p:cTn id="43" fill="hold">
                            <p:stCondLst>
                              <p:cond delay="1000"/>
                            </p:stCondLst>
                            <p:childTnLst>
                              <p:par>
                                <p:cTn id="44" presetID="55" presetClass="entr" presetSubtype="0" fill="hold" grpId="0" nodeType="afterEffect">
                                  <p:stCondLst>
                                    <p:cond delay="0"/>
                                  </p:stCondLst>
                                  <p:childTnLst>
                                    <p:set>
                                      <p:cBhvr>
                                        <p:cTn id="45" dur="1" fill="hold">
                                          <p:stCondLst>
                                            <p:cond delay="0"/>
                                          </p:stCondLst>
                                        </p:cTn>
                                        <p:tgtEl>
                                          <p:spTgt spid="6159"/>
                                        </p:tgtEl>
                                        <p:attrNameLst>
                                          <p:attrName>style.visibility</p:attrName>
                                        </p:attrNameLst>
                                      </p:cBhvr>
                                      <p:to>
                                        <p:strVal val="visible"/>
                                      </p:to>
                                    </p:set>
                                    <p:anim calcmode="lin" valueType="num">
                                      <p:cBhvr>
                                        <p:cTn id="46" dur="1000" fill="hold"/>
                                        <p:tgtEl>
                                          <p:spTgt spid="6159"/>
                                        </p:tgtEl>
                                        <p:attrNameLst>
                                          <p:attrName>ppt_w</p:attrName>
                                        </p:attrNameLst>
                                      </p:cBhvr>
                                      <p:tavLst>
                                        <p:tav tm="0">
                                          <p:val>
                                            <p:strVal val="#ppt_w*0.70"/>
                                          </p:val>
                                        </p:tav>
                                        <p:tav tm="100000">
                                          <p:val>
                                            <p:strVal val="#ppt_w"/>
                                          </p:val>
                                        </p:tav>
                                      </p:tavLst>
                                    </p:anim>
                                    <p:anim calcmode="lin" valueType="num">
                                      <p:cBhvr>
                                        <p:cTn id="47" dur="1000" fill="hold"/>
                                        <p:tgtEl>
                                          <p:spTgt spid="6159"/>
                                        </p:tgtEl>
                                        <p:attrNameLst>
                                          <p:attrName>ppt_h</p:attrName>
                                        </p:attrNameLst>
                                      </p:cBhvr>
                                      <p:tavLst>
                                        <p:tav tm="0">
                                          <p:val>
                                            <p:strVal val="#ppt_h"/>
                                          </p:val>
                                        </p:tav>
                                        <p:tav tm="100000">
                                          <p:val>
                                            <p:strVal val="#ppt_h"/>
                                          </p:val>
                                        </p:tav>
                                      </p:tavLst>
                                    </p:anim>
                                    <p:animEffect transition="in" filter="fade">
                                      <p:cBhvr>
                                        <p:cTn id="48" dur="1000"/>
                                        <p:tgtEl>
                                          <p:spTgt spid="6159"/>
                                        </p:tgtEl>
                                      </p:cBhvr>
                                    </p:animEffect>
                                  </p:childTnLst>
                                </p:cTn>
                              </p:par>
                            </p:childTnLst>
                          </p:cTn>
                        </p:par>
                        <p:par>
                          <p:cTn id="49" fill="hold">
                            <p:stCondLst>
                              <p:cond delay="2000"/>
                            </p:stCondLst>
                            <p:childTnLst>
                              <p:par>
                                <p:cTn id="50" presetID="55" presetClass="entr" presetSubtype="0" fill="hold" grpId="0" nodeType="afterEffect">
                                  <p:stCondLst>
                                    <p:cond delay="0"/>
                                  </p:stCondLst>
                                  <p:childTnLst>
                                    <p:set>
                                      <p:cBhvr>
                                        <p:cTn id="51" dur="1" fill="hold">
                                          <p:stCondLst>
                                            <p:cond delay="0"/>
                                          </p:stCondLst>
                                        </p:cTn>
                                        <p:tgtEl>
                                          <p:spTgt spid="6157"/>
                                        </p:tgtEl>
                                        <p:attrNameLst>
                                          <p:attrName>style.visibility</p:attrName>
                                        </p:attrNameLst>
                                      </p:cBhvr>
                                      <p:to>
                                        <p:strVal val="visible"/>
                                      </p:to>
                                    </p:set>
                                    <p:anim calcmode="lin" valueType="num">
                                      <p:cBhvr>
                                        <p:cTn id="52" dur="1000" fill="hold"/>
                                        <p:tgtEl>
                                          <p:spTgt spid="6157"/>
                                        </p:tgtEl>
                                        <p:attrNameLst>
                                          <p:attrName>ppt_w</p:attrName>
                                        </p:attrNameLst>
                                      </p:cBhvr>
                                      <p:tavLst>
                                        <p:tav tm="0">
                                          <p:val>
                                            <p:strVal val="#ppt_w*0.70"/>
                                          </p:val>
                                        </p:tav>
                                        <p:tav tm="100000">
                                          <p:val>
                                            <p:strVal val="#ppt_w"/>
                                          </p:val>
                                        </p:tav>
                                      </p:tavLst>
                                    </p:anim>
                                    <p:anim calcmode="lin" valueType="num">
                                      <p:cBhvr>
                                        <p:cTn id="53" dur="1000" fill="hold"/>
                                        <p:tgtEl>
                                          <p:spTgt spid="6157"/>
                                        </p:tgtEl>
                                        <p:attrNameLst>
                                          <p:attrName>ppt_h</p:attrName>
                                        </p:attrNameLst>
                                      </p:cBhvr>
                                      <p:tavLst>
                                        <p:tav tm="0">
                                          <p:val>
                                            <p:strVal val="#ppt_h"/>
                                          </p:val>
                                        </p:tav>
                                        <p:tav tm="100000">
                                          <p:val>
                                            <p:strVal val="#ppt_h"/>
                                          </p:val>
                                        </p:tav>
                                      </p:tavLst>
                                    </p:anim>
                                    <p:animEffect transition="in" filter="fade">
                                      <p:cBhvr>
                                        <p:cTn id="54" dur="1000"/>
                                        <p:tgtEl>
                                          <p:spTgt spid="6157"/>
                                        </p:tgtEl>
                                      </p:cBhvr>
                                    </p:animEffect>
                                  </p:childTnLst>
                                </p:cTn>
                              </p:par>
                            </p:childTnLst>
                          </p:cTn>
                        </p:par>
                        <p:par>
                          <p:cTn id="55" fill="hold">
                            <p:stCondLst>
                              <p:cond delay="3000"/>
                            </p:stCondLst>
                            <p:childTnLst>
                              <p:par>
                                <p:cTn id="56" presetID="55" presetClass="entr" presetSubtype="0" fill="hold" grpId="0" nodeType="afterEffect">
                                  <p:stCondLst>
                                    <p:cond delay="0"/>
                                  </p:stCondLst>
                                  <p:childTnLst>
                                    <p:set>
                                      <p:cBhvr>
                                        <p:cTn id="57" dur="1" fill="hold">
                                          <p:stCondLst>
                                            <p:cond delay="0"/>
                                          </p:stCondLst>
                                        </p:cTn>
                                        <p:tgtEl>
                                          <p:spTgt spid="6158"/>
                                        </p:tgtEl>
                                        <p:attrNameLst>
                                          <p:attrName>style.visibility</p:attrName>
                                        </p:attrNameLst>
                                      </p:cBhvr>
                                      <p:to>
                                        <p:strVal val="visible"/>
                                      </p:to>
                                    </p:set>
                                    <p:anim calcmode="lin" valueType="num">
                                      <p:cBhvr>
                                        <p:cTn id="58" dur="1000" fill="hold"/>
                                        <p:tgtEl>
                                          <p:spTgt spid="6158"/>
                                        </p:tgtEl>
                                        <p:attrNameLst>
                                          <p:attrName>ppt_w</p:attrName>
                                        </p:attrNameLst>
                                      </p:cBhvr>
                                      <p:tavLst>
                                        <p:tav tm="0">
                                          <p:val>
                                            <p:strVal val="#ppt_w*0.70"/>
                                          </p:val>
                                        </p:tav>
                                        <p:tav tm="100000">
                                          <p:val>
                                            <p:strVal val="#ppt_w"/>
                                          </p:val>
                                        </p:tav>
                                      </p:tavLst>
                                    </p:anim>
                                    <p:anim calcmode="lin" valueType="num">
                                      <p:cBhvr>
                                        <p:cTn id="59" dur="1000" fill="hold"/>
                                        <p:tgtEl>
                                          <p:spTgt spid="6158"/>
                                        </p:tgtEl>
                                        <p:attrNameLst>
                                          <p:attrName>ppt_h</p:attrName>
                                        </p:attrNameLst>
                                      </p:cBhvr>
                                      <p:tavLst>
                                        <p:tav tm="0">
                                          <p:val>
                                            <p:strVal val="#ppt_h"/>
                                          </p:val>
                                        </p:tav>
                                        <p:tav tm="100000">
                                          <p:val>
                                            <p:strVal val="#ppt_h"/>
                                          </p:val>
                                        </p:tav>
                                      </p:tavLst>
                                    </p:anim>
                                    <p:animEffect transition="in" filter="fade">
                                      <p:cBhvr>
                                        <p:cTn id="60" dur="1000"/>
                                        <p:tgtEl>
                                          <p:spTgt spid="6158"/>
                                        </p:tgtEl>
                                      </p:cBhvr>
                                    </p:animEffect>
                                  </p:childTnLst>
                                </p:cTn>
                              </p:par>
                            </p:childTnLst>
                          </p:cTn>
                        </p:par>
                        <p:par>
                          <p:cTn id="61" fill="hold">
                            <p:stCondLst>
                              <p:cond delay="4000"/>
                            </p:stCondLst>
                            <p:childTnLst>
                              <p:par>
                                <p:cTn id="62" presetID="55" presetClass="entr" presetSubtype="0" fill="hold" nodeType="afterEffect">
                                  <p:stCondLst>
                                    <p:cond delay="0"/>
                                  </p:stCondLst>
                                  <p:childTnLst>
                                    <p:set>
                                      <p:cBhvr>
                                        <p:cTn id="63" dur="1" fill="hold">
                                          <p:stCondLst>
                                            <p:cond delay="0"/>
                                          </p:stCondLst>
                                        </p:cTn>
                                        <p:tgtEl>
                                          <p:spTgt spid="6170"/>
                                        </p:tgtEl>
                                        <p:attrNameLst>
                                          <p:attrName>style.visibility</p:attrName>
                                        </p:attrNameLst>
                                      </p:cBhvr>
                                      <p:to>
                                        <p:strVal val="visible"/>
                                      </p:to>
                                    </p:set>
                                    <p:anim calcmode="lin" valueType="num">
                                      <p:cBhvr>
                                        <p:cTn id="64" dur="1000" fill="hold"/>
                                        <p:tgtEl>
                                          <p:spTgt spid="6170"/>
                                        </p:tgtEl>
                                        <p:attrNameLst>
                                          <p:attrName>ppt_w</p:attrName>
                                        </p:attrNameLst>
                                      </p:cBhvr>
                                      <p:tavLst>
                                        <p:tav tm="0">
                                          <p:val>
                                            <p:strVal val="#ppt_w*0.70"/>
                                          </p:val>
                                        </p:tav>
                                        <p:tav tm="100000">
                                          <p:val>
                                            <p:strVal val="#ppt_w"/>
                                          </p:val>
                                        </p:tav>
                                      </p:tavLst>
                                    </p:anim>
                                    <p:anim calcmode="lin" valueType="num">
                                      <p:cBhvr>
                                        <p:cTn id="65" dur="1000" fill="hold"/>
                                        <p:tgtEl>
                                          <p:spTgt spid="6170"/>
                                        </p:tgtEl>
                                        <p:attrNameLst>
                                          <p:attrName>ppt_h</p:attrName>
                                        </p:attrNameLst>
                                      </p:cBhvr>
                                      <p:tavLst>
                                        <p:tav tm="0">
                                          <p:val>
                                            <p:strVal val="#ppt_h"/>
                                          </p:val>
                                        </p:tav>
                                        <p:tav tm="100000">
                                          <p:val>
                                            <p:strVal val="#ppt_h"/>
                                          </p:val>
                                        </p:tav>
                                      </p:tavLst>
                                    </p:anim>
                                    <p:animEffect transition="in" filter="fade">
                                      <p:cBhvr>
                                        <p:cTn id="66" dur="1000"/>
                                        <p:tgtEl>
                                          <p:spTgt spid="6170"/>
                                        </p:tgtEl>
                                      </p:cBhvr>
                                    </p:animEffect>
                                  </p:childTnLst>
                                </p:cTn>
                              </p:par>
                            </p:childTnLst>
                          </p:cTn>
                        </p:par>
                        <p:par>
                          <p:cTn id="67" fill="hold">
                            <p:stCondLst>
                              <p:cond delay="5000"/>
                            </p:stCondLst>
                            <p:childTnLst>
                              <p:par>
                                <p:cTn id="68" presetID="55" presetClass="entr" presetSubtype="0" fill="hold" grpId="0" nodeType="afterEffect">
                                  <p:stCondLst>
                                    <p:cond delay="0"/>
                                  </p:stCondLst>
                                  <p:childTnLst>
                                    <p:set>
                                      <p:cBhvr>
                                        <p:cTn id="69" dur="1" fill="hold">
                                          <p:stCondLst>
                                            <p:cond delay="0"/>
                                          </p:stCondLst>
                                        </p:cTn>
                                        <p:tgtEl>
                                          <p:spTgt spid="6154"/>
                                        </p:tgtEl>
                                        <p:attrNameLst>
                                          <p:attrName>style.visibility</p:attrName>
                                        </p:attrNameLst>
                                      </p:cBhvr>
                                      <p:to>
                                        <p:strVal val="visible"/>
                                      </p:to>
                                    </p:set>
                                    <p:anim calcmode="lin" valueType="num">
                                      <p:cBhvr>
                                        <p:cTn id="70" dur="1000" fill="hold"/>
                                        <p:tgtEl>
                                          <p:spTgt spid="6154"/>
                                        </p:tgtEl>
                                        <p:attrNameLst>
                                          <p:attrName>ppt_w</p:attrName>
                                        </p:attrNameLst>
                                      </p:cBhvr>
                                      <p:tavLst>
                                        <p:tav tm="0">
                                          <p:val>
                                            <p:strVal val="#ppt_w*0.70"/>
                                          </p:val>
                                        </p:tav>
                                        <p:tav tm="100000">
                                          <p:val>
                                            <p:strVal val="#ppt_w"/>
                                          </p:val>
                                        </p:tav>
                                      </p:tavLst>
                                    </p:anim>
                                    <p:anim calcmode="lin" valueType="num">
                                      <p:cBhvr>
                                        <p:cTn id="71" dur="1000" fill="hold"/>
                                        <p:tgtEl>
                                          <p:spTgt spid="6154"/>
                                        </p:tgtEl>
                                        <p:attrNameLst>
                                          <p:attrName>ppt_h</p:attrName>
                                        </p:attrNameLst>
                                      </p:cBhvr>
                                      <p:tavLst>
                                        <p:tav tm="0">
                                          <p:val>
                                            <p:strVal val="#ppt_h"/>
                                          </p:val>
                                        </p:tav>
                                        <p:tav tm="100000">
                                          <p:val>
                                            <p:strVal val="#ppt_h"/>
                                          </p:val>
                                        </p:tav>
                                      </p:tavLst>
                                    </p:anim>
                                    <p:animEffect transition="in" filter="fade">
                                      <p:cBhvr>
                                        <p:cTn id="72" dur="1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P spid="6156" grpId="0" animBg="1"/>
      <p:bldP spid="6156" grpId="1" animBg="1"/>
      <p:bldP spid="6156" grpId="2" animBg="1"/>
      <p:bldP spid="6157" grpId="0"/>
      <p:bldP spid="6158" grpId="0"/>
      <p:bldP spid="61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atin typeface="Comic Sans MS" pitchFamily="66" charset="0"/>
              </a:rPr>
              <a:t>Egyptian Religion</a:t>
            </a:r>
          </a:p>
        </p:txBody>
      </p:sp>
      <p:sp>
        <p:nvSpPr>
          <p:cNvPr id="13315" name="Rectangle 3"/>
          <p:cNvSpPr>
            <a:spLocks noGrp="1" noChangeArrowheads="1"/>
          </p:cNvSpPr>
          <p:nvPr>
            <p:ph type="body" idx="1"/>
          </p:nvPr>
        </p:nvSpPr>
        <p:spPr>
          <a:xfrm>
            <a:off x="457200" y="1524000"/>
            <a:ext cx="8229600" cy="4953000"/>
          </a:xfrm>
        </p:spPr>
        <p:txBody>
          <a:bodyPr/>
          <a:lstStyle/>
          <a:p>
            <a:pPr algn="ctr"/>
            <a:r>
              <a:rPr lang="en-US" u="sng" dirty="0">
                <a:latin typeface="Comic Sans MS" pitchFamily="66" charset="0"/>
              </a:rPr>
              <a:t>For the Egyptians, religion was closely tied to daily life.</a:t>
            </a:r>
          </a:p>
          <a:p>
            <a:pPr algn="ctr"/>
            <a:r>
              <a:rPr lang="en-US" u="sng" dirty="0">
                <a:latin typeface="Comic Sans MS" pitchFamily="66" charset="0"/>
              </a:rPr>
              <a:t>The Egyptians were polytheistic, worshipping many different gods.</a:t>
            </a:r>
          </a:p>
          <a:p>
            <a:pPr algn="ctr"/>
            <a:r>
              <a:rPr lang="en-US" dirty="0">
                <a:latin typeface="Comic Sans MS" pitchFamily="66" charset="0"/>
              </a:rPr>
              <a:t>The most </a:t>
            </a:r>
            <a:r>
              <a:rPr lang="en-US" u="sng" dirty="0">
                <a:latin typeface="Comic Sans MS" pitchFamily="66" charset="0"/>
              </a:rPr>
              <a:t>important god </a:t>
            </a:r>
            <a:r>
              <a:rPr lang="en-US" dirty="0">
                <a:latin typeface="Comic Sans MS" pitchFamily="66" charset="0"/>
              </a:rPr>
              <a:t>was the god of the sun, </a:t>
            </a:r>
            <a:r>
              <a:rPr lang="en-US" u="sng" dirty="0">
                <a:latin typeface="Comic Sans MS" pitchFamily="66" charset="0"/>
              </a:rPr>
              <a:t>Re</a:t>
            </a:r>
            <a:r>
              <a:rPr lang="en-US" dirty="0">
                <a:latin typeface="Comic Sans MS" pitchFamily="66" charset="0"/>
              </a:rPr>
              <a:t>, also </a:t>
            </a:r>
            <a:r>
              <a:rPr lang="en-US" dirty="0" smtClean="0">
                <a:latin typeface="Comic Sans MS" pitchFamily="66" charset="0"/>
              </a:rPr>
              <a:t>sometimes referred to as </a:t>
            </a:r>
            <a:r>
              <a:rPr lang="en-US" u="sng" dirty="0" smtClean="0">
                <a:latin typeface="Comic Sans MS" pitchFamily="66" charset="0"/>
              </a:rPr>
              <a:t>Ra</a:t>
            </a:r>
            <a:r>
              <a:rPr lang="en-US" dirty="0" smtClean="0">
                <a:latin typeface="Comic Sans MS" pitchFamily="66" charset="0"/>
              </a:rPr>
              <a:t> or </a:t>
            </a:r>
            <a:r>
              <a:rPr lang="en-US" u="sng" dirty="0" err="1" smtClean="0">
                <a:latin typeface="Comic Sans MS" pitchFamily="66" charset="0"/>
              </a:rPr>
              <a:t>Amon</a:t>
            </a:r>
            <a:r>
              <a:rPr lang="en-US" u="sng" dirty="0" smtClean="0">
                <a:latin typeface="Comic Sans MS" pitchFamily="66" charset="0"/>
              </a:rPr>
              <a:t>-Re.</a:t>
            </a:r>
            <a:r>
              <a:rPr lang="en-US" dirty="0" smtClean="0">
                <a:latin typeface="Comic Sans MS" pitchFamily="66" charset="0"/>
              </a:rPr>
              <a:t> </a:t>
            </a:r>
          </a:p>
          <a:p>
            <a:pPr algn="ctr">
              <a:buNone/>
            </a:pPr>
            <a:r>
              <a:rPr lang="en-US" u="sng" dirty="0" smtClean="0">
                <a:latin typeface="Comic Sans MS" pitchFamily="66" charset="0"/>
              </a:rPr>
              <a:t>It was believed that the Pharaoh was connected to this god.</a:t>
            </a:r>
            <a:endParaRPr lang="en-US" u="sng"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Effect transition="in" filter="fade">
                                      <p:cBhvr>
                                        <p:cTn id="14" dur="1000"/>
                                        <p:tgtEl>
                                          <p:spTgt spid="13315">
                                            <p:txEl>
                                              <p:pRg st="0" end="0"/>
                                            </p:txEl>
                                          </p:spTgt>
                                        </p:tgtEl>
                                      </p:cBhvr>
                                    </p:animEffect>
                                    <p:anim calcmode="lin" valueType="num">
                                      <p:cBhvr>
                                        <p:cTn id="15"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315">
                                            <p:txEl>
                                              <p:pRg st="1" end="1"/>
                                            </p:txEl>
                                          </p:spTgt>
                                        </p:tgtEl>
                                        <p:attrNameLst>
                                          <p:attrName>style.visibility</p:attrName>
                                        </p:attrNameLst>
                                      </p:cBhvr>
                                      <p:to>
                                        <p:strVal val="visible"/>
                                      </p:to>
                                    </p:set>
                                    <p:animEffect transition="in" filter="fade">
                                      <p:cBhvr>
                                        <p:cTn id="21" dur="1000"/>
                                        <p:tgtEl>
                                          <p:spTgt spid="13315">
                                            <p:txEl>
                                              <p:pRg st="1" end="1"/>
                                            </p:txEl>
                                          </p:spTgt>
                                        </p:tgtEl>
                                      </p:cBhvr>
                                    </p:animEffect>
                                    <p:anim calcmode="lin" valueType="num">
                                      <p:cBhvr>
                                        <p:cTn id="22"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315">
                                            <p:txEl>
                                              <p:pRg st="2" end="2"/>
                                            </p:txEl>
                                          </p:spTgt>
                                        </p:tgtEl>
                                        <p:attrNameLst>
                                          <p:attrName>style.visibility</p:attrName>
                                        </p:attrNameLst>
                                      </p:cBhvr>
                                      <p:to>
                                        <p:strVal val="visible"/>
                                      </p:to>
                                    </p:set>
                                    <p:animEffect transition="in" filter="fade">
                                      <p:cBhvr>
                                        <p:cTn id="28" dur="1000"/>
                                        <p:tgtEl>
                                          <p:spTgt spid="13315">
                                            <p:txEl>
                                              <p:pRg st="2" end="2"/>
                                            </p:txEl>
                                          </p:spTgt>
                                        </p:tgtEl>
                                      </p:cBhvr>
                                    </p:animEffect>
                                    <p:anim calcmode="lin" valueType="num">
                                      <p:cBhvr>
                                        <p:cTn id="29"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3315">
                                            <p:txEl>
                                              <p:pRg st="3" end="3"/>
                                            </p:txEl>
                                          </p:spTgt>
                                        </p:tgtEl>
                                        <p:attrNameLst>
                                          <p:attrName>style.visibility</p:attrName>
                                        </p:attrNameLst>
                                      </p:cBhvr>
                                      <p:to>
                                        <p:strVal val="visible"/>
                                      </p:to>
                                    </p:set>
                                    <p:animEffect transition="in" filter="fade">
                                      <p:cBhvr>
                                        <p:cTn id="35" dur="1000"/>
                                        <p:tgtEl>
                                          <p:spTgt spid="13315">
                                            <p:txEl>
                                              <p:pRg st="3" end="3"/>
                                            </p:txEl>
                                          </p:spTgt>
                                        </p:tgtEl>
                                      </p:cBhvr>
                                    </p:animEffect>
                                    <p:anim calcmode="lin" valueType="num">
                                      <p:cBhvr>
                                        <p:cTn id="36" dur="1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33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atin typeface="Comic Sans MS" pitchFamily="66" charset="0"/>
              </a:rPr>
              <a:t>Egyptian Deities</a:t>
            </a:r>
          </a:p>
        </p:txBody>
      </p:sp>
      <p:pic>
        <p:nvPicPr>
          <p:cNvPr id="14354" name="Picture 18" descr="MCj04106650000[1]"/>
          <p:cNvPicPr>
            <a:picLocks noGrp="1" noChangeAspect="1" noChangeArrowheads="1"/>
          </p:cNvPicPr>
          <p:nvPr>
            <p:ph sz="half" idx="1"/>
          </p:nvPr>
        </p:nvPicPr>
        <p:blipFill>
          <a:blip r:embed="rId2" cstate="print"/>
          <a:srcRect/>
          <a:stretch>
            <a:fillRect/>
          </a:stretch>
        </p:blipFill>
        <p:spPr>
          <a:xfrm>
            <a:off x="533400" y="1295400"/>
            <a:ext cx="1817688" cy="1905000"/>
          </a:xfrm>
          <a:noFill/>
          <a:ln/>
        </p:spPr>
      </p:pic>
      <p:pic>
        <p:nvPicPr>
          <p:cNvPr id="14345" name="Picture 9" descr="MCSY01446_0000[1]"/>
          <p:cNvPicPr>
            <a:picLocks noGrp="1" noChangeAspect="1" noChangeArrowheads="1"/>
          </p:cNvPicPr>
          <p:nvPr>
            <p:ph sz="quarter" idx="2"/>
          </p:nvPr>
        </p:nvPicPr>
        <p:blipFill>
          <a:blip r:embed="rId3" cstate="print"/>
          <a:srcRect/>
          <a:stretch>
            <a:fillRect/>
          </a:stretch>
        </p:blipFill>
        <p:spPr>
          <a:xfrm>
            <a:off x="533400" y="3429000"/>
            <a:ext cx="1177925" cy="2819400"/>
          </a:xfrm>
          <a:noFill/>
          <a:ln/>
        </p:spPr>
      </p:pic>
      <p:sp>
        <p:nvSpPr>
          <p:cNvPr id="14348" name="Text Box 12"/>
          <p:cNvSpPr txBox="1">
            <a:spLocks noChangeArrowheads="1"/>
          </p:cNvSpPr>
          <p:nvPr/>
        </p:nvSpPr>
        <p:spPr bwMode="auto">
          <a:xfrm>
            <a:off x="1981200" y="3733800"/>
            <a:ext cx="6477000" cy="2014538"/>
          </a:xfrm>
          <a:prstGeom prst="rect">
            <a:avLst/>
          </a:prstGeom>
          <a:noFill/>
          <a:ln w="9525">
            <a:noFill/>
            <a:miter lim="800000"/>
            <a:headEnd/>
            <a:tailEnd/>
          </a:ln>
          <a:effectLst/>
        </p:spPr>
        <p:txBody>
          <a:bodyPr>
            <a:spAutoFit/>
          </a:bodyPr>
          <a:lstStyle/>
          <a:p>
            <a:pPr>
              <a:spcBef>
                <a:spcPct val="50000"/>
              </a:spcBef>
            </a:pPr>
            <a:r>
              <a:rPr lang="en-US" b="1" u="sng" dirty="0">
                <a:latin typeface="Comic Sans MS" pitchFamily="66" charset="0"/>
              </a:rPr>
              <a:t>Anubis</a:t>
            </a:r>
            <a:r>
              <a:rPr lang="en-US" u="sng" dirty="0">
                <a:latin typeface="Comic Sans MS" pitchFamily="66" charset="0"/>
              </a:rPr>
              <a:t> was the patron of embalming</a:t>
            </a:r>
            <a:r>
              <a:rPr lang="en-US" dirty="0">
                <a:latin typeface="Comic Sans MS" pitchFamily="66" charset="0"/>
              </a:rPr>
              <a:t>. </a:t>
            </a:r>
            <a:r>
              <a:rPr lang="en-US" u="none" dirty="0">
                <a:latin typeface="Comic Sans MS" pitchFamily="66" charset="0"/>
              </a:rPr>
              <a:t>He was also the keeper of poisons and medicines.  Anubis performed the </a:t>
            </a:r>
            <a:r>
              <a:rPr lang="en-US" b="1" u="none" dirty="0">
                <a:latin typeface="Comic Sans MS" pitchFamily="66" charset="0"/>
              </a:rPr>
              <a:t>Opening of the Mouth</a:t>
            </a:r>
            <a:r>
              <a:rPr lang="en-US" u="none" dirty="0">
                <a:latin typeface="Comic Sans MS" pitchFamily="66" charset="0"/>
              </a:rPr>
              <a:t> ceremony which  was performed at the funeral to restore the senses of the deceased. The ceremony was done by touching the mouth of a mummy or statue of the deceased, it was believed to restore the senses in preparation for the afterlife.</a:t>
            </a:r>
          </a:p>
        </p:txBody>
      </p:sp>
      <p:sp>
        <p:nvSpPr>
          <p:cNvPr id="14351" name="Text Box 15"/>
          <p:cNvSpPr txBox="1">
            <a:spLocks noChangeArrowheads="1"/>
          </p:cNvSpPr>
          <p:nvPr/>
        </p:nvSpPr>
        <p:spPr bwMode="auto">
          <a:xfrm>
            <a:off x="3581400" y="2743200"/>
            <a:ext cx="3505200" cy="366713"/>
          </a:xfrm>
          <a:prstGeom prst="rect">
            <a:avLst/>
          </a:prstGeom>
          <a:noFill/>
          <a:ln w="9525">
            <a:noFill/>
            <a:miter lim="800000"/>
            <a:headEnd/>
            <a:tailEnd/>
          </a:ln>
          <a:effectLst/>
        </p:spPr>
        <p:txBody>
          <a:bodyPr>
            <a:spAutoFit/>
          </a:bodyPr>
          <a:lstStyle/>
          <a:p>
            <a:pPr>
              <a:spcBef>
                <a:spcPct val="50000"/>
              </a:spcBef>
            </a:pPr>
            <a:endParaRPr lang="en-US"/>
          </a:p>
        </p:txBody>
      </p:sp>
      <p:pic>
        <p:nvPicPr>
          <p:cNvPr id="14357" name="Picture 21" descr="ra"/>
          <p:cNvPicPr>
            <a:picLocks noGrp="1" noChangeAspect="1" noChangeArrowheads="1"/>
          </p:cNvPicPr>
          <p:nvPr>
            <p:ph sz="quarter" idx="3"/>
          </p:nvPr>
        </p:nvPicPr>
        <p:blipFill>
          <a:blip r:embed="rId4" cstate="print">
            <a:clrChange>
              <a:clrFrom>
                <a:srgbClr val="F1DCBF"/>
              </a:clrFrom>
              <a:clrTo>
                <a:srgbClr val="F1DCBF">
                  <a:alpha val="0"/>
                </a:srgbClr>
              </a:clrTo>
            </a:clrChange>
          </a:blip>
          <a:srcRect/>
          <a:stretch>
            <a:fillRect/>
          </a:stretch>
        </p:blipFill>
        <p:spPr>
          <a:xfrm>
            <a:off x="7315200" y="990600"/>
            <a:ext cx="1106488" cy="2187575"/>
          </a:xfrm>
          <a:noFill/>
          <a:ln/>
        </p:spPr>
      </p:pic>
      <p:sp>
        <p:nvSpPr>
          <p:cNvPr id="14359" name="Text Box 23"/>
          <p:cNvSpPr txBox="1">
            <a:spLocks noChangeArrowheads="1"/>
          </p:cNvSpPr>
          <p:nvPr/>
        </p:nvSpPr>
        <p:spPr bwMode="auto">
          <a:xfrm>
            <a:off x="2514600" y="1752600"/>
            <a:ext cx="4419600" cy="1054100"/>
          </a:xfrm>
          <a:prstGeom prst="rect">
            <a:avLst/>
          </a:prstGeom>
          <a:noFill/>
          <a:ln w="9525">
            <a:noFill/>
            <a:miter lim="800000"/>
            <a:headEnd/>
            <a:tailEnd/>
          </a:ln>
          <a:effectLst/>
        </p:spPr>
        <p:txBody>
          <a:bodyPr>
            <a:spAutoFit/>
          </a:bodyPr>
          <a:lstStyle/>
          <a:p>
            <a:pPr>
              <a:spcBef>
                <a:spcPct val="50000"/>
              </a:spcBef>
            </a:pPr>
            <a:r>
              <a:rPr lang="en-US" b="1" u="sng" dirty="0">
                <a:latin typeface="Comic Sans MS" pitchFamily="66" charset="0"/>
              </a:rPr>
              <a:t>Re (Ra)</a:t>
            </a:r>
            <a:r>
              <a:rPr lang="en-US" u="sng" dirty="0">
                <a:latin typeface="Comic Sans MS" pitchFamily="66" charset="0"/>
              </a:rPr>
              <a:t> </a:t>
            </a:r>
          </a:p>
          <a:p>
            <a:pPr>
              <a:spcBef>
                <a:spcPct val="50000"/>
              </a:spcBef>
            </a:pPr>
            <a:r>
              <a:rPr lang="en-US" u="sng" dirty="0">
                <a:latin typeface="Comic Sans MS" pitchFamily="66" charset="0"/>
              </a:rPr>
              <a:t>The Chief Egyptian god.  Was seen as the god of the sun.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strVal val="#ppt_w*0.70"/>
                                          </p:val>
                                        </p:tav>
                                        <p:tav tm="100000">
                                          <p:val>
                                            <p:strVal val="#ppt_w"/>
                                          </p:val>
                                        </p:tav>
                                      </p:tavLst>
                                    </p:anim>
                                    <p:anim calcmode="lin" valueType="num">
                                      <p:cBhvr>
                                        <p:cTn id="8" dur="1000" fill="hold"/>
                                        <p:tgtEl>
                                          <p:spTgt spid="14338"/>
                                        </p:tgtEl>
                                        <p:attrNameLst>
                                          <p:attrName>ppt_h</p:attrName>
                                        </p:attrNameLst>
                                      </p:cBhvr>
                                      <p:tavLst>
                                        <p:tav tm="0">
                                          <p:val>
                                            <p:strVal val="#ppt_h"/>
                                          </p:val>
                                        </p:tav>
                                        <p:tav tm="100000">
                                          <p:val>
                                            <p:strVal val="#ppt_h"/>
                                          </p:val>
                                        </p:tav>
                                      </p:tavLst>
                                    </p:anim>
                                    <p:animEffect transition="in" filter="fade">
                                      <p:cBhvr>
                                        <p:cTn id="9" dur="10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14359"/>
                                        </p:tgtEl>
                                        <p:attrNameLst>
                                          <p:attrName>style.visibility</p:attrName>
                                        </p:attrNameLst>
                                      </p:cBhvr>
                                      <p:to>
                                        <p:strVal val="visible"/>
                                      </p:to>
                                    </p:set>
                                    <p:anim calcmode="lin" valueType="num">
                                      <p:cBhvr>
                                        <p:cTn id="14" dur="1000" fill="hold"/>
                                        <p:tgtEl>
                                          <p:spTgt spid="14359"/>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14359"/>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14359"/>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14359"/>
                                        </p:tgtEl>
                                        <p:attrNameLst>
                                          <p:attrName>ppt_y</p:attrName>
                                        </p:attrNameLst>
                                      </p:cBhvr>
                                      <p:tavLst>
                                        <p:tav tm="0">
                                          <p:val>
                                            <p:strVal val="#ppt_y"/>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14354"/>
                                        </p:tgtEl>
                                        <p:attrNameLst>
                                          <p:attrName>style.visibility</p:attrName>
                                        </p:attrNameLst>
                                      </p:cBhvr>
                                      <p:to>
                                        <p:strVal val="visible"/>
                                      </p:to>
                                    </p:set>
                                    <p:animEffect transition="in" filter="dissolve">
                                      <p:cBhvr>
                                        <p:cTn id="20" dur="500"/>
                                        <p:tgtEl>
                                          <p:spTgt spid="14354"/>
                                        </p:tgtEl>
                                      </p:cBhvr>
                                    </p:animEffect>
                                  </p:childTnLst>
                                </p:cTn>
                              </p:par>
                              <p:par>
                                <p:cTn id="21" presetID="9" presetClass="entr" presetSubtype="0" fill="hold" nodeType="withEffect">
                                  <p:stCondLst>
                                    <p:cond delay="0"/>
                                  </p:stCondLst>
                                  <p:childTnLst>
                                    <p:set>
                                      <p:cBhvr>
                                        <p:cTn id="22" dur="1" fill="hold">
                                          <p:stCondLst>
                                            <p:cond delay="0"/>
                                          </p:stCondLst>
                                        </p:cTn>
                                        <p:tgtEl>
                                          <p:spTgt spid="14357"/>
                                        </p:tgtEl>
                                        <p:attrNameLst>
                                          <p:attrName>style.visibility</p:attrName>
                                        </p:attrNameLst>
                                      </p:cBhvr>
                                      <p:to>
                                        <p:strVal val="visible"/>
                                      </p:to>
                                    </p:set>
                                    <p:animEffect transition="in" filter="dissolve">
                                      <p:cBhvr>
                                        <p:cTn id="23" dur="500"/>
                                        <p:tgtEl>
                                          <p:spTgt spid="14357"/>
                                        </p:tgtEl>
                                      </p:cBhvr>
                                    </p:animEffec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14348"/>
                                        </p:tgtEl>
                                        <p:attrNameLst>
                                          <p:attrName>style.visibility</p:attrName>
                                        </p:attrNameLst>
                                      </p:cBhvr>
                                      <p:to>
                                        <p:strVal val="visible"/>
                                      </p:to>
                                    </p:set>
                                    <p:anim calcmode="lin" valueType="num">
                                      <p:cBhvr>
                                        <p:cTn id="28" dur="1000" fill="hold"/>
                                        <p:tgtEl>
                                          <p:spTgt spid="14348"/>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14348"/>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14348"/>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14348"/>
                                        </p:tgtEl>
                                        <p:attrNameLst>
                                          <p:attrName>ppt_y</p:attrName>
                                        </p:attrNameLst>
                                      </p:cBhvr>
                                      <p:tavLst>
                                        <p:tav tm="0">
                                          <p:val>
                                            <p:strVal val="#ppt_y"/>
                                          </p:val>
                                        </p:tav>
                                        <p:tav tm="100000">
                                          <p:val>
                                            <p:strVal val="#ppt_y"/>
                                          </p:val>
                                        </p:tav>
                                      </p:tavLst>
                                    </p:anim>
                                  </p:childTnLst>
                                </p:cTn>
                              </p:par>
                              <p:par>
                                <p:cTn id="32" presetID="9" presetClass="entr" presetSubtype="0" fill="hold" nodeType="withEffect">
                                  <p:stCondLst>
                                    <p:cond delay="0"/>
                                  </p:stCondLst>
                                  <p:childTnLst>
                                    <p:set>
                                      <p:cBhvr>
                                        <p:cTn id="33" dur="1" fill="hold">
                                          <p:stCondLst>
                                            <p:cond delay="0"/>
                                          </p:stCondLst>
                                        </p:cTn>
                                        <p:tgtEl>
                                          <p:spTgt spid="14345"/>
                                        </p:tgtEl>
                                        <p:attrNameLst>
                                          <p:attrName>style.visibility</p:attrName>
                                        </p:attrNameLst>
                                      </p:cBhvr>
                                      <p:to>
                                        <p:strVal val="visible"/>
                                      </p:to>
                                    </p:set>
                                    <p:animEffect transition="in" filter="dissolve">
                                      <p:cBhvr>
                                        <p:cTn id="34"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8" grpId="0"/>
      <p:bldP spid="143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0795"/>
            <a:ext cx="9144000" cy="6124754"/>
          </a:xfrm>
          <a:prstGeom prst="rect">
            <a:avLst/>
          </a:prstGeom>
          <a:noFill/>
        </p:spPr>
        <p:txBody>
          <a:bodyPr wrap="square" rtlCol="0">
            <a:spAutoFit/>
          </a:bodyPr>
          <a:lstStyle/>
          <a:p>
            <a:r>
              <a:rPr lang="en-US" sz="1400" b="0" u="none" dirty="0" smtClean="0"/>
              <a:t>b) describing the development of social, political, and economic patterns, including slavery.</a:t>
            </a:r>
          </a:p>
          <a:p>
            <a:endParaRPr lang="en-US" sz="1400" b="0" u="none" dirty="0" smtClean="0"/>
          </a:p>
          <a:p>
            <a:r>
              <a:rPr lang="en-US" sz="1400" b="0" u="none" dirty="0" smtClean="0"/>
              <a:t>River valleys were the “Cradles of Civilization.” Early civilizations made major contributions to social, political, and economic progress. </a:t>
            </a:r>
          </a:p>
          <a:p>
            <a:endParaRPr lang="en-US" sz="1400" b="0" u="none" dirty="0" smtClean="0"/>
          </a:p>
          <a:p>
            <a:r>
              <a:rPr lang="en-US" sz="1400" b="0" u="none" dirty="0" smtClean="0"/>
              <a:t>Development of social patterns </a:t>
            </a:r>
          </a:p>
          <a:p>
            <a:r>
              <a:rPr lang="en-US" sz="1400" b="0" u="none" dirty="0" smtClean="0"/>
              <a:t>• Hereditary rulers: Dynasties of kings, pharaohs </a:t>
            </a:r>
          </a:p>
          <a:p>
            <a:r>
              <a:rPr lang="en-US" sz="1400" b="0" u="none" dirty="0" smtClean="0"/>
              <a:t>• Rigid class system where slavery was accepted </a:t>
            </a:r>
          </a:p>
          <a:p>
            <a:endParaRPr lang="en-US" sz="1400" b="0" u="none" dirty="0" smtClean="0"/>
          </a:p>
          <a:p>
            <a:r>
              <a:rPr lang="en-US" sz="1400" b="0" u="none" dirty="0" smtClean="0"/>
              <a:t>Development of political patterns </a:t>
            </a:r>
          </a:p>
          <a:p>
            <a:r>
              <a:rPr lang="en-US" sz="1400" b="0" u="none" dirty="0" smtClean="0"/>
              <a:t>• World’s first states (i.e., city-states, kingdoms, empires) </a:t>
            </a:r>
          </a:p>
          <a:p>
            <a:r>
              <a:rPr lang="en-US" sz="1400" b="0" u="none" dirty="0" smtClean="0"/>
              <a:t>• Centralized government, often based on religious authority </a:t>
            </a:r>
          </a:p>
          <a:p>
            <a:r>
              <a:rPr lang="en-US" sz="1400" b="0" u="none" dirty="0" smtClean="0"/>
              <a:t>• Written law codes (e.g., Ten Commandments, Code of Hammurabi) </a:t>
            </a:r>
          </a:p>
          <a:p>
            <a:endParaRPr lang="en-US" sz="1400" b="0" u="none" dirty="0" smtClean="0"/>
          </a:p>
          <a:p>
            <a:r>
              <a:rPr lang="en-US" sz="1400" b="0" u="none" dirty="0" smtClean="0"/>
              <a:t>Development of economic patterns </a:t>
            </a:r>
          </a:p>
          <a:p>
            <a:r>
              <a:rPr lang="en-US" sz="1400" b="0" u="none" dirty="0" smtClean="0"/>
              <a:t>• Use of metal (e.g., bronze, iron) tools and weapons </a:t>
            </a:r>
          </a:p>
          <a:p>
            <a:r>
              <a:rPr lang="en-US" sz="1400" b="0" u="none" dirty="0" smtClean="0"/>
              <a:t>• Increasing agricultural surplus: Better tools, plows, irrigation </a:t>
            </a:r>
          </a:p>
          <a:p>
            <a:r>
              <a:rPr lang="en-US" sz="1400" b="0" u="none" dirty="0" smtClean="0"/>
              <a:t>• Increasing trade along rivers and by sea (Phoenicians) </a:t>
            </a:r>
          </a:p>
          <a:p>
            <a:r>
              <a:rPr lang="en-US" sz="1400" b="0" u="none" dirty="0" smtClean="0"/>
              <a:t>• Development of the world’s first cities </a:t>
            </a:r>
          </a:p>
          <a:p>
            <a:r>
              <a:rPr lang="en-US" sz="1400" b="0" u="none" dirty="0" smtClean="0"/>
              <a:t>• Development of the practice of slavery within most cultures in the ancient world, taking various forms</a:t>
            </a:r>
          </a:p>
          <a:p>
            <a:endParaRPr lang="en-US" sz="1400" b="0" u="none" dirty="0" smtClean="0"/>
          </a:p>
          <a:p>
            <a:r>
              <a:rPr lang="en-US" sz="1400" b="0" u="none" dirty="0" smtClean="0"/>
              <a:t>c) explaining the development of religious traditions. </a:t>
            </a:r>
          </a:p>
          <a:p>
            <a:endParaRPr lang="en-US" sz="1400" b="0" u="none" dirty="0" smtClean="0"/>
          </a:p>
          <a:p>
            <a:r>
              <a:rPr lang="en-US" sz="1400" b="0" u="none" dirty="0" smtClean="0"/>
              <a:t>Religion was a major part of life in all early civilizations.</a:t>
            </a:r>
          </a:p>
          <a:p>
            <a:endParaRPr lang="en-US" sz="1400" b="0" u="none" dirty="0" smtClean="0"/>
          </a:p>
          <a:p>
            <a:r>
              <a:rPr lang="en-US" sz="1400" b="0" u="none" dirty="0" smtClean="0"/>
              <a:t>Development of religious traditions </a:t>
            </a:r>
          </a:p>
          <a:p>
            <a:r>
              <a:rPr lang="en-US" sz="1400" b="0" u="none" dirty="0" smtClean="0"/>
              <a:t>• Polytheism was practiced by most early civilizations. </a:t>
            </a:r>
          </a:p>
          <a:p>
            <a:r>
              <a:rPr lang="en-US" sz="1400" b="0" u="none" dirty="0" smtClean="0"/>
              <a:t>• Monotheism was practiced by the Hebrews.  </a:t>
            </a:r>
            <a:endParaRPr lang="en-US" sz="1400" b="0" u="non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MCSY01442_0000[1]"/>
          <p:cNvPicPr>
            <a:picLocks noGrp="1" noChangeAspect="1" noChangeArrowheads="1"/>
          </p:cNvPicPr>
          <p:nvPr>
            <p:ph sz="half" idx="1"/>
          </p:nvPr>
        </p:nvPicPr>
        <p:blipFill>
          <a:blip r:embed="rId2" cstate="print"/>
          <a:srcRect/>
          <a:stretch>
            <a:fillRect/>
          </a:stretch>
        </p:blipFill>
        <p:spPr>
          <a:xfrm>
            <a:off x="381000" y="533400"/>
            <a:ext cx="1155700" cy="1785938"/>
          </a:xfrm>
          <a:noFill/>
          <a:ln/>
        </p:spPr>
      </p:pic>
      <p:pic>
        <p:nvPicPr>
          <p:cNvPr id="17419" name="Picture 11" descr="osiris"/>
          <p:cNvPicPr>
            <a:picLocks noGrp="1" noChangeAspect="1" noChangeArrowheads="1"/>
          </p:cNvPicPr>
          <p:nvPr>
            <p:ph sz="quarter" idx="2"/>
          </p:nvPr>
        </p:nvPicPr>
        <p:blipFill>
          <a:blip r:embed="rId3" cstate="print">
            <a:clrChange>
              <a:clrFrom>
                <a:srgbClr val="FFF6D1"/>
              </a:clrFrom>
              <a:clrTo>
                <a:srgbClr val="FFF6D1">
                  <a:alpha val="0"/>
                </a:srgbClr>
              </a:clrTo>
            </a:clrChange>
          </a:blip>
          <a:srcRect/>
          <a:stretch>
            <a:fillRect/>
          </a:stretch>
        </p:blipFill>
        <p:spPr>
          <a:xfrm>
            <a:off x="7162800" y="381000"/>
            <a:ext cx="1589088" cy="2185988"/>
          </a:xfrm>
          <a:noFill/>
          <a:ln/>
        </p:spPr>
      </p:pic>
      <p:sp>
        <p:nvSpPr>
          <p:cNvPr id="17414" name="Rectangle 6"/>
          <p:cNvSpPr>
            <a:spLocks noChangeArrowheads="1"/>
          </p:cNvSpPr>
          <p:nvPr/>
        </p:nvSpPr>
        <p:spPr bwMode="auto">
          <a:xfrm>
            <a:off x="1676400" y="656377"/>
            <a:ext cx="5486400" cy="1554272"/>
          </a:xfrm>
          <a:prstGeom prst="rect">
            <a:avLst/>
          </a:prstGeom>
          <a:noFill/>
          <a:ln w="9525">
            <a:noFill/>
            <a:miter lim="800000"/>
            <a:headEnd/>
            <a:tailEnd/>
          </a:ln>
          <a:effectLst/>
        </p:spPr>
        <p:txBody>
          <a:bodyPr anchor="ctr">
            <a:spAutoFit/>
          </a:bodyPr>
          <a:lstStyle/>
          <a:p>
            <a:r>
              <a:rPr lang="en-US" sz="1900" b="1" u="sng" dirty="0">
                <a:latin typeface="Comic Sans MS" pitchFamily="66" charset="0"/>
              </a:rPr>
              <a:t>Osiris</a:t>
            </a:r>
            <a:r>
              <a:rPr lang="en-US" sz="1900" u="sng" dirty="0">
                <a:latin typeface="Comic Sans MS" pitchFamily="66" charset="0"/>
              </a:rPr>
              <a:t> Supreme god and judge of the dead. </a:t>
            </a:r>
            <a:r>
              <a:rPr lang="en-US" sz="1900" u="none" dirty="0">
                <a:latin typeface="Comic Sans MS" pitchFamily="66" charset="0"/>
              </a:rPr>
              <a:t>The symbol of resurrection and eternal life. Provider of fertility and prosperity to the living.</a:t>
            </a:r>
            <a:r>
              <a:rPr lang="en-US" sz="1900" dirty="0">
                <a:latin typeface="Comic Sans MS" pitchFamily="66" charset="0"/>
              </a:rPr>
              <a:t/>
            </a:r>
            <a:br>
              <a:rPr lang="en-US" sz="1900" dirty="0">
                <a:latin typeface="Comic Sans MS" pitchFamily="66" charset="0"/>
              </a:rPr>
            </a:br>
            <a:endParaRPr lang="en-US" sz="1900" dirty="0">
              <a:latin typeface="Comic Sans MS" pitchFamily="66" charset="0"/>
            </a:endParaRPr>
          </a:p>
        </p:txBody>
      </p:sp>
      <p:sp>
        <p:nvSpPr>
          <p:cNvPr id="17422" name="Text Box 14"/>
          <p:cNvSpPr txBox="1">
            <a:spLocks noChangeArrowheads="1"/>
          </p:cNvSpPr>
          <p:nvPr/>
        </p:nvSpPr>
        <p:spPr bwMode="auto">
          <a:xfrm>
            <a:off x="1752600" y="2971800"/>
            <a:ext cx="7162800" cy="3600986"/>
          </a:xfrm>
          <a:prstGeom prst="rect">
            <a:avLst/>
          </a:prstGeom>
          <a:noFill/>
          <a:ln w="9525">
            <a:noFill/>
            <a:miter lim="800000"/>
            <a:headEnd/>
            <a:tailEnd/>
          </a:ln>
          <a:effectLst/>
        </p:spPr>
        <p:txBody>
          <a:bodyPr>
            <a:spAutoFit/>
          </a:bodyPr>
          <a:lstStyle/>
          <a:p>
            <a:r>
              <a:rPr lang="en-US" sz="1900" b="1" u="sng" dirty="0">
                <a:latin typeface="Comic Sans MS" pitchFamily="66" charset="0"/>
              </a:rPr>
              <a:t>Isis</a:t>
            </a:r>
            <a:r>
              <a:rPr lang="en-US" sz="1900" u="sng" dirty="0">
                <a:latin typeface="Comic Sans MS" pitchFamily="66" charset="0"/>
              </a:rPr>
              <a:t> As a winged goddess she may represent the </a:t>
            </a:r>
            <a:r>
              <a:rPr lang="en-US" sz="1900" u="sng" dirty="0" smtClean="0">
                <a:latin typeface="Comic Sans MS" pitchFamily="66" charset="0"/>
              </a:rPr>
              <a:t>wind, she was the wife of Osiris</a:t>
            </a:r>
            <a:r>
              <a:rPr lang="en-US" sz="1900" u="none" dirty="0" smtClean="0">
                <a:latin typeface="Comic Sans MS" pitchFamily="66" charset="0"/>
              </a:rPr>
              <a:t>. </a:t>
            </a:r>
            <a:r>
              <a:rPr lang="en-US" sz="1900" u="none" dirty="0">
                <a:latin typeface="Comic Sans MS" pitchFamily="66" charset="0"/>
              </a:rPr>
              <a:t>In the Osiris legend there are references to Isis wailing and moaning like the wind. She restores life to Osiris by flapping her wings and filling his mouth and nose with air.</a:t>
            </a:r>
          </a:p>
          <a:p>
            <a:endParaRPr lang="en-US" sz="1900" dirty="0">
              <a:latin typeface="Comic Sans MS" pitchFamily="66" charset="0"/>
            </a:endParaRPr>
          </a:p>
          <a:p>
            <a:r>
              <a:rPr lang="en-US" sz="1900" u="none" dirty="0">
                <a:latin typeface="Comic Sans MS" pitchFamily="66" charset="0"/>
              </a:rPr>
              <a:t>Isis was a great enchantress, the goddess of magic. She was the embalmer and guardian of Osiris. She is often rendered on the foot of coffins with long wings spread to protect the deceased.</a:t>
            </a:r>
            <a:br>
              <a:rPr lang="en-US" sz="1900" u="none" dirty="0">
                <a:latin typeface="Comic Sans MS" pitchFamily="66" charset="0"/>
              </a:rPr>
            </a:br>
            <a:r>
              <a:rPr lang="en-US" sz="1900" u="none" dirty="0">
                <a:latin typeface="Comic Sans MS" pitchFamily="66" charset="0"/>
              </a:rPr>
              <a:t/>
            </a:r>
            <a:br>
              <a:rPr lang="en-US" sz="1900" u="none" dirty="0">
                <a:latin typeface="Comic Sans MS" pitchFamily="66" charset="0"/>
              </a:rPr>
            </a:br>
            <a:endParaRPr lang="en-US" sz="1900" u="none" dirty="0">
              <a:latin typeface="Comic Sans MS" pitchFamily="66" charset="0"/>
            </a:endParaRPr>
          </a:p>
        </p:txBody>
      </p:sp>
      <p:pic>
        <p:nvPicPr>
          <p:cNvPr id="17424" name="Picture 16" descr="isis"/>
          <p:cNvPicPr>
            <a:picLocks noGrp="1" noChangeAspect="1" noChangeArrowheads="1"/>
          </p:cNvPicPr>
          <p:nvPr>
            <p:ph sz="quarter" idx="3"/>
          </p:nvPr>
        </p:nvPicPr>
        <p:blipFill>
          <a:blip r:embed="rId4" cstate="print">
            <a:clrChange>
              <a:clrFrom>
                <a:srgbClr val="FCDDC1"/>
              </a:clrFrom>
              <a:clrTo>
                <a:srgbClr val="FCDDC1">
                  <a:alpha val="0"/>
                </a:srgbClr>
              </a:clrTo>
            </a:clrChange>
          </a:blip>
          <a:srcRect/>
          <a:stretch>
            <a:fillRect/>
          </a:stretch>
        </p:blipFill>
        <p:spPr>
          <a:xfrm>
            <a:off x="363538" y="3048000"/>
            <a:ext cx="1254125" cy="272097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1000" fill="hold"/>
                                        <p:tgtEl>
                                          <p:spTgt spid="17414"/>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17414"/>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17414"/>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17414"/>
                                        </p:tgtEl>
                                        <p:attrNameLst>
                                          <p:attrName>ppt_y</p:attrName>
                                        </p:attrNameLst>
                                      </p:cBhvr>
                                      <p:tavLst>
                                        <p:tav tm="0">
                                          <p:val>
                                            <p:strVal val="#ppt_y"/>
                                          </p:val>
                                        </p:tav>
                                        <p:tav tm="100000">
                                          <p:val>
                                            <p:strVal val="#ppt_y"/>
                                          </p:val>
                                        </p:tav>
                                      </p:tavLst>
                                    </p:anim>
                                  </p:childTnLst>
                                </p:cTn>
                              </p:par>
                              <p:par>
                                <p:cTn id="11" presetID="9" presetClass="entr" presetSubtype="0" fill="hold" nodeType="withEffect">
                                  <p:stCondLst>
                                    <p:cond delay="0"/>
                                  </p:stCondLst>
                                  <p:childTnLst>
                                    <p:set>
                                      <p:cBhvr>
                                        <p:cTn id="12" dur="1" fill="hold">
                                          <p:stCondLst>
                                            <p:cond delay="0"/>
                                          </p:stCondLst>
                                        </p:cTn>
                                        <p:tgtEl>
                                          <p:spTgt spid="17419"/>
                                        </p:tgtEl>
                                        <p:attrNameLst>
                                          <p:attrName>style.visibility</p:attrName>
                                        </p:attrNameLst>
                                      </p:cBhvr>
                                      <p:to>
                                        <p:strVal val="visible"/>
                                      </p:to>
                                    </p:set>
                                    <p:animEffect transition="in" filter="dissolve">
                                      <p:cBhvr>
                                        <p:cTn id="13" dur="1000"/>
                                        <p:tgtEl>
                                          <p:spTgt spid="17419"/>
                                        </p:tgtEl>
                                      </p:cBhvr>
                                    </p:animEffect>
                                  </p:childTnLst>
                                </p:cTn>
                              </p:par>
                              <p:par>
                                <p:cTn id="14" presetID="9" presetClass="entr" presetSubtype="0"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dissolve">
                                      <p:cBhvr>
                                        <p:cTn id="16" dur="1000"/>
                                        <p:tgtEl>
                                          <p:spTgt spid="17415"/>
                                        </p:tgtEl>
                                      </p:cBhvr>
                                    </p:animEffec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17422"/>
                                        </p:tgtEl>
                                        <p:attrNameLst>
                                          <p:attrName>style.visibility</p:attrName>
                                        </p:attrNameLst>
                                      </p:cBhvr>
                                      <p:to>
                                        <p:strVal val="visible"/>
                                      </p:to>
                                    </p:set>
                                    <p:anim calcmode="lin" valueType="num">
                                      <p:cBhvr>
                                        <p:cTn id="21" dur="500" fill="hold"/>
                                        <p:tgtEl>
                                          <p:spTgt spid="1742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742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742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7422"/>
                                        </p:tgtEl>
                                        <p:attrNameLst>
                                          <p:attrName>ppt_y</p:attrName>
                                        </p:attrNameLst>
                                      </p:cBhvr>
                                      <p:tavLst>
                                        <p:tav tm="0">
                                          <p:val>
                                            <p:strVal val="#ppt_y"/>
                                          </p:val>
                                        </p:tav>
                                        <p:tav tm="100000">
                                          <p:val>
                                            <p:strVal val="#ppt_y"/>
                                          </p:val>
                                        </p:tav>
                                      </p:tavLst>
                                    </p:anim>
                                  </p:childTnLst>
                                </p:cTn>
                              </p:par>
                              <p:par>
                                <p:cTn id="25" presetID="9" presetClass="entr" presetSubtype="0" fill="hold" nodeType="withEffect">
                                  <p:stCondLst>
                                    <p:cond delay="0"/>
                                  </p:stCondLst>
                                  <p:childTnLst>
                                    <p:set>
                                      <p:cBhvr>
                                        <p:cTn id="26" dur="1" fill="hold">
                                          <p:stCondLst>
                                            <p:cond delay="0"/>
                                          </p:stCondLst>
                                        </p:cTn>
                                        <p:tgtEl>
                                          <p:spTgt spid="17424"/>
                                        </p:tgtEl>
                                        <p:attrNameLst>
                                          <p:attrName>style.visibility</p:attrName>
                                        </p:attrNameLst>
                                      </p:cBhvr>
                                      <p:to>
                                        <p:strVal val="visible"/>
                                      </p:to>
                                    </p:set>
                                    <p:animEffect transition="in" filter="dissolve">
                                      <p:cBhvr>
                                        <p:cTn id="27" dur="500"/>
                                        <p:tgtEl>
                                          <p:spTgt spid="1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MCSY01445_0000[1]"/>
          <p:cNvPicPr>
            <a:picLocks noChangeAspect="1" noChangeArrowheads="1"/>
          </p:cNvPicPr>
          <p:nvPr/>
        </p:nvPicPr>
        <p:blipFill>
          <a:blip r:embed="rId4" cstate="print"/>
          <a:srcRect/>
          <a:stretch>
            <a:fillRect/>
          </a:stretch>
        </p:blipFill>
        <p:spPr bwMode="auto">
          <a:xfrm>
            <a:off x="457200" y="609600"/>
            <a:ext cx="825500" cy="2057400"/>
          </a:xfrm>
          <a:prstGeom prst="rect">
            <a:avLst/>
          </a:prstGeom>
          <a:noFill/>
          <a:ln w="9525">
            <a:noFill/>
            <a:miter lim="800000"/>
            <a:headEnd/>
            <a:tailEnd/>
          </a:ln>
        </p:spPr>
      </p:pic>
      <p:sp>
        <p:nvSpPr>
          <p:cNvPr id="21509" name="Text Box 5"/>
          <p:cNvSpPr txBox="1">
            <a:spLocks noChangeArrowheads="1"/>
          </p:cNvSpPr>
          <p:nvPr/>
        </p:nvSpPr>
        <p:spPr bwMode="auto">
          <a:xfrm>
            <a:off x="1524000" y="990600"/>
            <a:ext cx="6934200" cy="915988"/>
          </a:xfrm>
          <a:prstGeom prst="rect">
            <a:avLst/>
          </a:prstGeom>
          <a:noFill/>
          <a:ln w="9525">
            <a:noFill/>
            <a:miter lim="800000"/>
            <a:headEnd/>
            <a:tailEnd/>
          </a:ln>
          <a:effectLst/>
        </p:spPr>
        <p:txBody>
          <a:bodyPr>
            <a:spAutoFit/>
          </a:bodyPr>
          <a:lstStyle/>
          <a:p>
            <a:pPr>
              <a:spcBef>
                <a:spcPct val="50000"/>
              </a:spcBef>
            </a:pPr>
            <a:r>
              <a:rPr lang="en-US" b="1" u="sng" dirty="0">
                <a:latin typeface="Comic Sans MS" pitchFamily="66" charset="0"/>
              </a:rPr>
              <a:t>Horus</a:t>
            </a:r>
            <a:r>
              <a:rPr lang="en-US" u="sng" dirty="0">
                <a:latin typeface="Comic Sans MS" pitchFamily="66" charset="0"/>
              </a:rPr>
              <a:t> was the son of Osiris (The god of the Dead) and Isis.  </a:t>
            </a:r>
            <a:r>
              <a:rPr lang="en-US" u="none" dirty="0">
                <a:latin typeface="Comic Sans MS" pitchFamily="66" charset="0"/>
              </a:rPr>
              <a:t>It was said that he avenged the death of his father he was considered to be the model of a dutiful son </a:t>
            </a:r>
          </a:p>
        </p:txBody>
      </p:sp>
      <p:sp>
        <p:nvSpPr>
          <p:cNvPr id="21510" name="Text Box 6"/>
          <p:cNvSpPr txBox="1">
            <a:spLocks noChangeArrowheads="1"/>
          </p:cNvSpPr>
          <p:nvPr/>
        </p:nvSpPr>
        <p:spPr bwMode="auto">
          <a:xfrm>
            <a:off x="914400" y="3124200"/>
            <a:ext cx="1219200" cy="396875"/>
          </a:xfrm>
          <a:prstGeom prst="rect">
            <a:avLst/>
          </a:prstGeom>
          <a:noFill/>
          <a:ln w="9525">
            <a:noFill/>
            <a:miter lim="800000"/>
            <a:headEnd/>
            <a:tailEnd/>
          </a:ln>
          <a:effectLst/>
        </p:spPr>
        <p:txBody>
          <a:bodyPr>
            <a:spAutoFit/>
          </a:bodyPr>
          <a:lstStyle/>
          <a:p>
            <a:pPr>
              <a:spcBef>
                <a:spcPct val="50000"/>
              </a:spcBef>
            </a:pPr>
            <a:r>
              <a:rPr lang="en-US" sz="2000" b="1">
                <a:latin typeface="Comic Sans MS" pitchFamily="66" charset="0"/>
              </a:rPr>
              <a:t>The Ka</a:t>
            </a:r>
          </a:p>
        </p:txBody>
      </p:sp>
      <p:pic>
        <p:nvPicPr>
          <p:cNvPr id="21511" name="Ka.asx">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cstate="print"/>
          <a:srcRect/>
          <a:stretch>
            <a:fillRect/>
          </a:stretch>
        </p:blipFill>
        <p:spPr bwMode="auto">
          <a:xfrm>
            <a:off x="4191000" y="3429000"/>
            <a:ext cx="4191000" cy="2857500"/>
          </a:xfrm>
          <a:prstGeom prst="rect">
            <a:avLst/>
          </a:prstGeom>
          <a:noFill/>
        </p:spPr>
      </p:pic>
      <p:sp>
        <p:nvSpPr>
          <p:cNvPr id="21512" name="Text Box 8"/>
          <p:cNvSpPr txBox="1">
            <a:spLocks noChangeArrowheads="1"/>
          </p:cNvSpPr>
          <p:nvPr/>
        </p:nvSpPr>
        <p:spPr bwMode="auto">
          <a:xfrm>
            <a:off x="457200" y="3581400"/>
            <a:ext cx="3276600" cy="2289175"/>
          </a:xfrm>
          <a:prstGeom prst="rect">
            <a:avLst/>
          </a:prstGeom>
          <a:noFill/>
          <a:ln w="9525">
            <a:noFill/>
            <a:miter lim="800000"/>
            <a:headEnd/>
            <a:tailEnd/>
          </a:ln>
          <a:effectLst/>
        </p:spPr>
        <p:txBody>
          <a:bodyPr>
            <a:spAutoFit/>
          </a:bodyPr>
          <a:lstStyle/>
          <a:p>
            <a:pPr algn="ctr">
              <a:spcBef>
                <a:spcPct val="50000"/>
              </a:spcBef>
            </a:pPr>
            <a:r>
              <a:rPr lang="en-US" u="sng" dirty="0">
                <a:latin typeface="Comic Sans MS" pitchFamily="66" charset="0"/>
              </a:rPr>
              <a:t>It was believed that each person had a Ka, or soul.  </a:t>
            </a:r>
            <a:r>
              <a:rPr lang="en-US" u="none" dirty="0">
                <a:latin typeface="Comic Sans MS" pitchFamily="66" charset="0"/>
              </a:rPr>
              <a:t>The practice of mummification began because</a:t>
            </a:r>
            <a:r>
              <a:rPr lang="en-US" dirty="0">
                <a:latin typeface="Comic Sans MS" pitchFamily="66" charset="0"/>
              </a:rPr>
              <a:t> </a:t>
            </a:r>
            <a:r>
              <a:rPr lang="en-US" u="sng" dirty="0">
                <a:latin typeface="Comic Sans MS" pitchFamily="66" charset="0"/>
              </a:rPr>
              <a:t>it was believed that the soul could exist in the afterlife only so long as the body was preserved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1509"/>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1509"/>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1509"/>
                                        </p:tgtEl>
                                        <p:attrNameLst>
                                          <p:attrName>ppt_y</p:attrName>
                                        </p:attrNameLst>
                                      </p:cBhvr>
                                      <p:tavLst>
                                        <p:tav tm="0">
                                          <p:val>
                                            <p:strVal val="#ppt_y"/>
                                          </p:val>
                                        </p:tav>
                                        <p:tav tm="100000">
                                          <p:val>
                                            <p:strVal val="#ppt_y"/>
                                          </p:val>
                                        </p:tav>
                                      </p:tavLst>
                                    </p:anim>
                                  </p:childTnLst>
                                </p:cTn>
                              </p:par>
                              <p:par>
                                <p:cTn id="11" presetID="9" presetClass="entr" presetSubtype="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animEffect transition="in" filter="dissolve">
                                      <p:cBhvr>
                                        <p:cTn id="13" dur="500"/>
                                        <p:tgtEl>
                                          <p:spTgt spid="21508"/>
                                        </p:tgtEl>
                                      </p:cBhvr>
                                    </p:animEffec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 calcmode="lin" valueType="num">
                                      <p:cBhvr>
                                        <p:cTn id="18" dur="500" fill="hold"/>
                                        <p:tgtEl>
                                          <p:spTgt spid="21510"/>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21510"/>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21510"/>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1512"/>
                                        </p:tgtEl>
                                        <p:attrNameLst>
                                          <p:attrName>style.visibility</p:attrName>
                                        </p:attrNameLst>
                                      </p:cBhvr>
                                      <p:to>
                                        <p:strVal val="visible"/>
                                      </p:to>
                                    </p:set>
                                    <p:anim calcmode="lin" valueType="num">
                                      <p:cBhvr>
                                        <p:cTn id="26" dur="1000" fill="hold"/>
                                        <p:tgtEl>
                                          <p:spTgt spid="21512"/>
                                        </p:tgtEl>
                                        <p:attrNameLst>
                                          <p:attrName>ppt_w</p:attrName>
                                        </p:attrNameLst>
                                      </p:cBhvr>
                                      <p:tavLst>
                                        <p:tav tm="0">
                                          <p:val>
                                            <p:strVal val="#ppt_w*0.70"/>
                                          </p:val>
                                        </p:tav>
                                        <p:tav tm="100000">
                                          <p:val>
                                            <p:strVal val="#ppt_w"/>
                                          </p:val>
                                        </p:tav>
                                      </p:tavLst>
                                    </p:anim>
                                    <p:anim calcmode="lin" valueType="num">
                                      <p:cBhvr>
                                        <p:cTn id="27" dur="1000" fill="hold"/>
                                        <p:tgtEl>
                                          <p:spTgt spid="21512"/>
                                        </p:tgtEl>
                                        <p:attrNameLst>
                                          <p:attrName>ppt_h</p:attrName>
                                        </p:attrNameLst>
                                      </p:cBhvr>
                                      <p:tavLst>
                                        <p:tav tm="0">
                                          <p:val>
                                            <p:strVal val="#ppt_h"/>
                                          </p:val>
                                        </p:tav>
                                        <p:tav tm="100000">
                                          <p:val>
                                            <p:strVal val="#ppt_h"/>
                                          </p:val>
                                        </p:tav>
                                      </p:tavLst>
                                    </p:anim>
                                    <p:animEffect transition="in" filter="fade">
                                      <p:cBhvr>
                                        <p:cTn id="28" dur="1000"/>
                                        <p:tgtEl>
                                          <p:spTgt spid="215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1511"/>
                                        </p:tgtEl>
                                        <p:attrNameLst>
                                          <p:attrName>style.visibility</p:attrName>
                                        </p:attrNameLst>
                                      </p:cBhvr>
                                      <p:to>
                                        <p:strVal val="visible"/>
                                      </p:to>
                                    </p:set>
                                    <p:animEffect transition="in" filter="dissolve">
                                      <p:cBhvr>
                                        <p:cTn id="33"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4" fill="hold" display="0">
                  <p:stCondLst>
                    <p:cond delay="indefinite"/>
                  </p:stCondLst>
                  <p:endCondLst>
                    <p:cond evt="onNext" delay="0">
                      <p:tgtEl>
                        <p:sldTgt/>
                      </p:tgtEl>
                    </p:cond>
                    <p:cond evt="onPrev" delay="0">
                      <p:tgtEl>
                        <p:sldTgt/>
                      </p:tgtEl>
                    </p:cond>
                  </p:endCondLst>
                </p:cTn>
                <p:tgtEl>
                  <p:spTgt spid="21511"/>
                </p:tgtEl>
              </p:cMediaNode>
            </p:video>
          </p:childTnLst>
        </p:cTn>
      </p:par>
    </p:tnLst>
    <p:bldLst>
      <p:bldP spid="21509" grpId="0"/>
      <p:bldP spid="21510" grpId="0"/>
      <p:bldP spid="215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3556" name="WordArt 4"/>
          <p:cNvSpPr>
            <a:spLocks noChangeArrowheads="1" noChangeShapeType="1" noTextEdit="1"/>
          </p:cNvSpPr>
          <p:nvPr/>
        </p:nvSpPr>
        <p:spPr bwMode="auto">
          <a:xfrm>
            <a:off x="3886200" y="609600"/>
            <a:ext cx="4419600" cy="1447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CCYadaYadaYada"/>
              </a:rPr>
              <a:t>Egyptian History</a:t>
            </a:r>
          </a:p>
        </p:txBody>
      </p:sp>
      <p:sp>
        <p:nvSpPr>
          <p:cNvPr id="23557" name="Text Box 5"/>
          <p:cNvSpPr txBox="1">
            <a:spLocks noChangeArrowheads="1"/>
          </p:cNvSpPr>
          <p:nvPr/>
        </p:nvSpPr>
        <p:spPr bwMode="auto">
          <a:xfrm>
            <a:off x="457200" y="2819400"/>
            <a:ext cx="3276600" cy="10064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FFFF00"/>
                </a:solidFill>
                <a:latin typeface="Comic Sans MS" pitchFamily="66" charset="0"/>
              </a:rPr>
              <a:t>Egyptian History is divided into three main periods</a:t>
            </a:r>
          </a:p>
        </p:txBody>
      </p:sp>
      <p:sp>
        <p:nvSpPr>
          <p:cNvPr id="23558" name="Rectangle 6"/>
          <p:cNvSpPr>
            <a:spLocks noChangeArrowheads="1"/>
          </p:cNvSpPr>
          <p:nvPr/>
        </p:nvSpPr>
        <p:spPr bwMode="auto">
          <a:xfrm>
            <a:off x="381000" y="4267200"/>
            <a:ext cx="4572000" cy="2073275"/>
          </a:xfrm>
          <a:prstGeom prst="rect">
            <a:avLst/>
          </a:prstGeom>
          <a:noFill/>
          <a:ln w="9525">
            <a:noFill/>
            <a:miter lim="800000"/>
            <a:headEnd/>
            <a:tailEnd/>
          </a:ln>
          <a:effectLst/>
        </p:spPr>
        <p:txBody>
          <a:bodyPr>
            <a:spAutoFit/>
          </a:bodyPr>
          <a:lstStyle/>
          <a:p>
            <a:pPr>
              <a:buFontTx/>
              <a:buChar char="•"/>
            </a:pPr>
            <a:r>
              <a:rPr lang="en-US" sz="2000" b="1" u="sng" dirty="0">
                <a:solidFill>
                  <a:srgbClr val="FFFF00"/>
                </a:solidFill>
                <a:latin typeface="Comic Sans MS" pitchFamily="66" charset="0"/>
              </a:rPr>
              <a:t>The Old Kingdom</a:t>
            </a:r>
          </a:p>
          <a:p>
            <a:pPr>
              <a:buFontTx/>
              <a:buChar char="•"/>
            </a:pPr>
            <a:endParaRPr lang="en-US" sz="2000" b="1" u="sng" dirty="0">
              <a:solidFill>
                <a:srgbClr val="FFFF00"/>
              </a:solidFill>
              <a:latin typeface="Comic Sans MS" pitchFamily="66" charset="0"/>
            </a:endParaRPr>
          </a:p>
          <a:p>
            <a:pPr>
              <a:buFontTx/>
              <a:buChar char="•"/>
            </a:pPr>
            <a:r>
              <a:rPr lang="en-US" sz="2000" b="1" u="sng" dirty="0">
                <a:solidFill>
                  <a:srgbClr val="FFFF00"/>
                </a:solidFill>
                <a:latin typeface="Comic Sans MS" pitchFamily="66" charset="0"/>
              </a:rPr>
              <a:t>The Middle Kingdom</a:t>
            </a:r>
          </a:p>
          <a:p>
            <a:pPr>
              <a:buFontTx/>
              <a:buChar char="•"/>
            </a:pPr>
            <a:endParaRPr lang="en-US" sz="2000" b="1" u="sng" dirty="0">
              <a:solidFill>
                <a:srgbClr val="FFFF00"/>
              </a:solidFill>
              <a:latin typeface="Comic Sans MS" pitchFamily="66" charset="0"/>
            </a:endParaRPr>
          </a:p>
          <a:p>
            <a:pPr>
              <a:buFontTx/>
              <a:buChar char="•"/>
            </a:pPr>
            <a:r>
              <a:rPr lang="en-US" sz="2000" b="1" u="sng" dirty="0">
                <a:solidFill>
                  <a:srgbClr val="FFFF00"/>
                </a:solidFill>
                <a:latin typeface="Comic Sans MS" pitchFamily="66" charset="0"/>
              </a:rPr>
              <a:t>The New Kingdom</a:t>
            </a:r>
          </a:p>
          <a:p>
            <a:pPr>
              <a:spcBef>
                <a:spcPct val="50000"/>
              </a:spcBef>
              <a:buFontTx/>
              <a:buChar char="•"/>
            </a:pPr>
            <a:endParaRPr lang="en-US" sz="2000" b="1" u="sng"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Scale>
                                      <p:cBhvr>
                                        <p:cTn id="7" dur="1000" decel="50000" fill="hold">
                                          <p:stCondLst>
                                            <p:cond delay="0"/>
                                          </p:stCondLst>
                                        </p:cTn>
                                        <p:tgtEl>
                                          <p:spTgt spid="235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556"/>
                                        </p:tgtEl>
                                        <p:attrNameLst>
                                          <p:attrName>ppt_x</p:attrName>
                                          <p:attrName>ppt_y</p:attrName>
                                        </p:attrNameLst>
                                      </p:cBhvr>
                                    </p:animMotion>
                                    <p:animEffect transition="in" filter="fade">
                                      <p:cBhvr>
                                        <p:cTn id="9" dur="1000"/>
                                        <p:tgtEl>
                                          <p:spTgt spid="2355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557"/>
                                        </p:tgtEl>
                                        <p:attrNameLst>
                                          <p:attrName>style.visibility</p:attrName>
                                        </p:attrNameLst>
                                      </p:cBhvr>
                                      <p:to>
                                        <p:strVal val="visible"/>
                                      </p:to>
                                    </p:set>
                                    <p:animScale>
                                      <p:cBhvr>
                                        <p:cTn id="14" dur="1000" decel="50000" fill="hold">
                                          <p:stCondLst>
                                            <p:cond delay="0"/>
                                          </p:stCondLst>
                                        </p:cTn>
                                        <p:tgtEl>
                                          <p:spTgt spid="235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557"/>
                                        </p:tgtEl>
                                        <p:attrNameLst>
                                          <p:attrName>ppt_x</p:attrName>
                                          <p:attrName>ppt_y</p:attrName>
                                        </p:attrNameLst>
                                      </p:cBhvr>
                                    </p:animMotion>
                                    <p:animEffect transition="in" filter="fade">
                                      <p:cBhvr>
                                        <p:cTn id="16" dur="1000"/>
                                        <p:tgtEl>
                                          <p:spTgt spid="23557"/>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23558">
                                            <p:txEl>
                                              <p:pRg st="0" end="0"/>
                                            </p:txEl>
                                          </p:spTgt>
                                        </p:tgtEl>
                                        <p:attrNameLst>
                                          <p:attrName>style.visibility</p:attrName>
                                        </p:attrNameLst>
                                      </p:cBhvr>
                                      <p:to>
                                        <p:strVal val="visible"/>
                                      </p:to>
                                    </p:set>
                                    <p:anim calcmode="lin" valueType="num">
                                      <p:cBhvr>
                                        <p:cTn id="20" dur="1000" fill="hold"/>
                                        <p:tgtEl>
                                          <p:spTgt spid="23558">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23558">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2355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3558">
                                            <p:txEl>
                                              <p:pRg st="2" end="2"/>
                                            </p:txEl>
                                          </p:spTgt>
                                        </p:tgtEl>
                                        <p:attrNameLst>
                                          <p:attrName>style.visibility</p:attrName>
                                        </p:attrNameLst>
                                      </p:cBhvr>
                                      <p:to>
                                        <p:strVal val="visible"/>
                                      </p:to>
                                    </p:set>
                                    <p:anim calcmode="lin" valueType="num">
                                      <p:cBhvr>
                                        <p:cTn id="27" dur="1000" fill="hold"/>
                                        <p:tgtEl>
                                          <p:spTgt spid="23558">
                                            <p:txEl>
                                              <p:pRg st="2" end="2"/>
                                            </p:txEl>
                                          </p:spTgt>
                                        </p:tgtEl>
                                        <p:attrNameLst>
                                          <p:attrName>ppt_w</p:attrName>
                                        </p:attrNameLst>
                                      </p:cBhvr>
                                      <p:tavLst>
                                        <p:tav tm="0">
                                          <p:val>
                                            <p:strVal val="#ppt_w*0.70"/>
                                          </p:val>
                                        </p:tav>
                                        <p:tav tm="100000">
                                          <p:val>
                                            <p:strVal val="#ppt_w"/>
                                          </p:val>
                                        </p:tav>
                                      </p:tavLst>
                                    </p:anim>
                                    <p:anim calcmode="lin" valueType="num">
                                      <p:cBhvr>
                                        <p:cTn id="28" dur="1000" fill="hold"/>
                                        <p:tgtEl>
                                          <p:spTgt spid="23558">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2355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3558">
                                            <p:txEl>
                                              <p:pRg st="4" end="4"/>
                                            </p:txEl>
                                          </p:spTgt>
                                        </p:tgtEl>
                                        <p:attrNameLst>
                                          <p:attrName>style.visibility</p:attrName>
                                        </p:attrNameLst>
                                      </p:cBhvr>
                                      <p:to>
                                        <p:strVal val="visible"/>
                                      </p:to>
                                    </p:set>
                                    <p:anim calcmode="lin" valueType="num">
                                      <p:cBhvr>
                                        <p:cTn id="34" dur="1000" fill="hold"/>
                                        <p:tgtEl>
                                          <p:spTgt spid="23558">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23558">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235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p:bldP spid="2355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28600" y="533400"/>
            <a:ext cx="8458200" cy="366713"/>
          </a:xfrm>
          <a:prstGeom prst="rect">
            <a:avLst/>
          </a:prstGeom>
          <a:noFill/>
          <a:ln w="9525">
            <a:noFill/>
            <a:miter lim="800000"/>
            <a:headEnd/>
            <a:tailEnd/>
          </a:ln>
          <a:effectLst/>
        </p:spPr>
        <p:txBody>
          <a:bodyPr>
            <a:spAutoFit/>
          </a:bodyPr>
          <a:lstStyle/>
          <a:p>
            <a:pPr>
              <a:spcBef>
                <a:spcPct val="50000"/>
              </a:spcBef>
            </a:pPr>
            <a:endParaRPr lang="en-US"/>
          </a:p>
        </p:txBody>
      </p:sp>
      <p:pic>
        <p:nvPicPr>
          <p:cNvPr id="24585" name="Picture 9" descr="map fertile Egypt"/>
          <p:cNvPicPr>
            <a:picLocks noChangeAspect="1" noChangeArrowheads="1"/>
          </p:cNvPicPr>
          <p:nvPr/>
        </p:nvPicPr>
        <p:blipFill>
          <a:blip r:embed="rId2" cstate="print"/>
          <a:srcRect t="3659" r="45232" b="4878"/>
          <a:stretch>
            <a:fillRect/>
          </a:stretch>
        </p:blipFill>
        <p:spPr bwMode="auto">
          <a:xfrm>
            <a:off x="5029200" y="381000"/>
            <a:ext cx="3784600" cy="5791200"/>
          </a:xfrm>
          <a:prstGeom prst="rect">
            <a:avLst/>
          </a:prstGeom>
          <a:noFill/>
          <a:ln w="9525">
            <a:noFill/>
            <a:miter lim="800000"/>
            <a:headEnd/>
            <a:tailEnd/>
          </a:ln>
        </p:spPr>
      </p:pic>
      <p:sp>
        <p:nvSpPr>
          <p:cNvPr id="24586" name="Text Box 10"/>
          <p:cNvSpPr txBox="1">
            <a:spLocks noChangeArrowheads="1"/>
          </p:cNvSpPr>
          <p:nvPr/>
        </p:nvSpPr>
        <p:spPr bwMode="auto">
          <a:xfrm>
            <a:off x="6019800" y="4343400"/>
            <a:ext cx="1543050" cy="366713"/>
          </a:xfrm>
          <a:prstGeom prst="rect">
            <a:avLst/>
          </a:prstGeom>
          <a:noFill/>
          <a:ln w="9525">
            <a:noFill/>
            <a:miter lim="800000"/>
            <a:headEnd/>
            <a:tailEnd/>
          </a:ln>
          <a:effectLst/>
        </p:spPr>
        <p:txBody>
          <a:bodyPr wrap="none">
            <a:spAutoFit/>
          </a:bodyPr>
          <a:lstStyle/>
          <a:p>
            <a:r>
              <a:rPr lang="en-US" b="1"/>
              <a:t>Upper Egypt</a:t>
            </a:r>
          </a:p>
        </p:txBody>
      </p:sp>
      <p:sp>
        <p:nvSpPr>
          <p:cNvPr id="24587" name="Text Box 11"/>
          <p:cNvSpPr txBox="1">
            <a:spLocks noChangeArrowheads="1"/>
          </p:cNvSpPr>
          <p:nvPr/>
        </p:nvSpPr>
        <p:spPr bwMode="auto">
          <a:xfrm>
            <a:off x="5486400" y="3505200"/>
            <a:ext cx="1555750" cy="366713"/>
          </a:xfrm>
          <a:prstGeom prst="rect">
            <a:avLst/>
          </a:prstGeom>
          <a:noFill/>
          <a:ln w="9525">
            <a:noFill/>
            <a:miter lim="800000"/>
            <a:headEnd/>
            <a:tailEnd/>
          </a:ln>
          <a:effectLst/>
        </p:spPr>
        <p:txBody>
          <a:bodyPr wrap="none">
            <a:spAutoFit/>
          </a:bodyPr>
          <a:lstStyle/>
          <a:p>
            <a:r>
              <a:rPr lang="en-US" b="1"/>
              <a:t>Lower Egypt</a:t>
            </a:r>
          </a:p>
        </p:txBody>
      </p:sp>
      <p:sp>
        <p:nvSpPr>
          <p:cNvPr id="24588" name="Text Box 12"/>
          <p:cNvSpPr txBox="1">
            <a:spLocks noChangeArrowheads="1"/>
          </p:cNvSpPr>
          <p:nvPr/>
        </p:nvSpPr>
        <p:spPr bwMode="auto">
          <a:xfrm>
            <a:off x="228600" y="228600"/>
            <a:ext cx="4800600" cy="366713"/>
          </a:xfrm>
          <a:prstGeom prst="rect">
            <a:avLst/>
          </a:prstGeom>
          <a:noFill/>
          <a:ln w="9525">
            <a:noFill/>
            <a:miter lim="800000"/>
            <a:headEnd/>
            <a:tailEnd/>
          </a:ln>
          <a:effectLst/>
        </p:spPr>
        <p:txBody>
          <a:bodyPr>
            <a:spAutoFit/>
          </a:bodyPr>
          <a:lstStyle/>
          <a:p>
            <a:pPr>
              <a:spcBef>
                <a:spcPct val="50000"/>
              </a:spcBef>
            </a:pPr>
            <a:r>
              <a:rPr lang="en-US" u="none" dirty="0">
                <a:latin typeface="Comic Sans MS" pitchFamily="66" charset="0"/>
              </a:rPr>
              <a:t>The History of Egypt begins with Menes</a:t>
            </a:r>
          </a:p>
        </p:txBody>
      </p:sp>
      <p:sp>
        <p:nvSpPr>
          <p:cNvPr id="24589" name="Text Box 13"/>
          <p:cNvSpPr txBox="1">
            <a:spLocks noChangeArrowheads="1"/>
          </p:cNvSpPr>
          <p:nvPr/>
        </p:nvSpPr>
        <p:spPr bwMode="auto">
          <a:xfrm>
            <a:off x="304800" y="990600"/>
            <a:ext cx="4511675" cy="969496"/>
          </a:xfrm>
          <a:prstGeom prst="rect">
            <a:avLst/>
          </a:prstGeom>
          <a:noFill/>
          <a:ln w="9525">
            <a:noFill/>
            <a:miter lim="800000"/>
            <a:headEnd/>
            <a:tailEnd/>
          </a:ln>
          <a:effectLst/>
        </p:spPr>
        <p:txBody>
          <a:bodyPr>
            <a:spAutoFit/>
          </a:bodyPr>
          <a:lstStyle/>
          <a:p>
            <a:r>
              <a:rPr lang="en-US" sz="1900" b="1" u="sng" dirty="0">
                <a:latin typeface="Comic Sans MS" pitchFamily="66" charset="0"/>
              </a:rPr>
              <a:t>Menes</a:t>
            </a:r>
            <a:r>
              <a:rPr lang="en-US" sz="1900" u="sng" dirty="0">
                <a:latin typeface="Comic Sans MS" pitchFamily="66" charset="0"/>
              </a:rPr>
              <a:t> Unites upper Egypt and Lower Egypt, joining the two into a united kingdom</a:t>
            </a:r>
          </a:p>
        </p:txBody>
      </p:sp>
      <p:sp>
        <p:nvSpPr>
          <p:cNvPr id="24590" name="Text Box 14"/>
          <p:cNvSpPr txBox="1">
            <a:spLocks noChangeArrowheads="1"/>
          </p:cNvSpPr>
          <p:nvPr/>
        </p:nvSpPr>
        <p:spPr bwMode="auto">
          <a:xfrm>
            <a:off x="381000" y="2133600"/>
            <a:ext cx="4130675" cy="677108"/>
          </a:xfrm>
          <a:prstGeom prst="rect">
            <a:avLst/>
          </a:prstGeom>
          <a:noFill/>
          <a:ln w="9525">
            <a:noFill/>
            <a:miter lim="800000"/>
            <a:headEnd/>
            <a:tailEnd/>
          </a:ln>
          <a:effectLst/>
        </p:spPr>
        <p:txBody>
          <a:bodyPr>
            <a:spAutoFit/>
          </a:bodyPr>
          <a:lstStyle/>
          <a:p>
            <a:r>
              <a:rPr lang="en-US" sz="1900" u="none" dirty="0">
                <a:latin typeface="Comic Sans MS" pitchFamily="66" charset="0"/>
              </a:rPr>
              <a:t>In doing this, </a:t>
            </a:r>
            <a:r>
              <a:rPr lang="en-US" sz="1900" dirty="0">
                <a:latin typeface="Comic Sans MS" pitchFamily="66" charset="0"/>
              </a:rPr>
              <a:t>Menes </a:t>
            </a:r>
            <a:r>
              <a:rPr lang="en-US" sz="1900" u="sng" dirty="0">
                <a:latin typeface="Comic Sans MS" pitchFamily="66" charset="0"/>
              </a:rPr>
              <a:t>establishes the first Egyptian Dynasty</a:t>
            </a:r>
          </a:p>
        </p:txBody>
      </p:sp>
      <p:pic>
        <p:nvPicPr>
          <p:cNvPr id="58370" name="Picture 2" descr="http://4.bp.blogspot.com/_aP8zgWnrQ-w/TLtem9QCiXI/AAAAAAAAAHQ/08jHGak4_M8/s1600/menaom8.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2971800"/>
            <a:ext cx="1806222"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 calcmode="lin" valueType="num">
                                      <p:cBhvr>
                                        <p:cTn id="7" dur="1000" fill="hold"/>
                                        <p:tgtEl>
                                          <p:spTgt spid="24588"/>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4588"/>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4588"/>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458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4589"/>
                                        </p:tgtEl>
                                        <p:attrNameLst>
                                          <p:attrName>style.visibility</p:attrName>
                                        </p:attrNameLst>
                                      </p:cBhvr>
                                      <p:to>
                                        <p:strVal val="visible"/>
                                      </p:to>
                                    </p:set>
                                    <p:anim calcmode="lin" valueType="num">
                                      <p:cBhvr>
                                        <p:cTn id="15" dur="1000" fill="hold"/>
                                        <p:tgtEl>
                                          <p:spTgt spid="24589"/>
                                        </p:tgtEl>
                                        <p:attrNameLst>
                                          <p:attrName>ppt_w</p:attrName>
                                        </p:attrNameLst>
                                      </p:cBhvr>
                                      <p:tavLst>
                                        <p:tav tm="0">
                                          <p:val>
                                            <p:strVal val="#ppt_w*0.70"/>
                                          </p:val>
                                        </p:tav>
                                        <p:tav tm="100000">
                                          <p:val>
                                            <p:strVal val="#ppt_w"/>
                                          </p:val>
                                        </p:tav>
                                      </p:tavLst>
                                    </p:anim>
                                    <p:anim calcmode="lin" valueType="num">
                                      <p:cBhvr>
                                        <p:cTn id="16" dur="1000" fill="hold"/>
                                        <p:tgtEl>
                                          <p:spTgt spid="24589"/>
                                        </p:tgtEl>
                                        <p:attrNameLst>
                                          <p:attrName>ppt_h</p:attrName>
                                        </p:attrNameLst>
                                      </p:cBhvr>
                                      <p:tavLst>
                                        <p:tav tm="0">
                                          <p:val>
                                            <p:strVal val="#ppt_h"/>
                                          </p:val>
                                        </p:tav>
                                        <p:tav tm="100000">
                                          <p:val>
                                            <p:strVal val="#ppt_h"/>
                                          </p:val>
                                        </p:tav>
                                      </p:tavLst>
                                    </p:anim>
                                    <p:animEffect transition="in" filter="fade">
                                      <p:cBhvr>
                                        <p:cTn id="17" dur="1000"/>
                                        <p:tgtEl>
                                          <p:spTgt spid="24589"/>
                                        </p:tgtEl>
                                      </p:cBhvr>
                                    </p:animEffect>
                                  </p:childTnLst>
                                </p:cTn>
                              </p:par>
                              <p:par>
                                <p:cTn id="18" presetID="0" presetClass="path" presetSubtype="0" accel="50000" decel="50000" fill="hold" grpId="0" nodeType="withEffect">
                                  <p:stCondLst>
                                    <p:cond delay="0"/>
                                  </p:stCondLst>
                                  <p:childTnLst>
                                    <p:animMotion origin="layout" path="M 5.55556E-7 -1.48148E-6 L -0.00174 0.05116 " pathEditMode="relative" rAng="0" ptsTypes="AA">
                                      <p:cBhvr>
                                        <p:cTn id="19" dur="2000" fill="hold"/>
                                        <p:tgtEl>
                                          <p:spTgt spid="24587"/>
                                        </p:tgtEl>
                                        <p:attrNameLst>
                                          <p:attrName>ppt_x</p:attrName>
                                          <p:attrName>ppt_y</p:attrName>
                                        </p:attrNameLst>
                                      </p:cBhvr>
                                      <p:rCtr x="-100" y="2500"/>
                                    </p:animMotion>
                                  </p:childTnLst>
                                </p:cTn>
                              </p:par>
                              <p:par>
                                <p:cTn id="20" presetID="0" presetClass="path" presetSubtype="0" accel="50000" decel="50000" fill="hold" grpId="0" nodeType="withEffect">
                                  <p:stCondLst>
                                    <p:cond delay="0"/>
                                  </p:stCondLst>
                                  <p:childTnLst>
                                    <p:animMotion origin="layout" path="M -1.66667E-6 -3.7037E-6 L -0.03437 -0.03773 " pathEditMode="relative" rAng="0" ptsTypes="AA">
                                      <p:cBhvr>
                                        <p:cTn id="21" dur="2000" fill="hold"/>
                                        <p:tgtEl>
                                          <p:spTgt spid="24586"/>
                                        </p:tgtEl>
                                        <p:attrNameLst>
                                          <p:attrName>ppt_x</p:attrName>
                                          <p:attrName>ppt_y</p:attrName>
                                        </p:attrNameLst>
                                      </p:cBhvr>
                                      <p:rCtr x="-1700" y="-1900"/>
                                    </p:animMotion>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24590"/>
                                        </p:tgtEl>
                                        <p:attrNameLst>
                                          <p:attrName>style.visibility</p:attrName>
                                        </p:attrNameLst>
                                      </p:cBhvr>
                                      <p:to>
                                        <p:strVal val="visible"/>
                                      </p:to>
                                    </p:set>
                                    <p:anim calcmode="lin" valueType="num">
                                      <p:cBhvr>
                                        <p:cTn id="26" dur="500" fill="hold"/>
                                        <p:tgtEl>
                                          <p:spTgt spid="24590"/>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24590"/>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24590"/>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245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p:bldP spid="24587" grpId="0"/>
      <p:bldP spid="24588" grpId="0"/>
      <p:bldP spid="24589" grpId="0"/>
      <p:bldP spid="2459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1143000"/>
          </a:xfrm>
        </p:spPr>
        <p:txBody>
          <a:bodyPr/>
          <a:lstStyle/>
          <a:p>
            <a:r>
              <a:rPr lang="en-US" sz="4000">
                <a:latin typeface="Comic Sans MS" pitchFamily="66" charset="0"/>
              </a:rPr>
              <a:t>The Old Kingdom 2700-2200 B.C.</a:t>
            </a:r>
          </a:p>
        </p:txBody>
      </p:sp>
      <p:sp>
        <p:nvSpPr>
          <p:cNvPr id="25604" name="Text Box 4"/>
          <p:cNvSpPr txBox="1">
            <a:spLocks noChangeArrowheads="1"/>
          </p:cNvSpPr>
          <p:nvPr/>
        </p:nvSpPr>
        <p:spPr bwMode="auto">
          <a:xfrm>
            <a:off x="76200" y="1143000"/>
            <a:ext cx="6553200" cy="6186309"/>
          </a:xfrm>
          <a:prstGeom prst="rect">
            <a:avLst/>
          </a:prstGeom>
          <a:noFill/>
          <a:ln w="9525">
            <a:noFill/>
            <a:miter lim="800000"/>
            <a:headEnd/>
            <a:tailEnd/>
          </a:ln>
          <a:effectLst/>
        </p:spPr>
        <p:txBody>
          <a:bodyPr wrap="square">
            <a:spAutoFit/>
          </a:bodyPr>
          <a:lstStyle/>
          <a:p>
            <a:pPr algn="ctr">
              <a:spcBef>
                <a:spcPct val="50000"/>
              </a:spcBef>
            </a:pPr>
            <a:r>
              <a:rPr lang="en-US" sz="2200" dirty="0">
                <a:latin typeface="Comic Sans MS" pitchFamily="66" charset="0"/>
              </a:rPr>
              <a:t>The Old Kingdom was a period of great prosperity.  </a:t>
            </a:r>
          </a:p>
          <a:p>
            <a:pPr algn="ctr">
              <a:spcBef>
                <a:spcPct val="50000"/>
              </a:spcBef>
            </a:pPr>
            <a:r>
              <a:rPr lang="en-US" sz="2200" dirty="0">
                <a:latin typeface="Comic Sans MS" pitchFamily="66" charset="0"/>
              </a:rPr>
              <a:t>This </a:t>
            </a:r>
            <a:r>
              <a:rPr lang="en-US" sz="2200" u="sng" dirty="0">
                <a:latin typeface="Comic Sans MS" pitchFamily="66" charset="0"/>
              </a:rPr>
              <a:t>time is also called the pyramid age, because the great pyramids were built during this time. </a:t>
            </a:r>
          </a:p>
          <a:p>
            <a:pPr algn="ctr">
              <a:spcBef>
                <a:spcPct val="50000"/>
              </a:spcBef>
            </a:pPr>
            <a:r>
              <a:rPr lang="en-US" sz="2200" dirty="0">
                <a:latin typeface="Comic Sans MS" pitchFamily="66" charset="0"/>
              </a:rPr>
              <a:t>Egyptian </a:t>
            </a:r>
            <a:r>
              <a:rPr lang="en-US" sz="2200" u="sng" dirty="0" smtClean="0">
                <a:latin typeface="Comic Sans MS" pitchFamily="66" charset="0"/>
              </a:rPr>
              <a:t>kings were called Pharaohs</a:t>
            </a:r>
            <a:r>
              <a:rPr lang="en-US" sz="2200" u="sng" dirty="0">
                <a:latin typeface="Comic Sans MS" pitchFamily="66" charset="0"/>
              </a:rPr>
              <a:t>.</a:t>
            </a:r>
          </a:p>
          <a:p>
            <a:pPr algn="ctr">
              <a:spcBef>
                <a:spcPct val="50000"/>
              </a:spcBef>
            </a:pPr>
            <a:r>
              <a:rPr lang="en-US" sz="2200" u="sng" dirty="0">
                <a:latin typeface="Comic Sans MS" pitchFamily="66" charset="0"/>
              </a:rPr>
              <a:t>The Pharaoh was seen as divine</a:t>
            </a:r>
            <a:r>
              <a:rPr lang="en-US" sz="2200" u="none" dirty="0">
                <a:latin typeface="Comic Sans MS" pitchFamily="66" charset="0"/>
              </a:rPr>
              <a:t>, or godlike. The people believed that the Pharaoh controlled many things including the flooding of the Nile itself.</a:t>
            </a:r>
          </a:p>
          <a:p>
            <a:pPr algn="ctr">
              <a:spcBef>
                <a:spcPct val="50000"/>
              </a:spcBef>
            </a:pPr>
            <a:r>
              <a:rPr lang="en-US" sz="2200" u="sng" dirty="0">
                <a:latin typeface="Comic Sans MS" pitchFamily="66" charset="0"/>
              </a:rPr>
              <a:t>The Pharaoh wielded absolute power</a:t>
            </a:r>
            <a:r>
              <a:rPr lang="en-US" sz="2200" u="none" dirty="0">
                <a:latin typeface="Comic Sans MS" pitchFamily="66" charset="0"/>
              </a:rPr>
              <a:t>, but used advisors to help them.</a:t>
            </a:r>
          </a:p>
          <a:p>
            <a:pPr algn="ctr">
              <a:spcBef>
                <a:spcPct val="50000"/>
              </a:spcBef>
            </a:pPr>
            <a:r>
              <a:rPr lang="en-US" sz="2200" u="sng" dirty="0">
                <a:latin typeface="Comic Sans MS" pitchFamily="66" charset="0"/>
              </a:rPr>
              <a:t>The Chief advisor to the Pharaoh was the </a:t>
            </a:r>
            <a:r>
              <a:rPr lang="en-US" sz="2200" b="1" u="sng" dirty="0">
                <a:latin typeface="Comic Sans MS" pitchFamily="66" charset="0"/>
              </a:rPr>
              <a:t>Vizier</a:t>
            </a:r>
            <a:r>
              <a:rPr lang="en-US" sz="2200" u="sng" dirty="0">
                <a:latin typeface="Comic Sans MS" pitchFamily="66" charset="0"/>
              </a:rPr>
              <a:t>.</a:t>
            </a:r>
          </a:p>
          <a:p>
            <a:pPr algn="ctr">
              <a:spcBef>
                <a:spcPct val="50000"/>
              </a:spcBef>
            </a:pPr>
            <a:endParaRPr lang="en-US" sz="2200" dirty="0">
              <a:latin typeface="Comic Sans MS" pitchFamily="66" charset="0"/>
            </a:endParaRPr>
          </a:p>
        </p:txBody>
      </p:sp>
      <p:pic>
        <p:nvPicPr>
          <p:cNvPr id="25611" name="Picture 11" descr="RW015174"/>
          <p:cNvPicPr>
            <a:picLocks noGrp="1" noChangeAspect="1" noChangeArrowheads="1"/>
          </p:cNvPicPr>
          <p:nvPr>
            <p:ph idx="1"/>
          </p:nvPr>
        </p:nvPicPr>
        <p:blipFill>
          <a:blip r:embed="rId2" cstate="print"/>
          <a:srcRect/>
          <a:stretch>
            <a:fillRect/>
          </a:stretch>
        </p:blipFill>
        <p:spPr>
          <a:xfrm>
            <a:off x="6629400" y="1828800"/>
            <a:ext cx="2305050" cy="3763963"/>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strVal val="#ppt_w*0.70"/>
                                          </p:val>
                                        </p:tav>
                                        <p:tav tm="100000">
                                          <p:val>
                                            <p:strVal val="#ppt_w"/>
                                          </p:val>
                                        </p:tav>
                                      </p:tavLst>
                                    </p:anim>
                                    <p:anim calcmode="lin" valueType="num">
                                      <p:cBhvr>
                                        <p:cTn id="8" dur="1000" fill="hold"/>
                                        <p:tgtEl>
                                          <p:spTgt spid="25602"/>
                                        </p:tgtEl>
                                        <p:attrNameLst>
                                          <p:attrName>ppt_h</p:attrName>
                                        </p:attrNameLst>
                                      </p:cBhvr>
                                      <p:tavLst>
                                        <p:tav tm="0">
                                          <p:val>
                                            <p:strVal val="#ppt_h"/>
                                          </p:val>
                                        </p:tav>
                                        <p:tav tm="100000">
                                          <p:val>
                                            <p:strVal val="#ppt_h"/>
                                          </p:val>
                                        </p:tav>
                                      </p:tavLst>
                                    </p:anim>
                                    <p:animEffect transition="in" filter="fade">
                                      <p:cBhvr>
                                        <p:cTn id="9" dur="1000"/>
                                        <p:tgtEl>
                                          <p:spTgt spid="25602"/>
                                        </p:tgtEl>
                                      </p:cBhvr>
                                    </p:animEffect>
                                  </p:childTnLst>
                                </p:cTn>
                              </p:par>
                              <p:par>
                                <p:cTn id="10" presetID="47" presetClass="entr" presetSubtype="0" fill="hold" nodeType="withEffect">
                                  <p:stCondLst>
                                    <p:cond delay="0"/>
                                  </p:stCondLst>
                                  <p:childTnLst>
                                    <p:set>
                                      <p:cBhvr>
                                        <p:cTn id="11" dur="1" fill="hold">
                                          <p:stCondLst>
                                            <p:cond delay="0"/>
                                          </p:stCondLst>
                                        </p:cTn>
                                        <p:tgtEl>
                                          <p:spTgt spid="25611"/>
                                        </p:tgtEl>
                                        <p:attrNameLst>
                                          <p:attrName>style.visibility</p:attrName>
                                        </p:attrNameLst>
                                      </p:cBhvr>
                                      <p:to>
                                        <p:strVal val="visible"/>
                                      </p:to>
                                    </p:set>
                                    <p:animEffect transition="in" filter="fade">
                                      <p:cBhvr>
                                        <p:cTn id="12" dur="1000"/>
                                        <p:tgtEl>
                                          <p:spTgt spid="25611"/>
                                        </p:tgtEl>
                                      </p:cBhvr>
                                    </p:animEffect>
                                    <p:anim calcmode="lin" valueType="num">
                                      <p:cBhvr>
                                        <p:cTn id="13" dur="1000" fill="hold"/>
                                        <p:tgtEl>
                                          <p:spTgt spid="25611"/>
                                        </p:tgtEl>
                                        <p:attrNameLst>
                                          <p:attrName>ppt_x</p:attrName>
                                        </p:attrNameLst>
                                      </p:cBhvr>
                                      <p:tavLst>
                                        <p:tav tm="0">
                                          <p:val>
                                            <p:strVal val="#ppt_x"/>
                                          </p:val>
                                        </p:tav>
                                        <p:tav tm="100000">
                                          <p:val>
                                            <p:strVal val="#ppt_x"/>
                                          </p:val>
                                        </p:tav>
                                      </p:tavLst>
                                    </p:anim>
                                    <p:anim calcmode="lin" valueType="num">
                                      <p:cBhvr>
                                        <p:cTn id="14" dur="1000" fill="hold"/>
                                        <p:tgtEl>
                                          <p:spTgt spid="256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5604">
                                            <p:txEl>
                                              <p:pRg st="0" end="0"/>
                                            </p:txEl>
                                          </p:spTgt>
                                        </p:tgtEl>
                                        <p:attrNameLst>
                                          <p:attrName>style.visibility</p:attrName>
                                        </p:attrNameLst>
                                      </p:cBhvr>
                                      <p:to>
                                        <p:strVal val="visible"/>
                                      </p:to>
                                    </p:set>
                                    <p:animEffect transition="in" filter="fade">
                                      <p:cBhvr>
                                        <p:cTn id="19" dur="1000"/>
                                        <p:tgtEl>
                                          <p:spTgt spid="25604">
                                            <p:txEl>
                                              <p:pRg st="0" end="0"/>
                                            </p:txEl>
                                          </p:spTgt>
                                        </p:tgtEl>
                                      </p:cBhvr>
                                    </p:animEffect>
                                    <p:anim calcmode="lin" valueType="num">
                                      <p:cBhvr>
                                        <p:cTn id="20" dur="10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56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604">
                                            <p:txEl>
                                              <p:pRg st="1" end="1"/>
                                            </p:txEl>
                                          </p:spTgt>
                                        </p:tgtEl>
                                        <p:attrNameLst>
                                          <p:attrName>style.visibility</p:attrName>
                                        </p:attrNameLst>
                                      </p:cBhvr>
                                      <p:to>
                                        <p:strVal val="visible"/>
                                      </p:to>
                                    </p:set>
                                    <p:animEffect transition="in" filter="fade">
                                      <p:cBhvr>
                                        <p:cTn id="26" dur="1000"/>
                                        <p:tgtEl>
                                          <p:spTgt spid="25604">
                                            <p:txEl>
                                              <p:pRg st="1" end="1"/>
                                            </p:txEl>
                                          </p:spTgt>
                                        </p:tgtEl>
                                      </p:cBhvr>
                                    </p:animEffect>
                                    <p:anim calcmode="lin" valueType="num">
                                      <p:cBhvr>
                                        <p:cTn id="27" dur="10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560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5604">
                                            <p:txEl>
                                              <p:pRg st="2" end="2"/>
                                            </p:txEl>
                                          </p:spTgt>
                                        </p:tgtEl>
                                        <p:attrNameLst>
                                          <p:attrName>style.visibility</p:attrName>
                                        </p:attrNameLst>
                                      </p:cBhvr>
                                      <p:to>
                                        <p:strVal val="visible"/>
                                      </p:to>
                                    </p:set>
                                    <p:animEffect transition="in" filter="fade">
                                      <p:cBhvr>
                                        <p:cTn id="33" dur="1000"/>
                                        <p:tgtEl>
                                          <p:spTgt spid="25604">
                                            <p:txEl>
                                              <p:pRg st="2" end="2"/>
                                            </p:txEl>
                                          </p:spTgt>
                                        </p:tgtEl>
                                      </p:cBhvr>
                                    </p:animEffect>
                                    <p:anim calcmode="lin" valueType="num">
                                      <p:cBhvr>
                                        <p:cTn id="34" dur="10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560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5604">
                                            <p:txEl>
                                              <p:pRg st="3" end="3"/>
                                            </p:txEl>
                                          </p:spTgt>
                                        </p:tgtEl>
                                        <p:attrNameLst>
                                          <p:attrName>style.visibility</p:attrName>
                                        </p:attrNameLst>
                                      </p:cBhvr>
                                      <p:to>
                                        <p:strVal val="visible"/>
                                      </p:to>
                                    </p:set>
                                    <p:animEffect transition="in" filter="fade">
                                      <p:cBhvr>
                                        <p:cTn id="40" dur="1000"/>
                                        <p:tgtEl>
                                          <p:spTgt spid="25604">
                                            <p:txEl>
                                              <p:pRg st="3" end="3"/>
                                            </p:txEl>
                                          </p:spTgt>
                                        </p:tgtEl>
                                      </p:cBhvr>
                                    </p:animEffect>
                                    <p:anim calcmode="lin" valueType="num">
                                      <p:cBhvr>
                                        <p:cTn id="41" dur="10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560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5604">
                                            <p:txEl>
                                              <p:pRg st="4" end="4"/>
                                            </p:txEl>
                                          </p:spTgt>
                                        </p:tgtEl>
                                        <p:attrNameLst>
                                          <p:attrName>style.visibility</p:attrName>
                                        </p:attrNameLst>
                                      </p:cBhvr>
                                      <p:to>
                                        <p:strVal val="visible"/>
                                      </p:to>
                                    </p:set>
                                    <p:animEffect transition="in" filter="fade">
                                      <p:cBhvr>
                                        <p:cTn id="47" dur="1000"/>
                                        <p:tgtEl>
                                          <p:spTgt spid="25604">
                                            <p:txEl>
                                              <p:pRg st="4" end="4"/>
                                            </p:txEl>
                                          </p:spTgt>
                                        </p:tgtEl>
                                      </p:cBhvr>
                                    </p:animEffect>
                                    <p:anim calcmode="lin" valueType="num">
                                      <p:cBhvr>
                                        <p:cTn id="48" dur="10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560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5604">
                                            <p:txEl>
                                              <p:pRg st="5" end="5"/>
                                            </p:txEl>
                                          </p:spTgt>
                                        </p:tgtEl>
                                        <p:attrNameLst>
                                          <p:attrName>style.visibility</p:attrName>
                                        </p:attrNameLst>
                                      </p:cBhvr>
                                      <p:to>
                                        <p:strVal val="visible"/>
                                      </p:to>
                                    </p:set>
                                    <p:animEffect transition="in" filter="fade">
                                      <p:cBhvr>
                                        <p:cTn id="54" dur="1000"/>
                                        <p:tgtEl>
                                          <p:spTgt spid="25604">
                                            <p:txEl>
                                              <p:pRg st="5" end="5"/>
                                            </p:txEl>
                                          </p:spTgt>
                                        </p:tgtEl>
                                      </p:cBhvr>
                                    </p:animEffect>
                                    <p:anim calcmode="lin" valueType="num">
                                      <p:cBhvr>
                                        <p:cTn id="55" dur="1000" fill="hold"/>
                                        <p:tgtEl>
                                          <p:spTgt spid="2560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2560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WordArt 4"/>
          <p:cNvSpPr>
            <a:spLocks noChangeArrowheads="1" noChangeShapeType="1" noTextEdit="1"/>
          </p:cNvSpPr>
          <p:nvPr/>
        </p:nvSpPr>
        <p:spPr bwMode="auto">
          <a:xfrm rot="196740">
            <a:off x="457200" y="304800"/>
            <a:ext cx="4267200" cy="1828800"/>
          </a:xfrm>
          <a:prstGeom prst="rect">
            <a:avLst/>
          </a:prstGeom>
        </p:spPr>
        <p:txBody>
          <a:bodyPr wrap="none" fromWordArt="1">
            <a:prstTxWarp prst="textCascadeUp">
              <a:avLst>
                <a:gd name="adj" fmla="val 51301"/>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203260" scaled="1"/>
                </a:gradFill>
                <a:latin typeface="CCYadaYadaYada"/>
              </a:rPr>
              <a:t>The </a:t>
            </a:r>
            <a:r>
              <a:rPr lang="en-US" sz="3600" kern="10" dirty="0" smtClean="0">
                <a:ln w="9525">
                  <a:round/>
                  <a:headEnd/>
                  <a:tailEnd/>
                </a:ln>
                <a:gradFill rotWithShape="0">
                  <a:gsLst>
                    <a:gs pos="0">
                      <a:srgbClr val="FFE701"/>
                    </a:gs>
                    <a:gs pos="100000">
                      <a:srgbClr val="FE3E02"/>
                    </a:gs>
                  </a:gsLst>
                  <a:lin ang="5203260" scaled="1"/>
                </a:gradFill>
                <a:latin typeface="CCYadaYadaYada"/>
              </a:rPr>
              <a:t>Pyramids</a:t>
            </a:r>
          </a:p>
        </p:txBody>
      </p:sp>
      <p:sp>
        <p:nvSpPr>
          <p:cNvPr id="28677" name="Text Box 5"/>
          <p:cNvSpPr txBox="1">
            <a:spLocks noChangeArrowheads="1"/>
          </p:cNvSpPr>
          <p:nvPr/>
        </p:nvSpPr>
        <p:spPr bwMode="auto">
          <a:xfrm>
            <a:off x="304800" y="1965325"/>
            <a:ext cx="4495800" cy="4555093"/>
          </a:xfrm>
          <a:prstGeom prst="rect">
            <a:avLst/>
          </a:prstGeom>
          <a:noFill/>
          <a:ln w="9525">
            <a:noFill/>
            <a:miter lim="800000"/>
            <a:headEnd/>
            <a:tailEnd/>
          </a:ln>
          <a:effectLst/>
        </p:spPr>
        <p:txBody>
          <a:bodyPr>
            <a:spAutoFit/>
          </a:bodyPr>
          <a:lstStyle/>
          <a:p>
            <a:pPr>
              <a:spcBef>
                <a:spcPct val="50000"/>
              </a:spcBef>
            </a:pPr>
            <a:r>
              <a:rPr lang="en-US" sz="2000" u="sng" dirty="0">
                <a:latin typeface="Comic Sans MS" pitchFamily="66" charset="0"/>
              </a:rPr>
              <a:t>Pyramids were built during the Old Kingdom</a:t>
            </a:r>
          </a:p>
          <a:p>
            <a:pPr>
              <a:spcBef>
                <a:spcPct val="50000"/>
              </a:spcBef>
            </a:pPr>
            <a:r>
              <a:rPr lang="en-US" sz="2000" u="sng" dirty="0">
                <a:latin typeface="Comic Sans MS" pitchFamily="66" charset="0"/>
              </a:rPr>
              <a:t>They were designed to be tombs for the Pharaoh</a:t>
            </a:r>
          </a:p>
          <a:p>
            <a:pPr>
              <a:spcBef>
                <a:spcPct val="50000"/>
              </a:spcBef>
            </a:pPr>
            <a:r>
              <a:rPr lang="en-US" sz="2000" u="none" dirty="0">
                <a:latin typeface="Comic Sans MS" pitchFamily="66" charset="0"/>
              </a:rPr>
              <a:t>Originally there were step pyramids, then the pyramids evolved into the ones we see at Giza</a:t>
            </a:r>
          </a:p>
          <a:p>
            <a:pPr>
              <a:spcBef>
                <a:spcPct val="50000"/>
              </a:spcBef>
            </a:pPr>
            <a:r>
              <a:rPr lang="en-US" sz="2000" u="sng" dirty="0">
                <a:latin typeface="Comic Sans MS" pitchFamily="66" charset="0"/>
              </a:rPr>
              <a:t>The Pyramids were designed to protect the mummies of the Pharaohs</a:t>
            </a:r>
            <a:r>
              <a:rPr lang="en-US" sz="2000" u="none" dirty="0">
                <a:latin typeface="Comic Sans MS" pitchFamily="66" charset="0"/>
              </a:rPr>
              <a:t>, but they ultimately failed.  They were robbed and pillaged. </a:t>
            </a:r>
          </a:p>
        </p:txBody>
      </p:sp>
      <p:pic>
        <p:nvPicPr>
          <p:cNvPr id="28678" name="pyramid.asx">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5181600" y="838200"/>
            <a:ext cx="3657600" cy="2493963"/>
          </a:xfrm>
          <a:prstGeom prst="rect">
            <a:avLst/>
          </a:prstGeom>
          <a:noFill/>
        </p:spPr>
      </p:pic>
      <p:pic>
        <p:nvPicPr>
          <p:cNvPr id="28679" name="sphinx.asx">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7" cstate="print"/>
          <a:srcRect/>
          <a:stretch>
            <a:fillRect/>
          </a:stretch>
        </p:blipFill>
        <p:spPr bwMode="auto">
          <a:xfrm>
            <a:off x="5181600" y="3581400"/>
            <a:ext cx="3657600" cy="24939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1000" fill="hold"/>
                                        <p:tgtEl>
                                          <p:spTgt spid="28676"/>
                                        </p:tgtEl>
                                        <p:attrNameLst>
                                          <p:attrName>ppt_w</p:attrName>
                                        </p:attrNameLst>
                                      </p:cBhvr>
                                      <p:tavLst>
                                        <p:tav tm="0">
                                          <p:val>
                                            <p:strVal val="#ppt_w*0.70"/>
                                          </p:val>
                                        </p:tav>
                                        <p:tav tm="100000">
                                          <p:val>
                                            <p:strVal val="#ppt_w"/>
                                          </p:val>
                                        </p:tav>
                                      </p:tavLst>
                                    </p:anim>
                                    <p:anim calcmode="lin" valueType="num">
                                      <p:cBhvr>
                                        <p:cTn id="8" dur="1000" fill="hold"/>
                                        <p:tgtEl>
                                          <p:spTgt spid="28676"/>
                                        </p:tgtEl>
                                        <p:attrNameLst>
                                          <p:attrName>ppt_h</p:attrName>
                                        </p:attrNameLst>
                                      </p:cBhvr>
                                      <p:tavLst>
                                        <p:tav tm="0">
                                          <p:val>
                                            <p:strVal val="#ppt_h"/>
                                          </p:val>
                                        </p:tav>
                                        <p:tav tm="100000">
                                          <p:val>
                                            <p:strVal val="#ppt_h"/>
                                          </p:val>
                                        </p:tav>
                                      </p:tavLst>
                                    </p:anim>
                                    <p:animEffect transition="in" filter="fade">
                                      <p:cBhvr>
                                        <p:cTn id="9" dur="1000"/>
                                        <p:tgtEl>
                                          <p:spTgt spid="2867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8677">
                                            <p:txEl>
                                              <p:pRg st="0" end="0"/>
                                            </p:txEl>
                                          </p:spTgt>
                                        </p:tgtEl>
                                        <p:attrNameLst>
                                          <p:attrName>style.visibility</p:attrName>
                                        </p:attrNameLst>
                                      </p:cBhvr>
                                      <p:to>
                                        <p:strVal val="visible"/>
                                      </p:to>
                                    </p:set>
                                    <p:anim calcmode="lin" valueType="num">
                                      <p:cBhvr>
                                        <p:cTn id="14" dur="1000" fill="hold"/>
                                        <p:tgtEl>
                                          <p:spTgt spid="2867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867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67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8677">
                                            <p:txEl>
                                              <p:pRg st="1" end="1"/>
                                            </p:txEl>
                                          </p:spTgt>
                                        </p:tgtEl>
                                        <p:attrNameLst>
                                          <p:attrName>style.visibility</p:attrName>
                                        </p:attrNameLst>
                                      </p:cBhvr>
                                      <p:to>
                                        <p:strVal val="visible"/>
                                      </p:to>
                                    </p:set>
                                    <p:anim calcmode="lin" valueType="num">
                                      <p:cBhvr>
                                        <p:cTn id="21" dur="1000" fill="hold"/>
                                        <p:tgtEl>
                                          <p:spTgt spid="28677">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28677">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67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8677">
                                            <p:txEl>
                                              <p:pRg st="2" end="2"/>
                                            </p:txEl>
                                          </p:spTgt>
                                        </p:tgtEl>
                                        <p:attrNameLst>
                                          <p:attrName>style.visibility</p:attrName>
                                        </p:attrNameLst>
                                      </p:cBhvr>
                                      <p:to>
                                        <p:strVal val="visible"/>
                                      </p:to>
                                    </p:set>
                                    <p:anim calcmode="lin" valueType="num">
                                      <p:cBhvr>
                                        <p:cTn id="28" dur="1000" fill="hold"/>
                                        <p:tgtEl>
                                          <p:spTgt spid="28677">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28677">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67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8677">
                                            <p:txEl>
                                              <p:pRg st="3" end="3"/>
                                            </p:txEl>
                                          </p:spTgt>
                                        </p:tgtEl>
                                        <p:attrNameLst>
                                          <p:attrName>style.visibility</p:attrName>
                                        </p:attrNameLst>
                                      </p:cBhvr>
                                      <p:to>
                                        <p:strVal val="visible"/>
                                      </p:to>
                                    </p:set>
                                    <p:anim calcmode="lin" valueType="num">
                                      <p:cBhvr>
                                        <p:cTn id="35" dur="1000" fill="hold"/>
                                        <p:tgtEl>
                                          <p:spTgt spid="28677">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2867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28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867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8678"/>
                                        </p:tgtEl>
                                      </p:cBhvr>
                                    </p:cmd>
                                  </p:childTnLst>
                                </p:cTn>
                              </p:par>
                            </p:childTnLst>
                          </p:cTn>
                        </p:par>
                      </p:childTnLst>
                    </p:cTn>
                  </p:par>
                </p:childTnLst>
              </p:cTn>
              <p:nextCondLst>
                <p:cond evt="onClick" delay="0">
                  <p:tgtEl>
                    <p:spTgt spid="28678"/>
                  </p:tgtEl>
                </p:cond>
              </p:nextCondLst>
            </p:seq>
            <p:video>
              <p:cMediaNode>
                <p:cTn id="43" fill="hold" display="0">
                  <p:stCondLst>
                    <p:cond delay="indefinite"/>
                  </p:stCondLst>
                  <p:endCondLst>
                    <p:cond evt="onNext" delay="0">
                      <p:tgtEl>
                        <p:sldTgt/>
                      </p:tgtEl>
                    </p:cond>
                    <p:cond evt="onPrev" delay="0">
                      <p:tgtEl>
                        <p:sldTgt/>
                      </p:tgtEl>
                    </p:cond>
                  </p:endCondLst>
                </p:cTn>
                <p:tgtEl>
                  <p:spTgt spid="28678"/>
                </p:tgtEl>
              </p:cMediaNode>
            </p:video>
            <p:seq concurrent="1" nextAc="seek">
              <p:cTn id="44" restart="whenNotActive" fill="hold" evtFilter="cancelBubble" nodeType="interactiveSeq">
                <p:stCondLst>
                  <p:cond evt="onClick" delay="0">
                    <p:tgtEl>
                      <p:spTgt spid="2867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8679"/>
                                        </p:tgtEl>
                                      </p:cBhvr>
                                    </p:cmd>
                                  </p:childTnLst>
                                </p:cTn>
                              </p:par>
                            </p:childTnLst>
                          </p:cTn>
                        </p:par>
                      </p:childTnLst>
                    </p:cTn>
                  </p:par>
                </p:childTnLst>
              </p:cTn>
              <p:nextCondLst>
                <p:cond evt="onClick" delay="0">
                  <p:tgtEl>
                    <p:spTgt spid="28679"/>
                  </p:tgtEl>
                </p:cond>
              </p:nextCondLst>
            </p:seq>
            <p:video>
              <p:cMediaNode>
                <p:cTn id="49" fill="hold" display="0">
                  <p:stCondLst>
                    <p:cond delay="indefinite"/>
                  </p:stCondLst>
                  <p:endCondLst>
                    <p:cond evt="onNext" delay="0">
                      <p:tgtEl>
                        <p:sldTgt/>
                      </p:tgtEl>
                    </p:cond>
                    <p:cond evt="onPrev" delay="0">
                      <p:tgtEl>
                        <p:sldTgt/>
                      </p:tgtEl>
                    </p:cond>
                  </p:endCondLst>
                </p:cTn>
                <p:tgtEl>
                  <p:spTgt spid="28679"/>
                </p:tgtEl>
              </p:cMediaNode>
            </p:video>
          </p:childTnLst>
        </p:cTn>
      </p:par>
    </p:tnLst>
    <p:bldLst>
      <p:bldP spid="28676" grpId="0" animBg="1"/>
      <p:bldP spid="2867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reli15b"/>
          <p:cNvPicPr>
            <a:picLocks noChangeAspect="1" noChangeArrowheads="1"/>
          </p:cNvPicPr>
          <p:nvPr/>
        </p:nvPicPr>
        <p:blipFill>
          <a:blip r:embed="rId2" cstate="print"/>
          <a:srcRect/>
          <a:stretch>
            <a:fillRect/>
          </a:stretch>
        </p:blipFill>
        <p:spPr bwMode="auto">
          <a:xfrm>
            <a:off x="304800" y="228600"/>
            <a:ext cx="2705100" cy="1817688"/>
          </a:xfrm>
          <a:prstGeom prst="rect">
            <a:avLst/>
          </a:prstGeom>
          <a:noFill/>
        </p:spPr>
      </p:pic>
      <p:sp>
        <p:nvSpPr>
          <p:cNvPr id="29703" name="Text Box 7"/>
          <p:cNvSpPr txBox="1">
            <a:spLocks noChangeArrowheads="1"/>
          </p:cNvSpPr>
          <p:nvPr/>
        </p:nvSpPr>
        <p:spPr bwMode="auto">
          <a:xfrm>
            <a:off x="3505200" y="381000"/>
            <a:ext cx="5197475" cy="4539704"/>
          </a:xfrm>
          <a:prstGeom prst="rect">
            <a:avLst/>
          </a:prstGeom>
          <a:noFill/>
          <a:ln w="9525">
            <a:noFill/>
            <a:miter lim="800000"/>
            <a:headEnd/>
            <a:tailEnd/>
          </a:ln>
          <a:effectLst/>
        </p:spPr>
        <p:txBody>
          <a:bodyPr>
            <a:spAutoFit/>
          </a:bodyPr>
          <a:lstStyle/>
          <a:p>
            <a:r>
              <a:rPr lang="en-US" sz="1700" b="1" u="sng" dirty="0">
                <a:latin typeface="Comic Sans MS" pitchFamily="66" charset="0"/>
              </a:rPr>
              <a:t>Mummification</a:t>
            </a:r>
          </a:p>
          <a:p>
            <a:r>
              <a:rPr lang="en-US" sz="1700" u="sng" dirty="0">
                <a:latin typeface="Comic Sans MS" pitchFamily="66" charset="0"/>
              </a:rPr>
              <a:t>To preserve the body so that the soul could stay in the afterlife, the Egyptians perfected the process of mummification</a:t>
            </a:r>
            <a:r>
              <a:rPr lang="en-US" sz="1700" u="none" dirty="0">
                <a:latin typeface="Comic Sans MS" pitchFamily="66" charset="0"/>
              </a:rPr>
              <a:t>.  Mummification was expensive, however, and during the Old Kingdom was a luxury of the rich. </a:t>
            </a:r>
          </a:p>
          <a:p>
            <a:endParaRPr lang="en-US" sz="1700" dirty="0">
              <a:latin typeface="Comic Sans MS" pitchFamily="66" charset="0"/>
            </a:endParaRPr>
          </a:p>
          <a:p>
            <a:r>
              <a:rPr lang="en-US" sz="1700" u="none" dirty="0">
                <a:latin typeface="Comic Sans MS" pitchFamily="66" charset="0"/>
              </a:rPr>
              <a:t>First the body was washed and the internal organs including the lungs, stomach, liver and intestines were removed. The heart was left in the body because the Egyptians viewed it as the center of emotion. </a:t>
            </a:r>
          </a:p>
          <a:p>
            <a:endParaRPr lang="en-US" sz="1700" u="none" dirty="0">
              <a:latin typeface="Comic Sans MS" pitchFamily="66" charset="0"/>
            </a:endParaRPr>
          </a:p>
          <a:p>
            <a:r>
              <a:rPr lang="en-US" sz="1700" u="none" dirty="0">
                <a:latin typeface="Comic Sans MS" pitchFamily="66" charset="0"/>
              </a:rPr>
              <a:t>The Brain was removed through the nose and thrown away.  The Egyptians didn’t think it served any purpose</a:t>
            </a:r>
          </a:p>
          <a:p>
            <a:endParaRPr lang="en-US" sz="1700" u="none" dirty="0">
              <a:latin typeface="Comic Sans MS" pitchFamily="66" charset="0"/>
            </a:endParaRPr>
          </a:p>
        </p:txBody>
      </p:sp>
      <p:pic>
        <p:nvPicPr>
          <p:cNvPr id="29705" name="Picture 9" descr="reli39b"/>
          <p:cNvPicPr>
            <a:picLocks noChangeAspect="1" noChangeArrowheads="1"/>
          </p:cNvPicPr>
          <p:nvPr/>
        </p:nvPicPr>
        <p:blipFill>
          <a:blip r:embed="rId3" cstate="print"/>
          <a:srcRect/>
          <a:stretch>
            <a:fillRect/>
          </a:stretch>
        </p:blipFill>
        <p:spPr bwMode="auto">
          <a:xfrm>
            <a:off x="533400" y="2209800"/>
            <a:ext cx="2438400" cy="2309813"/>
          </a:xfrm>
          <a:prstGeom prst="rect">
            <a:avLst/>
          </a:prstGeom>
          <a:noFill/>
        </p:spPr>
      </p:pic>
      <p:sp>
        <p:nvSpPr>
          <p:cNvPr id="29706" name="Text Box 10"/>
          <p:cNvSpPr txBox="1">
            <a:spLocks noChangeArrowheads="1"/>
          </p:cNvSpPr>
          <p:nvPr/>
        </p:nvSpPr>
        <p:spPr bwMode="auto">
          <a:xfrm>
            <a:off x="4267200" y="4876800"/>
            <a:ext cx="4511675" cy="1661993"/>
          </a:xfrm>
          <a:prstGeom prst="rect">
            <a:avLst/>
          </a:prstGeom>
          <a:noFill/>
          <a:ln w="9525">
            <a:noFill/>
            <a:miter lim="800000"/>
            <a:headEnd/>
            <a:tailEnd/>
          </a:ln>
          <a:effectLst/>
        </p:spPr>
        <p:txBody>
          <a:bodyPr>
            <a:spAutoFit/>
          </a:bodyPr>
          <a:lstStyle/>
          <a:p>
            <a:pPr algn="ctr"/>
            <a:r>
              <a:rPr lang="en-US" sz="1700" u="none" dirty="0">
                <a:latin typeface="Comic Sans MS" pitchFamily="66" charset="0"/>
              </a:rPr>
              <a:t>The Body was packed in </a:t>
            </a:r>
            <a:r>
              <a:rPr lang="en-US" sz="1700" b="1" u="none" dirty="0" err="1">
                <a:latin typeface="Comic Sans MS" pitchFamily="66" charset="0"/>
              </a:rPr>
              <a:t>Natron</a:t>
            </a:r>
            <a:r>
              <a:rPr lang="en-US" sz="1700" u="none" dirty="0">
                <a:latin typeface="Comic Sans MS" pitchFamily="66" charset="0"/>
              </a:rPr>
              <a:t> (a drying agent) and left for 70 days.  After that the body was wrapped in linen with tree resin for glue.  Magical amulets and other treasures were buried with the body. </a:t>
            </a:r>
          </a:p>
        </p:txBody>
      </p:sp>
      <p:pic>
        <p:nvPicPr>
          <p:cNvPr id="29709" name="Picture 13" descr="reli38b"/>
          <p:cNvPicPr>
            <a:picLocks noChangeAspect="1" noChangeArrowheads="1"/>
          </p:cNvPicPr>
          <p:nvPr/>
        </p:nvPicPr>
        <p:blipFill>
          <a:blip r:embed="rId4" cstate="print"/>
          <a:srcRect/>
          <a:stretch>
            <a:fillRect/>
          </a:stretch>
        </p:blipFill>
        <p:spPr bwMode="auto">
          <a:xfrm>
            <a:off x="381000" y="4724400"/>
            <a:ext cx="3124200" cy="1847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anim calcmode="lin" valueType="num">
                                      <p:cBhvr>
                                        <p:cTn id="7" dur="1000" fill="hold"/>
                                        <p:tgtEl>
                                          <p:spTgt spid="29702"/>
                                        </p:tgtEl>
                                        <p:attrNameLst>
                                          <p:attrName>ppt_w</p:attrName>
                                        </p:attrNameLst>
                                      </p:cBhvr>
                                      <p:tavLst>
                                        <p:tav tm="0">
                                          <p:val>
                                            <p:strVal val="#ppt_w*0.70"/>
                                          </p:val>
                                        </p:tav>
                                        <p:tav tm="100000">
                                          <p:val>
                                            <p:strVal val="#ppt_w"/>
                                          </p:val>
                                        </p:tav>
                                      </p:tavLst>
                                    </p:anim>
                                    <p:anim calcmode="lin" valueType="num">
                                      <p:cBhvr>
                                        <p:cTn id="8" dur="1000" fill="hold"/>
                                        <p:tgtEl>
                                          <p:spTgt spid="29702"/>
                                        </p:tgtEl>
                                        <p:attrNameLst>
                                          <p:attrName>ppt_h</p:attrName>
                                        </p:attrNameLst>
                                      </p:cBhvr>
                                      <p:tavLst>
                                        <p:tav tm="0">
                                          <p:val>
                                            <p:strVal val="#ppt_h"/>
                                          </p:val>
                                        </p:tav>
                                        <p:tav tm="100000">
                                          <p:val>
                                            <p:strVal val="#ppt_h"/>
                                          </p:val>
                                        </p:tav>
                                      </p:tavLst>
                                    </p:anim>
                                    <p:animEffect transition="in" filter="fade">
                                      <p:cBhvr>
                                        <p:cTn id="9" dur="1000"/>
                                        <p:tgtEl>
                                          <p:spTgt spid="29702"/>
                                        </p:tgtEl>
                                      </p:cBhvr>
                                    </p:animEffect>
                                  </p:childTnLst>
                                </p:cTn>
                              </p:par>
                              <p:par>
                                <p:cTn id="10" presetID="17" presetClass="entr" presetSubtype="10" fill="hold" nodeType="withEffect">
                                  <p:stCondLst>
                                    <p:cond delay="0"/>
                                  </p:stCondLst>
                                  <p:childTnLst>
                                    <p:set>
                                      <p:cBhvr>
                                        <p:cTn id="11" dur="1" fill="hold">
                                          <p:stCondLst>
                                            <p:cond delay="0"/>
                                          </p:stCondLst>
                                        </p:cTn>
                                        <p:tgtEl>
                                          <p:spTgt spid="29705"/>
                                        </p:tgtEl>
                                        <p:attrNameLst>
                                          <p:attrName>style.visibility</p:attrName>
                                        </p:attrNameLst>
                                      </p:cBhvr>
                                      <p:to>
                                        <p:strVal val="visible"/>
                                      </p:to>
                                    </p:set>
                                    <p:anim calcmode="lin" valueType="num">
                                      <p:cBhvr>
                                        <p:cTn id="12" dur="500" fill="hold"/>
                                        <p:tgtEl>
                                          <p:spTgt spid="29705"/>
                                        </p:tgtEl>
                                        <p:attrNameLst>
                                          <p:attrName>ppt_w</p:attrName>
                                        </p:attrNameLst>
                                      </p:cBhvr>
                                      <p:tavLst>
                                        <p:tav tm="0">
                                          <p:val>
                                            <p:fltVal val="0"/>
                                          </p:val>
                                        </p:tav>
                                        <p:tav tm="100000">
                                          <p:val>
                                            <p:strVal val="#ppt_w"/>
                                          </p:val>
                                        </p:tav>
                                      </p:tavLst>
                                    </p:anim>
                                    <p:anim calcmode="lin" valueType="num">
                                      <p:cBhvr>
                                        <p:cTn id="13" dur="500" fill="hold"/>
                                        <p:tgtEl>
                                          <p:spTgt spid="29705"/>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29709"/>
                                        </p:tgtEl>
                                        <p:attrNameLst>
                                          <p:attrName>style.visibility</p:attrName>
                                        </p:attrNameLst>
                                      </p:cBhvr>
                                      <p:to>
                                        <p:strVal val="visible"/>
                                      </p:to>
                                    </p:set>
                                    <p:anim calcmode="lin" valueType="num">
                                      <p:cBhvr>
                                        <p:cTn id="16" dur="500" fill="hold"/>
                                        <p:tgtEl>
                                          <p:spTgt spid="29709"/>
                                        </p:tgtEl>
                                        <p:attrNameLst>
                                          <p:attrName>ppt_w</p:attrName>
                                        </p:attrNameLst>
                                      </p:cBhvr>
                                      <p:tavLst>
                                        <p:tav tm="0">
                                          <p:val>
                                            <p:fltVal val="0"/>
                                          </p:val>
                                        </p:tav>
                                        <p:tav tm="100000">
                                          <p:val>
                                            <p:strVal val="#ppt_w"/>
                                          </p:val>
                                        </p:tav>
                                      </p:tavLst>
                                    </p:anim>
                                    <p:anim calcmode="lin" valueType="num">
                                      <p:cBhvr>
                                        <p:cTn id="17" dur="500" fill="hold"/>
                                        <p:tgtEl>
                                          <p:spTgt spid="2970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9703">
                                            <p:txEl>
                                              <p:pRg st="0" end="0"/>
                                            </p:txEl>
                                          </p:spTgt>
                                        </p:tgtEl>
                                        <p:attrNameLst>
                                          <p:attrName>style.visibility</p:attrName>
                                        </p:attrNameLst>
                                      </p:cBhvr>
                                      <p:to>
                                        <p:strVal val="visible"/>
                                      </p:to>
                                    </p:set>
                                    <p:anim calcmode="lin" valueType="num">
                                      <p:cBhvr>
                                        <p:cTn id="22" dur="500" fill="hold"/>
                                        <p:tgtEl>
                                          <p:spTgt spid="2970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97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29703">
                                            <p:txEl>
                                              <p:pRg st="1" end="1"/>
                                            </p:txEl>
                                          </p:spTgt>
                                        </p:tgtEl>
                                        <p:attrNameLst>
                                          <p:attrName>style.visibility</p:attrName>
                                        </p:attrNameLst>
                                      </p:cBhvr>
                                      <p:to>
                                        <p:strVal val="visible"/>
                                      </p:to>
                                    </p:set>
                                    <p:anim calcmode="lin" valueType="num">
                                      <p:cBhvr>
                                        <p:cTn id="28" dur="500" fill="hold"/>
                                        <p:tgtEl>
                                          <p:spTgt spid="2970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297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29703">
                                            <p:txEl>
                                              <p:pRg st="3" end="3"/>
                                            </p:txEl>
                                          </p:spTgt>
                                        </p:tgtEl>
                                        <p:attrNameLst>
                                          <p:attrName>style.visibility</p:attrName>
                                        </p:attrNameLst>
                                      </p:cBhvr>
                                      <p:to>
                                        <p:strVal val="visible"/>
                                      </p:to>
                                    </p:set>
                                    <p:anim calcmode="lin" valueType="num">
                                      <p:cBhvr>
                                        <p:cTn id="34" dur="500" fill="hold"/>
                                        <p:tgtEl>
                                          <p:spTgt spid="2970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2970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29703">
                                            <p:txEl>
                                              <p:pRg st="5" end="5"/>
                                            </p:txEl>
                                          </p:spTgt>
                                        </p:tgtEl>
                                        <p:attrNameLst>
                                          <p:attrName>style.visibility</p:attrName>
                                        </p:attrNameLst>
                                      </p:cBhvr>
                                      <p:to>
                                        <p:strVal val="visible"/>
                                      </p:to>
                                    </p:set>
                                    <p:anim calcmode="lin" valueType="num">
                                      <p:cBhvr>
                                        <p:cTn id="40" dur="500" fill="hold"/>
                                        <p:tgtEl>
                                          <p:spTgt spid="2970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970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29706"/>
                                        </p:tgtEl>
                                        <p:attrNameLst>
                                          <p:attrName>style.visibility</p:attrName>
                                        </p:attrNameLst>
                                      </p:cBhvr>
                                      <p:to>
                                        <p:strVal val="visible"/>
                                      </p:to>
                                    </p:set>
                                    <p:anim calcmode="lin" valueType="num">
                                      <p:cBhvr>
                                        <p:cTn id="46" dur="1000" fill="hold"/>
                                        <p:tgtEl>
                                          <p:spTgt spid="29706"/>
                                        </p:tgtEl>
                                        <p:attrNameLst>
                                          <p:attrName>ppt_w</p:attrName>
                                        </p:attrNameLst>
                                      </p:cBhvr>
                                      <p:tavLst>
                                        <p:tav tm="0">
                                          <p:val>
                                            <p:strVal val="#ppt_w*0.70"/>
                                          </p:val>
                                        </p:tav>
                                        <p:tav tm="100000">
                                          <p:val>
                                            <p:strVal val="#ppt_w"/>
                                          </p:val>
                                        </p:tav>
                                      </p:tavLst>
                                    </p:anim>
                                    <p:anim calcmode="lin" valueType="num">
                                      <p:cBhvr>
                                        <p:cTn id="47" dur="1000" fill="hold"/>
                                        <p:tgtEl>
                                          <p:spTgt spid="29706"/>
                                        </p:tgtEl>
                                        <p:attrNameLst>
                                          <p:attrName>ppt_h</p:attrName>
                                        </p:attrNameLst>
                                      </p:cBhvr>
                                      <p:tavLst>
                                        <p:tav tm="0">
                                          <p:val>
                                            <p:strVal val="#ppt_h"/>
                                          </p:val>
                                        </p:tav>
                                        <p:tav tm="100000">
                                          <p:val>
                                            <p:strVal val="#ppt_h"/>
                                          </p:val>
                                        </p:tav>
                                      </p:tavLst>
                                    </p:anim>
                                    <p:animEffect transition="in" filter="fade">
                                      <p:cBhvr>
                                        <p:cTn id="48" dur="10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P spid="2970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9000" r="-9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WordArt 4"/>
          <p:cNvSpPr>
            <a:spLocks noChangeArrowheads="1" noChangeShapeType="1" noTextEdit="1"/>
          </p:cNvSpPr>
          <p:nvPr/>
        </p:nvSpPr>
        <p:spPr bwMode="auto">
          <a:xfrm rot="437255">
            <a:off x="381000" y="304800"/>
            <a:ext cx="3276600" cy="1524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4962745" scaled="1"/>
                </a:gradFill>
                <a:latin typeface="CCYadaYadaYada"/>
              </a:rPr>
              <a:t>Mummies</a:t>
            </a:r>
          </a:p>
        </p:txBody>
      </p:sp>
      <p:pic>
        <p:nvPicPr>
          <p:cNvPr id="31750" name="Picture 6" descr="42-16635233"/>
          <p:cNvPicPr>
            <a:picLocks noChangeAspect="1" noChangeArrowheads="1"/>
          </p:cNvPicPr>
          <p:nvPr/>
        </p:nvPicPr>
        <p:blipFill>
          <a:blip r:embed="rId2" cstate="print"/>
          <a:srcRect/>
          <a:stretch>
            <a:fillRect/>
          </a:stretch>
        </p:blipFill>
        <p:spPr bwMode="auto">
          <a:xfrm>
            <a:off x="7467600" y="304800"/>
            <a:ext cx="1362075" cy="3962400"/>
          </a:xfrm>
          <a:prstGeom prst="rect">
            <a:avLst/>
          </a:prstGeom>
          <a:noFill/>
        </p:spPr>
      </p:pic>
      <p:pic>
        <p:nvPicPr>
          <p:cNvPr id="31752" name="Picture 8" descr="IH206508"/>
          <p:cNvPicPr>
            <a:picLocks noChangeAspect="1" noChangeArrowheads="1"/>
          </p:cNvPicPr>
          <p:nvPr/>
        </p:nvPicPr>
        <p:blipFill>
          <a:blip r:embed="rId3" cstate="print"/>
          <a:srcRect/>
          <a:stretch>
            <a:fillRect/>
          </a:stretch>
        </p:blipFill>
        <p:spPr bwMode="auto">
          <a:xfrm>
            <a:off x="381000" y="2590800"/>
            <a:ext cx="2555875" cy="3810000"/>
          </a:xfrm>
          <a:prstGeom prst="rect">
            <a:avLst/>
          </a:prstGeom>
          <a:noFill/>
        </p:spPr>
      </p:pic>
      <p:pic>
        <p:nvPicPr>
          <p:cNvPr id="31754" name="Picture 10" descr="DWF15-464535"/>
          <p:cNvPicPr>
            <a:picLocks noChangeAspect="1" noChangeArrowheads="1"/>
          </p:cNvPicPr>
          <p:nvPr/>
        </p:nvPicPr>
        <p:blipFill>
          <a:blip r:embed="rId4" cstate="print"/>
          <a:srcRect/>
          <a:stretch>
            <a:fillRect/>
          </a:stretch>
        </p:blipFill>
        <p:spPr bwMode="auto">
          <a:xfrm>
            <a:off x="3200400" y="1447800"/>
            <a:ext cx="3886200" cy="2478088"/>
          </a:xfrm>
          <a:prstGeom prst="rect">
            <a:avLst/>
          </a:prstGeom>
          <a:noFill/>
        </p:spPr>
      </p:pic>
      <p:pic>
        <p:nvPicPr>
          <p:cNvPr id="31756" name="Picture 12" descr="20000214-tut"/>
          <p:cNvPicPr>
            <a:picLocks noChangeAspect="1" noChangeArrowheads="1"/>
          </p:cNvPicPr>
          <p:nvPr/>
        </p:nvPicPr>
        <p:blipFill>
          <a:blip r:embed="rId5" cstate="print"/>
          <a:srcRect/>
          <a:stretch>
            <a:fillRect/>
          </a:stretch>
        </p:blipFill>
        <p:spPr bwMode="auto">
          <a:xfrm>
            <a:off x="3962400" y="4267200"/>
            <a:ext cx="1657350" cy="2209800"/>
          </a:xfrm>
          <a:prstGeom prst="rect">
            <a:avLst/>
          </a:prstGeom>
          <a:noFill/>
        </p:spPr>
      </p:pic>
      <p:pic>
        <p:nvPicPr>
          <p:cNvPr id="31758" name="Picture 14" descr="IH050033"/>
          <p:cNvPicPr>
            <a:picLocks noChangeAspect="1" noChangeArrowheads="1"/>
          </p:cNvPicPr>
          <p:nvPr/>
        </p:nvPicPr>
        <p:blipFill>
          <a:blip r:embed="rId6" cstate="print"/>
          <a:srcRect/>
          <a:stretch>
            <a:fillRect/>
          </a:stretch>
        </p:blipFill>
        <p:spPr bwMode="auto">
          <a:xfrm>
            <a:off x="6324600" y="4495800"/>
            <a:ext cx="2505075" cy="20081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31752"/>
                                        </p:tgtEl>
                                        <p:attrNameLst>
                                          <p:attrName>style.visibility</p:attrName>
                                        </p:attrNameLst>
                                      </p:cBhvr>
                                      <p:to>
                                        <p:strVal val="visible"/>
                                      </p:to>
                                    </p:set>
                                    <p:anim calcmode="lin" valueType="num">
                                      <p:cBhvr>
                                        <p:cTn id="13" dur="1000" fill="hold"/>
                                        <p:tgtEl>
                                          <p:spTgt spid="31752"/>
                                        </p:tgtEl>
                                        <p:attrNameLst>
                                          <p:attrName>ppt_w</p:attrName>
                                        </p:attrNameLst>
                                      </p:cBhvr>
                                      <p:tavLst>
                                        <p:tav tm="0">
                                          <p:val>
                                            <p:strVal val="#ppt_w*0.70"/>
                                          </p:val>
                                        </p:tav>
                                        <p:tav tm="100000">
                                          <p:val>
                                            <p:strVal val="#ppt_w"/>
                                          </p:val>
                                        </p:tav>
                                      </p:tavLst>
                                    </p:anim>
                                    <p:anim calcmode="lin" valueType="num">
                                      <p:cBhvr>
                                        <p:cTn id="14" dur="1000" fill="hold"/>
                                        <p:tgtEl>
                                          <p:spTgt spid="31752"/>
                                        </p:tgtEl>
                                        <p:attrNameLst>
                                          <p:attrName>ppt_h</p:attrName>
                                        </p:attrNameLst>
                                      </p:cBhvr>
                                      <p:tavLst>
                                        <p:tav tm="0">
                                          <p:val>
                                            <p:strVal val="#ppt_h"/>
                                          </p:val>
                                        </p:tav>
                                        <p:tav tm="100000">
                                          <p:val>
                                            <p:strVal val="#ppt_h"/>
                                          </p:val>
                                        </p:tav>
                                      </p:tavLst>
                                    </p:anim>
                                    <p:animEffect transition="in" filter="fade">
                                      <p:cBhvr>
                                        <p:cTn id="15" dur="1000"/>
                                        <p:tgtEl>
                                          <p:spTgt spid="3175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31754"/>
                                        </p:tgtEl>
                                        <p:attrNameLst>
                                          <p:attrName>style.visibility</p:attrName>
                                        </p:attrNameLst>
                                      </p:cBhvr>
                                      <p:to>
                                        <p:strVal val="visible"/>
                                      </p:to>
                                    </p:set>
                                    <p:anim calcmode="lin" valueType="num">
                                      <p:cBhvr>
                                        <p:cTn id="20" dur="1000" fill="hold"/>
                                        <p:tgtEl>
                                          <p:spTgt spid="31754"/>
                                        </p:tgtEl>
                                        <p:attrNameLst>
                                          <p:attrName>ppt_w</p:attrName>
                                        </p:attrNameLst>
                                      </p:cBhvr>
                                      <p:tavLst>
                                        <p:tav tm="0">
                                          <p:val>
                                            <p:strVal val="#ppt_w*0.70"/>
                                          </p:val>
                                        </p:tav>
                                        <p:tav tm="100000">
                                          <p:val>
                                            <p:strVal val="#ppt_w"/>
                                          </p:val>
                                        </p:tav>
                                      </p:tavLst>
                                    </p:anim>
                                    <p:anim calcmode="lin" valueType="num">
                                      <p:cBhvr>
                                        <p:cTn id="21" dur="1000" fill="hold"/>
                                        <p:tgtEl>
                                          <p:spTgt spid="31754"/>
                                        </p:tgtEl>
                                        <p:attrNameLst>
                                          <p:attrName>ppt_h</p:attrName>
                                        </p:attrNameLst>
                                      </p:cBhvr>
                                      <p:tavLst>
                                        <p:tav tm="0">
                                          <p:val>
                                            <p:strVal val="#ppt_h"/>
                                          </p:val>
                                        </p:tav>
                                        <p:tav tm="100000">
                                          <p:val>
                                            <p:strVal val="#ppt_h"/>
                                          </p:val>
                                        </p:tav>
                                      </p:tavLst>
                                    </p:anim>
                                    <p:animEffect transition="in" filter="fade">
                                      <p:cBhvr>
                                        <p:cTn id="22" dur="1000"/>
                                        <p:tgtEl>
                                          <p:spTgt spid="3175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31756"/>
                                        </p:tgtEl>
                                        <p:attrNameLst>
                                          <p:attrName>style.visibility</p:attrName>
                                        </p:attrNameLst>
                                      </p:cBhvr>
                                      <p:to>
                                        <p:strVal val="visible"/>
                                      </p:to>
                                    </p:set>
                                    <p:anim calcmode="lin" valueType="num">
                                      <p:cBhvr>
                                        <p:cTn id="27" dur="1000" fill="hold"/>
                                        <p:tgtEl>
                                          <p:spTgt spid="31756"/>
                                        </p:tgtEl>
                                        <p:attrNameLst>
                                          <p:attrName>ppt_w</p:attrName>
                                        </p:attrNameLst>
                                      </p:cBhvr>
                                      <p:tavLst>
                                        <p:tav tm="0">
                                          <p:val>
                                            <p:strVal val="#ppt_w*0.70"/>
                                          </p:val>
                                        </p:tav>
                                        <p:tav tm="100000">
                                          <p:val>
                                            <p:strVal val="#ppt_w"/>
                                          </p:val>
                                        </p:tav>
                                      </p:tavLst>
                                    </p:anim>
                                    <p:anim calcmode="lin" valueType="num">
                                      <p:cBhvr>
                                        <p:cTn id="28" dur="1000" fill="hold"/>
                                        <p:tgtEl>
                                          <p:spTgt spid="31756"/>
                                        </p:tgtEl>
                                        <p:attrNameLst>
                                          <p:attrName>ppt_h</p:attrName>
                                        </p:attrNameLst>
                                      </p:cBhvr>
                                      <p:tavLst>
                                        <p:tav tm="0">
                                          <p:val>
                                            <p:strVal val="#ppt_h"/>
                                          </p:val>
                                        </p:tav>
                                        <p:tav tm="100000">
                                          <p:val>
                                            <p:strVal val="#ppt_h"/>
                                          </p:val>
                                        </p:tav>
                                      </p:tavLst>
                                    </p:anim>
                                    <p:animEffect transition="in" filter="fade">
                                      <p:cBhvr>
                                        <p:cTn id="29" dur="1000"/>
                                        <p:tgtEl>
                                          <p:spTgt spid="31756"/>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31758"/>
                                        </p:tgtEl>
                                        <p:attrNameLst>
                                          <p:attrName>style.visibility</p:attrName>
                                        </p:attrNameLst>
                                      </p:cBhvr>
                                      <p:to>
                                        <p:strVal val="visible"/>
                                      </p:to>
                                    </p:set>
                                    <p:anim calcmode="lin" valueType="num">
                                      <p:cBhvr>
                                        <p:cTn id="34" dur="1000" fill="hold"/>
                                        <p:tgtEl>
                                          <p:spTgt spid="31758"/>
                                        </p:tgtEl>
                                        <p:attrNameLst>
                                          <p:attrName>ppt_w</p:attrName>
                                        </p:attrNameLst>
                                      </p:cBhvr>
                                      <p:tavLst>
                                        <p:tav tm="0">
                                          <p:val>
                                            <p:strVal val="#ppt_w*0.70"/>
                                          </p:val>
                                        </p:tav>
                                        <p:tav tm="100000">
                                          <p:val>
                                            <p:strVal val="#ppt_w"/>
                                          </p:val>
                                        </p:tav>
                                      </p:tavLst>
                                    </p:anim>
                                    <p:anim calcmode="lin" valueType="num">
                                      <p:cBhvr>
                                        <p:cTn id="35" dur="1000" fill="hold"/>
                                        <p:tgtEl>
                                          <p:spTgt spid="31758"/>
                                        </p:tgtEl>
                                        <p:attrNameLst>
                                          <p:attrName>ppt_h</p:attrName>
                                        </p:attrNameLst>
                                      </p:cBhvr>
                                      <p:tavLst>
                                        <p:tav tm="0">
                                          <p:val>
                                            <p:strVal val="#ppt_h"/>
                                          </p:val>
                                        </p:tav>
                                        <p:tav tm="100000">
                                          <p:val>
                                            <p:strVal val="#ppt_h"/>
                                          </p:val>
                                        </p:tav>
                                      </p:tavLst>
                                    </p:anim>
                                    <p:animEffect transition="in" filter="fade">
                                      <p:cBhvr>
                                        <p:cTn id="36" dur="1000"/>
                                        <p:tgtEl>
                                          <p:spTgt spid="3175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31750"/>
                                        </p:tgtEl>
                                        <p:attrNameLst>
                                          <p:attrName>style.visibility</p:attrName>
                                        </p:attrNameLst>
                                      </p:cBhvr>
                                      <p:to>
                                        <p:strVal val="visible"/>
                                      </p:to>
                                    </p:set>
                                    <p:anim calcmode="lin" valueType="num">
                                      <p:cBhvr>
                                        <p:cTn id="41" dur="1000" fill="hold"/>
                                        <p:tgtEl>
                                          <p:spTgt spid="31750"/>
                                        </p:tgtEl>
                                        <p:attrNameLst>
                                          <p:attrName>ppt_w</p:attrName>
                                        </p:attrNameLst>
                                      </p:cBhvr>
                                      <p:tavLst>
                                        <p:tav tm="0">
                                          <p:val>
                                            <p:strVal val="#ppt_w*0.70"/>
                                          </p:val>
                                        </p:tav>
                                        <p:tav tm="100000">
                                          <p:val>
                                            <p:strVal val="#ppt_w"/>
                                          </p:val>
                                        </p:tav>
                                      </p:tavLst>
                                    </p:anim>
                                    <p:anim calcmode="lin" valueType="num">
                                      <p:cBhvr>
                                        <p:cTn id="42" dur="1000" fill="hold"/>
                                        <p:tgtEl>
                                          <p:spTgt spid="31750"/>
                                        </p:tgtEl>
                                        <p:attrNameLst>
                                          <p:attrName>ppt_h</p:attrName>
                                        </p:attrNameLst>
                                      </p:cBhvr>
                                      <p:tavLst>
                                        <p:tav tm="0">
                                          <p:val>
                                            <p:strVal val="#ppt_h"/>
                                          </p:val>
                                        </p:tav>
                                        <p:tav tm="100000">
                                          <p:val>
                                            <p:strVal val="#ppt_h"/>
                                          </p:val>
                                        </p:tav>
                                      </p:tavLst>
                                    </p:anim>
                                    <p:animEffect transition="in" filter="fade">
                                      <p:cBhvr>
                                        <p:cTn id="43" dur="1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WordArt 5"/>
          <p:cNvSpPr>
            <a:spLocks noChangeArrowheads="1" noChangeShapeType="1" noTextEdit="1"/>
          </p:cNvSpPr>
          <p:nvPr/>
        </p:nvSpPr>
        <p:spPr bwMode="auto">
          <a:xfrm>
            <a:off x="228600" y="457200"/>
            <a:ext cx="53340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chemeClr val="tx2"/>
              </a:extrusionClr>
            </a:sp3d>
          </a:bodyPr>
          <a:lstStyle/>
          <a:p>
            <a:pPr algn="ctr"/>
            <a:r>
              <a:rPr lang="en-US" sz="3600" kern="10">
                <a:ln w="9525">
                  <a:round/>
                  <a:headEnd/>
                  <a:tailEnd/>
                </a:ln>
                <a:gradFill rotWithShape="0">
                  <a:gsLst>
                    <a:gs pos="0">
                      <a:srgbClr val="03D4A8"/>
                    </a:gs>
                    <a:gs pos="25000">
                      <a:srgbClr val="21D6E0"/>
                    </a:gs>
                    <a:gs pos="75000">
                      <a:srgbClr val="0087E6"/>
                    </a:gs>
                    <a:gs pos="100000">
                      <a:srgbClr val="005CBF"/>
                    </a:gs>
                  </a:gsLst>
                  <a:lin ang="0" scaled="1"/>
                </a:gradFill>
                <a:latin typeface="Impact"/>
              </a:rPr>
              <a:t>The Middle Kingdom</a:t>
            </a:r>
          </a:p>
        </p:txBody>
      </p:sp>
      <p:sp>
        <p:nvSpPr>
          <p:cNvPr id="32774" name="Text Box 6"/>
          <p:cNvSpPr txBox="1">
            <a:spLocks noChangeArrowheads="1"/>
          </p:cNvSpPr>
          <p:nvPr/>
        </p:nvSpPr>
        <p:spPr bwMode="auto">
          <a:xfrm>
            <a:off x="533400" y="2057400"/>
            <a:ext cx="8153400" cy="4114800"/>
          </a:xfrm>
          <a:prstGeom prst="rect">
            <a:avLst/>
          </a:prstGeom>
          <a:solidFill>
            <a:schemeClr val="bg1">
              <a:alpha val="69000"/>
            </a:schemeClr>
          </a:solidFill>
          <a:ln w="9525">
            <a:noFill/>
            <a:miter lim="800000"/>
            <a:headEnd/>
            <a:tailEnd/>
          </a:ln>
          <a:effectLst/>
        </p:spPr>
        <p:txBody>
          <a:bodyPr>
            <a:spAutoFit/>
          </a:bodyPr>
          <a:lstStyle/>
          <a:p>
            <a:pPr algn="ctr">
              <a:spcBef>
                <a:spcPct val="50000"/>
              </a:spcBef>
            </a:pPr>
            <a:r>
              <a:rPr lang="en-US" sz="2200" b="1" u="sng" dirty="0">
                <a:latin typeface="Comic Sans MS" pitchFamily="66" charset="0"/>
              </a:rPr>
              <a:t>After the fall of the Old Kingdom there was a period of chaos for about 150 years</a:t>
            </a:r>
          </a:p>
          <a:p>
            <a:pPr algn="ctr">
              <a:spcBef>
                <a:spcPct val="50000"/>
              </a:spcBef>
            </a:pPr>
            <a:r>
              <a:rPr lang="en-US" sz="2200" b="1" u="sng" dirty="0">
                <a:latin typeface="Comic Sans MS" pitchFamily="66" charset="0"/>
              </a:rPr>
              <a:t>A new dynasty took over in Egypt, </a:t>
            </a:r>
            <a:r>
              <a:rPr lang="en-US" sz="2200" b="1" u="none" dirty="0">
                <a:latin typeface="Comic Sans MS" pitchFamily="66" charset="0"/>
              </a:rPr>
              <a:t>bringing a period of stability.</a:t>
            </a:r>
          </a:p>
          <a:p>
            <a:pPr algn="ctr">
              <a:spcBef>
                <a:spcPct val="50000"/>
              </a:spcBef>
            </a:pPr>
            <a:r>
              <a:rPr lang="en-US" sz="2200" b="1" dirty="0">
                <a:latin typeface="Comic Sans MS" pitchFamily="66" charset="0"/>
              </a:rPr>
              <a:t>Egypt </a:t>
            </a:r>
            <a:r>
              <a:rPr lang="en-US" sz="2200" b="1" u="sng" dirty="0">
                <a:latin typeface="Comic Sans MS" pitchFamily="66" charset="0"/>
              </a:rPr>
              <a:t>expanded into Nubia to its south</a:t>
            </a:r>
            <a:r>
              <a:rPr lang="en-US" sz="2200" b="1" dirty="0">
                <a:latin typeface="Comic Sans MS" pitchFamily="66" charset="0"/>
              </a:rPr>
              <a:t>.</a:t>
            </a:r>
          </a:p>
          <a:p>
            <a:pPr algn="ctr">
              <a:spcBef>
                <a:spcPct val="50000"/>
              </a:spcBef>
            </a:pPr>
            <a:r>
              <a:rPr lang="en-US" sz="2200" b="1" u="none" dirty="0">
                <a:latin typeface="Comic Sans MS" pitchFamily="66" charset="0"/>
              </a:rPr>
              <a:t>The government also sent troops into Palestine and Syria and sent traders to Kush, Syria, Mesopotamia, and Crete</a:t>
            </a:r>
          </a:p>
          <a:p>
            <a:pPr algn="ctr">
              <a:spcBef>
                <a:spcPct val="50000"/>
              </a:spcBef>
            </a:pPr>
            <a:r>
              <a:rPr lang="en-US" sz="2200" b="1" u="sng" dirty="0">
                <a:latin typeface="Comic Sans MS" pitchFamily="66" charset="0"/>
              </a:rPr>
              <a:t>In the </a:t>
            </a:r>
            <a:r>
              <a:rPr lang="en-US" sz="2200" b="1" u="sng" dirty="0" smtClean="0">
                <a:latin typeface="Comic Sans MS" pitchFamily="66" charset="0"/>
              </a:rPr>
              <a:t>Middle Kingdom the </a:t>
            </a:r>
            <a:r>
              <a:rPr lang="en-US" sz="2200" b="1" u="sng" dirty="0">
                <a:latin typeface="Comic Sans MS" pitchFamily="66" charset="0"/>
              </a:rPr>
              <a:t>Pharaoh took new interest in the common people</a:t>
            </a:r>
            <a:r>
              <a:rPr lang="en-US" sz="2200" b="1" dirty="0">
                <a:latin typeface="Comic Sans MS" pitchFamily="66" charset="0"/>
              </a:rPr>
              <a:t>.  </a:t>
            </a:r>
            <a:r>
              <a:rPr lang="en-US" sz="2200" b="1" u="none" dirty="0">
                <a:latin typeface="Comic Sans MS" pitchFamily="66" charset="0"/>
              </a:rPr>
              <a:t>The Pharaoh also implemented many public works projects. </a:t>
            </a:r>
          </a:p>
        </p:txBody>
      </p:sp>
      <p:sp>
        <p:nvSpPr>
          <p:cNvPr id="32775" name="WordArt 7"/>
          <p:cNvSpPr>
            <a:spLocks noChangeArrowheads="1" noChangeShapeType="1" noTextEdit="1"/>
          </p:cNvSpPr>
          <p:nvPr/>
        </p:nvSpPr>
        <p:spPr bwMode="auto">
          <a:xfrm>
            <a:off x="5943600" y="609600"/>
            <a:ext cx="2971800" cy="533400"/>
          </a:xfrm>
          <a:prstGeom prst="rect">
            <a:avLst/>
          </a:prstGeom>
        </p:spPr>
        <p:txBody>
          <a:bodyPr wrap="none" fromWordArt="1">
            <a:prstTxWarp prst="textCanUp">
              <a:avLst>
                <a:gd name="adj" fmla="val 85713"/>
              </a:avLst>
            </a:prstTxWarp>
          </a:bodyPr>
          <a:lstStyle/>
          <a:p>
            <a:pPr algn="ctr"/>
            <a:r>
              <a:rPr lang="en-US" sz="2000" kern="10">
                <a:ln w="12700">
                  <a:solidFill>
                    <a:srgbClr val="000099"/>
                  </a:solidFill>
                  <a:round/>
                  <a:headEnd/>
                  <a:tailEnd/>
                </a:ln>
                <a:solidFill>
                  <a:srgbClr val="33CCFF"/>
                </a:solidFill>
                <a:effectLst>
                  <a:outerShdw dist="35921" dir="2700000" algn="ctr" rotWithShape="0">
                    <a:srgbClr val="000099"/>
                  </a:outerShdw>
                </a:effectLst>
                <a:latin typeface="CCYadaYadaYada"/>
              </a:rPr>
              <a:t>2050-1652 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1000" fill="hold"/>
                                        <p:tgtEl>
                                          <p:spTgt spid="3277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277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277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2773"/>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32775"/>
                                        </p:tgtEl>
                                        <p:attrNameLst>
                                          <p:attrName>style.visibility</p:attrName>
                                        </p:attrNameLst>
                                      </p:cBhvr>
                                      <p:to>
                                        <p:strVal val="visible"/>
                                      </p:to>
                                    </p:set>
                                    <p:anim calcmode="lin" valueType="num">
                                      <p:cBhvr>
                                        <p:cTn id="13" dur="1000" fill="hold"/>
                                        <p:tgtEl>
                                          <p:spTgt spid="3277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277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277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277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2774">
                                            <p:bg/>
                                          </p:spTgt>
                                        </p:tgtEl>
                                        <p:attrNameLst>
                                          <p:attrName>style.visibility</p:attrName>
                                        </p:attrNameLst>
                                      </p:cBhvr>
                                      <p:to>
                                        <p:strVal val="visible"/>
                                      </p:to>
                                    </p:set>
                                    <p:anim calcmode="lin" valueType="num">
                                      <p:cBhvr>
                                        <p:cTn id="21" dur="500" fill="hold"/>
                                        <p:tgtEl>
                                          <p:spTgt spid="32774">
                                            <p:bg/>
                                          </p:spTgt>
                                        </p:tgtEl>
                                        <p:attrNameLst>
                                          <p:attrName>ppt_w</p:attrName>
                                        </p:attrNameLst>
                                      </p:cBhvr>
                                      <p:tavLst>
                                        <p:tav tm="0">
                                          <p:val>
                                            <p:fltVal val="0"/>
                                          </p:val>
                                        </p:tav>
                                        <p:tav tm="100000">
                                          <p:val>
                                            <p:strVal val="#ppt_w"/>
                                          </p:val>
                                        </p:tav>
                                      </p:tavLst>
                                    </p:anim>
                                    <p:anim calcmode="lin" valueType="num">
                                      <p:cBhvr>
                                        <p:cTn id="22" dur="500" fill="hold"/>
                                        <p:tgtEl>
                                          <p:spTgt spid="32774">
                                            <p:bg/>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32774">
                                            <p:txEl>
                                              <p:pRg st="0" end="0"/>
                                            </p:txEl>
                                          </p:spTgt>
                                        </p:tgtEl>
                                        <p:attrNameLst>
                                          <p:attrName>style.visibility</p:attrName>
                                        </p:attrNameLst>
                                      </p:cBhvr>
                                      <p:to>
                                        <p:strVal val="visible"/>
                                      </p:to>
                                    </p:set>
                                    <p:anim calcmode="lin" valueType="num">
                                      <p:cBhvr>
                                        <p:cTn id="27" dur="500" fill="hold"/>
                                        <p:tgtEl>
                                          <p:spTgt spid="32774">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277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32774">
                                            <p:txEl>
                                              <p:pRg st="1" end="1"/>
                                            </p:txEl>
                                          </p:spTgt>
                                        </p:tgtEl>
                                        <p:attrNameLst>
                                          <p:attrName>style.visibility</p:attrName>
                                        </p:attrNameLst>
                                      </p:cBhvr>
                                      <p:to>
                                        <p:strVal val="visible"/>
                                      </p:to>
                                    </p:set>
                                    <p:anim calcmode="lin" valueType="num">
                                      <p:cBhvr>
                                        <p:cTn id="33" dur="500" fill="hold"/>
                                        <p:tgtEl>
                                          <p:spTgt spid="3277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3277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32774">
                                            <p:txEl>
                                              <p:pRg st="2" end="2"/>
                                            </p:txEl>
                                          </p:spTgt>
                                        </p:tgtEl>
                                        <p:attrNameLst>
                                          <p:attrName>style.visibility</p:attrName>
                                        </p:attrNameLst>
                                      </p:cBhvr>
                                      <p:to>
                                        <p:strVal val="visible"/>
                                      </p:to>
                                    </p:set>
                                    <p:anim calcmode="lin" valueType="num">
                                      <p:cBhvr>
                                        <p:cTn id="39" dur="500" fill="hold"/>
                                        <p:tgtEl>
                                          <p:spTgt spid="32774">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3277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32774">
                                            <p:txEl>
                                              <p:pRg st="3" end="3"/>
                                            </p:txEl>
                                          </p:spTgt>
                                        </p:tgtEl>
                                        <p:attrNameLst>
                                          <p:attrName>style.visibility</p:attrName>
                                        </p:attrNameLst>
                                      </p:cBhvr>
                                      <p:to>
                                        <p:strVal val="visible"/>
                                      </p:to>
                                    </p:set>
                                    <p:anim calcmode="lin" valueType="num">
                                      <p:cBhvr>
                                        <p:cTn id="45" dur="500" fill="hold"/>
                                        <p:tgtEl>
                                          <p:spTgt spid="32774">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3277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32774">
                                            <p:txEl>
                                              <p:pRg st="4" end="4"/>
                                            </p:txEl>
                                          </p:spTgt>
                                        </p:tgtEl>
                                        <p:attrNameLst>
                                          <p:attrName>style.visibility</p:attrName>
                                        </p:attrNameLst>
                                      </p:cBhvr>
                                      <p:to>
                                        <p:strVal val="visible"/>
                                      </p:to>
                                    </p:set>
                                    <p:anim calcmode="lin" valueType="num">
                                      <p:cBhvr>
                                        <p:cTn id="51" dur="500" fill="hold"/>
                                        <p:tgtEl>
                                          <p:spTgt spid="32774">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277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build="p" animBg="1"/>
      <p:bldP spid="327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8915400" cy="6124754"/>
          </a:xfrm>
          <a:prstGeom prst="rect">
            <a:avLst/>
          </a:prstGeom>
          <a:noFill/>
        </p:spPr>
        <p:txBody>
          <a:bodyPr wrap="square" rtlCol="0">
            <a:spAutoFit/>
          </a:bodyPr>
          <a:lstStyle/>
          <a:p>
            <a:r>
              <a:rPr lang="en-US" sz="1400" b="0" u="none" dirty="0" smtClean="0"/>
              <a:t>d) describing the origins, beliefs, traditions, customs, and spread of Judaism.</a:t>
            </a:r>
          </a:p>
          <a:p>
            <a:endParaRPr lang="en-US" sz="1400" b="0" u="none" dirty="0" smtClean="0"/>
          </a:p>
          <a:p>
            <a:r>
              <a:rPr lang="en-US" sz="1400" b="0" u="none" dirty="0" smtClean="0"/>
              <a:t>The monotheism of Abraham became the foundation of Judaism, Christianity, and Islam—religions that changed the world. The Hebrews were the first to become monotheists.</a:t>
            </a:r>
          </a:p>
          <a:p>
            <a:endParaRPr lang="en-US" sz="1400" b="0" u="none" dirty="0" smtClean="0"/>
          </a:p>
          <a:p>
            <a:r>
              <a:rPr lang="en-US" sz="1400" b="0" u="none" dirty="0" smtClean="0"/>
              <a:t>Origins of Judaism </a:t>
            </a:r>
          </a:p>
          <a:p>
            <a:r>
              <a:rPr lang="en-US" sz="1400" b="0" u="none" dirty="0" smtClean="0"/>
              <a:t>• Abraham </a:t>
            </a:r>
          </a:p>
          <a:p>
            <a:r>
              <a:rPr lang="en-US" sz="1400" b="0" u="none" dirty="0" smtClean="0"/>
              <a:t>• Moses </a:t>
            </a:r>
          </a:p>
          <a:p>
            <a:r>
              <a:rPr lang="en-US" sz="1400" b="0" u="none" dirty="0" smtClean="0"/>
              <a:t>• Jerusalem </a:t>
            </a:r>
          </a:p>
          <a:p>
            <a:endParaRPr lang="en-US" sz="1400" b="0" u="none" dirty="0" smtClean="0"/>
          </a:p>
          <a:p>
            <a:r>
              <a:rPr lang="en-US" sz="1400" b="0" u="none" dirty="0" smtClean="0"/>
              <a:t>Beliefs, traditions, and customs of Judaism </a:t>
            </a:r>
          </a:p>
          <a:p>
            <a:r>
              <a:rPr lang="en-US" sz="1400" b="0" u="none" dirty="0" smtClean="0"/>
              <a:t>• Belief in one God (monotheism) </a:t>
            </a:r>
          </a:p>
          <a:p>
            <a:r>
              <a:rPr lang="en-US" sz="1400" b="0" u="none" dirty="0" smtClean="0"/>
              <a:t>• Torah, which contains the written records and beliefs of the Jews </a:t>
            </a:r>
          </a:p>
          <a:p>
            <a:r>
              <a:rPr lang="en-US" sz="1400" b="0" u="none" dirty="0" smtClean="0"/>
              <a:t>• Ten Commandments, which state moral and religious conduct </a:t>
            </a:r>
          </a:p>
          <a:p>
            <a:endParaRPr lang="en-US" sz="1400" b="0" u="none" dirty="0" smtClean="0"/>
          </a:p>
          <a:p>
            <a:r>
              <a:rPr lang="en-US" sz="1400" b="0" u="none" dirty="0" smtClean="0"/>
              <a:t>Spread of Judaism </a:t>
            </a:r>
          </a:p>
          <a:p>
            <a:r>
              <a:rPr lang="en-US" sz="1400" b="0" u="none" dirty="0" smtClean="0"/>
              <a:t>• Exile </a:t>
            </a:r>
          </a:p>
          <a:p>
            <a:r>
              <a:rPr lang="en-US" sz="1400" b="0" u="none" dirty="0" smtClean="0"/>
              <a:t>• Diaspora</a:t>
            </a:r>
          </a:p>
          <a:p>
            <a:endParaRPr lang="en-US" sz="1400" b="0" u="none" dirty="0" smtClean="0"/>
          </a:p>
          <a:p>
            <a:r>
              <a:rPr lang="en-US" sz="1400" b="0" u="none" dirty="0" smtClean="0"/>
              <a:t>e) explaining the development of language and writing.</a:t>
            </a:r>
          </a:p>
          <a:p>
            <a:endParaRPr lang="en-US" sz="1400" b="0" u="none" dirty="0" smtClean="0"/>
          </a:p>
          <a:p>
            <a:r>
              <a:rPr lang="en-US" sz="1400" b="0" u="none" dirty="0" smtClean="0"/>
              <a:t>Language and writing were important cultural innovations.</a:t>
            </a:r>
          </a:p>
          <a:p>
            <a:endParaRPr lang="en-US" sz="1400" b="0" u="none" dirty="0" smtClean="0"/>
          </a:p>
          <a:p>
            <a:r>
              <a:rPr lang="en-US" sz="1400" b="0" u="none" dirty="0" smtClean="0"/>
              <a:t>Language and writing </a:t>
            </a:r>
          </a:p>
          <a:p>
            <a:r>
              <a:rPr lang="en-US" sz="1400" b="0" u="none" dirty="0" smtClean="0"/>
              <a:t>• Pictograms: Earliest written symbols </a:t>
            </a:r>
          </a:p>
          <a:p>
            <a:r>
              <a:rPr lang="en-US" sz="1400" b="0" u="none" dirty="0" smtClean="0"/>
              <a:t>• Hieroglyphics: Egypt </a:t>
            </a:r>
          </a:p>
          <a:p>
            <a:r>
              <a:rPr lang="en-US" sz="1400" b="0" u="none" dirty="0" smtClean="0"/>
              <a:t>• Cuneiform: Sumer </a:t>
            </a:r>
          </a:p>
          <a:p>
            <a:r>
              <a:rPr lang="en-US" sz="1400" b="0" u="none" dirty="0" smtClean="0"/>
              <a:t>• Alphabet: Phoenicia</a:t>
            </a:r>
            <a:endParaRPr lang="en-US" sz="1400" b="0" u="non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WordArt 4"/>
          <p:cNvSpPr>
            <a:spLocks noChangeArrowheads="1" noChangeShapeType="1" noTextEdit="1"/>
          </p:cNvSpPr>
          <p:nvPr/>
        </p:nvSpPr>
        <p:spPr bwMode="auto">
          <a:xfrm rot="551009">
            <a:off x="4751388" y="254000"/>
            <a:ext cx="4114800" cy="1447800"/>
          </a:xfrm>
          <a:prstGeom prst="rect">
            <a:avLst/>
          </a:prstGeom>
        </p:spPr>
        <p:txBody>
          <a:bodyPr wrap="none" fromWordArt="1">
            <a:prstTxWarp prst="textCascadeUp">
              <a:avLst>
                <a:gd name="adj" fmla="val 44444"/>
              </a:avLst>
            </a:prstTxWarp>
            <a:scene3d>
              <a:camera prst="legacyPerspectiveFront">
                <a:rot lat="20099999" lon="1500000" rev="0"/>
              </a:camera>
              <a:lightRig rig="legacyHarsh4"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4848991" scaled="1"/>
                </a:gradFill>
                <a:latin typeface="CCYadaYadaYada"/>
              </a:rPr>
              <a:t>The New Kingdom</a:t>
            </a:r>
          </a:p>
          <a:p>
            <a:pPr algn="ctr"/>
            <a:r>
              <a:rPr lang="en-US" sz="3600" kern="10">
                <a:ln w="9525">
                  <a:round/>
                  <a:headEnd/>
                  <a:tailEnd/>
                </a:ln>
                <a:gradFill rotWithShape="0">
                  <a:gsLst>
                    <a:gs pos="0">
                      <a:srgbClr val="FFE701"/>
                    </a:gs>
                    <a:gs pos="100000">
                      <a:srgbClr val="FE3E02"/>
                    </a:gs>
                  </a:gsLst>
                  <a:lin ang="4848991" scaled="1"/>
                </a:gradFill>
                <a:latin typeface="CCYadaYadaYada"/>
              </a:rPr>
              <a:t>1567-1085 B.C.</a:t>
            </a:r>
          </a:p>
        </p:txBody>
      </p:sp>
      <p:sp>
        <p:nvSpPr>
          <p:cNvPr id="33797" name="Text Box 5"/>
          <p:cNvSpPr txBox="1">
            <a:spLocks noChangeArrowheads="1"/>
          </p:cNvSpPr>
          <p:nvPr/>
        </p:nvSpPr>
        <p:spPr bwMode="auto">
          <a:xfrm>
            <a:off x="304800" y="604838"/>
            <a:ext cx="2819400" cy="3162404"/>
          </a:xfrm>
          <a:prstGeom prst="rect">
            <a:avLst/>
          </a:prstGeom>
          <a:solidFill>
            <a:schemeClr val="bg1">
              <a:alpha val="50999"/>
            </a:schemeClr>
          </a:solidFill>
          <a:ln w="9525">
            <a:noFill/>
            <a:miter lim="800000"/>
            <a:headEnd/>
            <a:tailEnd/>
          </a:ln>
          <a:effectLst/>
        </p:spPr>
        <p:txBody>
          <a:bodyPr>
            <a:spAutoFit/>
          </a:bodyPr>
          <a:lstStyle/>
          <a:p>
            <a:pPr>
              <a:spcBef>
                <a:spcPct val="50000"/>
              </a:spcBef>
            </a:pPr>
            <a:r>
              <a:rPr lang="en-US" sz="1900" b="1" u="sng" dirty="0">
                <a:latin typeface="Comic Sans MS" pitchFamily="66" charset="0"/>
              </a:rPr>
              <a:t>The Middle Kingdom ended with the invasion of a people called the </a:t>
            </a:r>
            <a:r>
              <a:rPr lang="en-US" sz="1900" b="1" u="sng" dirty="0">
                <a:effectLst>
                  <a:outerShdw blurRad="38100" dist="38100" dir="2700000" algn="tl">
                    <a:srgbClr val="000000">
                      <a:alpha val="43137"/>
                    </a:srgbClr>
                  </a:outerShdw>
                </a:effectLst>
                <a:latin typeface="Comic Sans MS" pitchFamily="66" charset="0"/>
              </a:rPr>
              <a:t>Hyksos</a:t>
            </a:r>
          </a:p>
          <a:p>
            <a:pPr>
              <a:spcBef>
                <a:spcPct val="50000"/>
              </a:spcBef>
            </a:pPr>
            <a:r>
              <a:rPr lang="en-US" sz="1900" b="1" u="none" dirty="0">
                <a:latin typeface="Comic Sans MS" pitchFamily="66" charset="0"/>
              </a:rPr>
              <a:t>The Hyksos had Chariots and superior weapons to the Egyptians. The Egyptians were easily defeated. </a:t>
            </a:r>
          </a:p>
        </p:txBody>
      </p:sp>
      <p:pic>
        <p:nvPicPr>
          <p:cNvPr id="33799" name="Picture 7" descr="Hyksos"/>
          <p:cNvPicPr>
            <a:picLocks noChangeAspect="1" noChangeArrowheads="1"/>
          </p:cNvPicPr>
          <p:nvPr/>
        </p:nvPicPr>
        <p:blipFill>
          <a:blip r:embed="rId2" cstate="print"/>
          <a:srcRect/>
          <a:stretch>
            <a:fillRect/>
          </a:stretch>
        </p:blipFill>
        <p:spPr bwMode="auto">
          <a:xfrm>
            <a:off x="3581400" y="1955800"/>
            <a:ext cx="3124200" cy="1778000"/>
          </a:xfrm>
          <a:prstGeom prst="rect">
            <a:avLst/>
          </a:prstGeom>
          <a:noFill/>
        </p:spPr>
      </p:pic>
      <p:sp>
        <p:nvSpPr>
          <p:cNvPr id="33800" name="Text Box 8"/>
          <p:cNvSpPr txBox="1">
            <a:spLocks noChangeArrowheads="1"/>
          </p:cNvSpPr>
          <p:nvPr/>
        </p:nvSpPr>
        <p:spPr bwMode="auto">
          <a:xfrm>
            <a:off x="609600" y="4173538"/>
            <a:ext cx="7848600" cy="779462"/>
          </a:xfrm>
          <a:prstGeom prst="rect">
            <a:avLst/>
          </a:prstGeom>
          <a:solidFill>
            <a:schemeClr val="bg1">
              <a:alpha val="59000"/>
            </a:schemeClr>
          </a:solidFill>
          <a:ln w="9525">
            <a:noFill/>
            <a:miter lim="800000"/>
            <a:headEnd/>
            <a:tailEnd/>
          </a:ln>
          <a:effectLst/>
        </p:spPr>
        <p:txBody>
          <a:bodyPr>
            <a:spAutoFit/>
          </a:bodyPr>
          <a:lstStyle/>
          <a:p>
            <a:pPr algn="ctr">
              <a:spcBef>
                <a:spcPct val="50000"/>
              </a:spcBef>
            </a:pPr>
            <a:r>
              <a:rPr lang="en-US" b="1" u="sng" dirty="0">
                <a:latin typeface="Comic Sans MS" pitchFamily="66" charset="0"/>
              </a:rPr>
              <a:t>Eventually the Egyptians overthrew the Hyksos and established the </a:t>
            </a:r>
          </a:p>
          <a:p>
            <a:pPr algn="ctr">
              <a:spcBef>
                <a:spcPct val="50000"/>
              </a:spcBef>
            </a:pPr>
            <a:r>
              <a:rPr lang="en-US" b="1" u="sng" dirty="0">
                <a:latin typeface="Comic Sans MS" pitchFamily="66" charset="0"/>
              </a:rPr>
              <a:t>New Kingdom</a:t>
            </a:r>
          </a:p>
        </p:txBody>
      </p:sp>
      <p:sp>
        <p:nvSpPr>
          <p:cNvPr id="33801" name="Text Box 9"/>
          <p:cNvSpPr txBox="1">
            <a:spLocks noChangeArrowheads="1"/>
          </p:cNvSpPr>
          <p:nvPr/>
        </p:nvSpPr>
        <p:spPr bwMode="auto">
          <a:xfrm>
            <a:off x="381000" y="5181600"/>
            <a:ext cx="8382000" cy="779463"/>
          </a:xfrm>
          <a:prstGeom prst="rect">
            <a:avLst/>
          </a:prstGeom>
          <a:solidFill>
            <a:schemeClr val="bg1">
              <a:alpha val="64999"/>
            </a:schemeClr>
          </a:solidFill>
          <a:ln w="9525">
            <a:noFill/>
            <a:miter lim="800000"/>
            <a:headEnd/>
            <a:tailEnd/>
          </a:ln>
          <a:effectLst/>
        </p:spPr>
        <p:txBody>
          <a:bodyPr>
            <a:spAutoFit/>
          </a:bodyPr>
          <a:lstStyle/>
          <a:p>
            <a:pPr algn="ctr">
              <a:spcBef>
                <a:spcPct val="50000"/>
              </a:spcBef>
            </a:pPr>
            <a:r>
              <a:rPr lang="en-US" b="1" dirty="0">
                <a:latin typeface="Comic Sans MS" pitchFamily="66" charset="0"/>
              </a:rPr>
              <a:t>The Pharaohs of the New Kingdom took a more aggressive ruling style</a:t>
            </a:r>
          </a:p>
          <a:p>
            <a:pPr algn="ctr">
              <a:spcBef>
                <a:spcPct val="50000"/>
              </a:spcBef>
            </a:pPr>
            <a:r>
              <a:rPr lang="en-US" b="1" dirty="0">
                <a:latin typeface="Comic Sans MS" pitchFamily="66" charset="0"/>
              </a:rPr>
              <a:t>Egypt became the most powerful state in Southwest Asia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3797">
                                            <p:bg/>
                                          </p:spTgt>
                                        </p:tgtEl>
                                        <p:attrNameLst>
                                          <p:attrName>style.visibility</p:attrName>
                                        </p:attrNameLst>
                                      </p:cBhvr>
                                      <p:to>
                                        <p:strVal val="visible"/>
                                      </p:to>
                                    </p:set>
                                    <p:animEffect transition="in" filter="fade">
                                      <p:cBhvr>
                                        <p:cTn id="7" dur="1000"/>
                                        <p:tgtEl>
                                          <p:spTgt spid="33797">
                                            <p:bg/>
                                          </p:spTgt>
                                        </p:tgtEl>
                                      </p:cBhvr>
                                    </p:animEffect>
                                    <p:anim calcmode="lin" valueType="num">
                                      <p:cBhvr>
                                        <p:cTn id="8" dur="1000" fill="hold"/>
                                        <p:tgtEl>
                                          <p:spTgt spid="33797">
                                            <p:bg/>
                                          </p:spTgt>
                                        </p:tgtEl>
                                        <p:attrNameLst>
                                          <p:attrName>ppt_x</p:attrName>
                                        </p:attrNameLst>
                                      </p:cBhvr>
                                      <p:tavLst>
                                        <p:tav tm="0">
                                          <p:val>
                                            <p:strVal val="#ppt_x"/>
                                          </p:val>
                                        </p:tav>
                                        <p:tav tm="100000">
                                          <p:val>
                                            <p:strVal val="#ppt_x"/>
                                          </p:val>
                                        </p:tav>
                                      </p:tavLst>
                                    </p:anim>
                                    <p:anim calcmode="lin" valueType="num">
                                      <p:cBhvr>
                                        <p:cTn id="9" dur="1000" fill="hold"/>
                                        <p:tgtEl>
                                          <p:spTgt spid="3379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3797">
                                            <p:txEl>
                                              <p:pRg st="0" end="0"/>
                                            </p:txEl>
                                          </p:spTgt>
                                        </p:tgtEl>
                                        <p:attrNameLst>
                                          <p:attrName>style.visibility</p:attrName>
                                        </p:attrNameLst>
                                      </p:cBhvr>
                                      <p:to>
                                        <p:strVal val="visible"/>
                                      </p:to>
                                    </p:set>
                                    <p:animEffect transition="in" filter="fade">
                                      <p:cBhvr>
                                        <p:cTn id="14" dur="1000"/>
                                        <p:tgtEl>
                                          <p:spTgt spid="33797">
                                            <p:txEl>
                                              <p:pRg st="0" end="0"/>
                                            </p:txEl>
                                          </p:spTgt>
                                        </p:tgtEl>
                                      </p:cBhvr>
                                    </p:animEffect>
                                    <p:anim calcmode="lin" valueType="num">
                                      <p:cBhvr>
                                        <p:cTn id="15" dur="1000" fill="hold"/>
                                        <p:tgtEl>
                                          <p:spTgt spid="3379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37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3797">
                                            <p:txEl>
                                              <p:pRg st="1" end="1"/>
                                            </p:txEl>
                                          </p:spTgt>
                                        </p:tgtEl>
                                        <p:attrNameLst>
                                          <p:attrName>style.visibility</p:attrName>
                                        </p:attrNameLst>
                                      </p:cBhvr>
                                      <p:to>
                                        <p:strVal val="visible"/>
                                      </p:to>
                                    </p:set>
                                    <p:animEffect transition="in" filter="fade">
                                      <p:cBhvr>
                                        <p:cTn id="21" dur="1000"/>
                                        <p:tgtEl>
                                          <p:spTgt spid="33797">
                                            <p:txEl>
                                              <p:pRg st="1" end="1"/>
                                            </p:txEl>
                                          </p:spTgt>
                                        </p:tgtEl>
                                      </p:cBhvr>
                                    </p:animEffect>
                                    <p:anim calcmode="lin" valueType="num">
                                      <p:cBhvr>
                                        <p:cTn id="22" dur="1000" fill="hold"/>
                                        <p:tgtEl>
                                          <p:spTgt spid="3379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3797">
                                            <p:txEl>
                                              <p:pRg st="1" end="1"/>
                                            </p:txEl>
                                          </p:spTgt>
                                        </p:tgtEl>
                                        <p:attrNameLst>
                                          <p:attrName>ppt_y</p:attrName>
                                        </p:attrNameLst>
                                      </p:cBhvr>
                                      <p:tavLst>
                                        <p:tav tm="0">
                                          <p:val>
                                            <p:strVal val="#ppt_y-.1"/>
                                          </p:val>
                                        </p:tav>
                                        <p:tav tm="100000">
                                          <p:val>
                                            <p:strVal val="#ppt_y"/>
                                          </p:val>
                                        </p:tav>
                                      </p:tavLst>
                                    </p:anim>
                                  </p:childTnLst>
                                </p:cTn>
                              </p:par>
                              <p:par>
                                <p:cTn id="24" presetID="9" presetClass="entr" presetSubtype="0" fill="hold" nodeType="withEffect">
                                  <p:stCondLst>
                                    <p:cond delay="0"/>
                                  </p:stCondLst>
                                  <p:childTnLst>
                                    <p:set>
                                      <p:cBhvr>
                                        <p:cTn id="25" dur="1" fill="hold">
                                          <p:stCondLst>
                                            <p:cond delay="0"/>
                                          </p:stCondLst>
                                        </p:cTn>
                                        <p:tgtEl>
                                          <p:spTgt spid="33799"/>
                                        </p:tgtEl>
                                        <p:attrNameLst>
                                          <p:attrName>style.visibility</p:attrName>
                                        </p:attrNameLst>
                                      </p:cBhvr>
                                      <p:to>
                                        <p:strVal val="visible"/>
                                      </p:to>
                                    </p:set>
                                    <p:animEffect transition="in" filter="dissolve">
                                      <p:cBhvr>
                                        <p:cTn id="26" dur="500"/>
                                        <p:tgtEl>
                                          <p:spTgt spid="3379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3800"/>
                                        </p:tgtEl>
                                        <p:attrNameLst>
                                          <p:attrName>style.visibility</p:attrName>
                                        </p:attrNameLst>
                                      </p:cBhvr>
                                      <p:to>
                                        <p:strVal val="visible"/>
                                      </p:to>
                                    </p:set>
                                    <p:anim calcmode="lin" valueType="num">
                                      <p:cBhvr>
                                        <p:cTn id="31" dur="1000" fill="hold"/>
                                        <p:tgtEl>
                                          <p:spTgt spid="33800"/>
                                        </p:tgtEl>
                                        <p:attrNameLst>
                                          <p:attrName>ppt_w</p:attrName>
                                        </p:attrNameLst>
                                      </p:cBhvr>
                                      <p:tavLst>
                                        <p:tav tm="0">
                                          <p:val>
                                            <p:strVal val="#ppt_w*0.70"/>
                                          </p:val>
                                        </p:tav>
                                        <p:tav tm="100000">
                                          <p:val>
                                            <p:strVal val="#ppt_w"/>
                                          </p:val>
                                        </p:tav>
                                      </p:tavLst>
                                    </p:anim>
                                    <p:anim calcmode="lin" valueType="num">
                                      <p:cBhvr>
                                        <p:cTn id="32" dur="1000" fill="hold"/>
                                        <p:tgtEl>
                                          <p:spTgt spid="33800"/>
                                        </p:tgtEl>
                                        <p:attrNameLst>
                                          <p:attrName>ppt_h</p:attrName>
                                        </p:attrNameLst>
                                      </p:cBhvr>
                                      <p:tavLst>
                                        <p:tav tm="0">
                                          <p:val>
                                            <p:strVal val="#ppt_h"/>
                                          </p:val>
                                        </p:tav>
                                        <p:tav tm="100000">
                                          <p:val>
                                            <p:strVal val="#ppt_h"/>
                                          </p:val>
                                        </p:tav>
                                      </p:tavLst>
                                    </p:anim>
                                    <p:animEffect transition="in" filter="fade">
                                      <p:cBhvr>
                                        <p:cTn id="33" dur="1000"/>
                                        <p:tgtEl>
                                          <p:spTgt spid="3380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iterate type="lt">
                                    <p:tmPct val="5000"/>
                                  </p:iterate>
                                  <p:childTnLst>
                                    <p:set>
                                      <p:cBhvr>
                                        <p:cTn id="37" dur="1" fill="hold">
                                          <p:stCondLst>
                                            <p:cond delay="0"/>
                                          </p:stCondLst>
                                        </p:cTn>
                                        <p:tgtEl>
                                          <p:spTgt spid="33796"/>
                                        </p:tgtEl>
                                        <p:attrNameLst>
                                          <p:attrName>style.visibility</p:attrName>
                                        </p:attrNameLst>
                                      </p:cBhvr>
                                      <p:to>
                                        <p:strVal val="visible"/>
                                      </p:to>
                                    </p:set>
                                    <p:anim calcmode="lin" valueType="num">
                                      <p:cBhvr>
                                        <p:cTn id="38" dur="1000" fill="hold"/>
                                        <p:tgtEl>
                                          <p:spTgt spid="33796"/>
                                        </p:tgtEl>
                                        <p:attrNameLst>
                                          <p:attrName>ppt_w</p:attrName>
                                        </p:attrNameLst>
                                      </p:cBhvr>
                                      <p:tavLst>
                                        <p:tav tm="0">
                                          <p:val>
                                            <p:fltVal val="0"/>
                                          </p:val>
                                        </p:tav>
                                        <p:tav tm="100000">
                                          <p:val>
                                            <p:strVal val="#ppt_w"/>
                                          </p:val>
                                        </p:tav>
                                      </p:tavLst>
                                    </p:anim>
                                    <p:anim calcmode="lin" valueType="num">
                                      <p:cBhvr>
                                        <p:cTn id="39" dur="1000" fill="hold"/>
                                        <p:tgtEl>
                                          <p:spTgt spid="33796"/>
                                        </p:tgtEl>
                                        <p:attrNameLst>
                                          <p:attrName>ppt_h</p:attrName>
                                        </p:attrNameLst>
                                      </p:cBhvr>
                                      <p:tavLst>
                                        <p:tav tm="0">
                                          <p:val>
                                            <p:fltVal val="0"/>
                                          </p:val>
                                        </p:tav>
                                        <p:tav tm="100000">
                                          <p:val>
                                            <p:strVal val="#ppt_h"/>
                                          </p:val>
                                        </p:tav>
                                      </p:tavLst>
                                    </p:anim>
                                    <p:anim calcmode="lin" valueType="num">
                                      <p:cBhvr>
                                        <p:cTn id="40" dur="1000" fill="hold"/>
                                        <p:tgtEl>
                                          <p:spTgt spid="33796"/>
                                        </p:tgtEl>
                                        <p:attrNameLst>
                                          <p:attrName>style.rotation</p:attrName>
                                        </p:attrNameLst>
                                      </p:cBhvr>
                                      <p:tavLst>
                                        <p:tav tm="0">
                                          <p:val>
                                            <p:fltVal val="90"/>
                                          </p:val>
                                        </p:tav>
                                        <p:tav tm="100000">
                                          <p:val>
                                            <p:fltVal val="0"/>
                                          </p:val>
                                        </p:tav>
                                      </p:tavLst>
                                    </p:anim>
                                    <p:animEffect transition="in" filter="fade">
                                      <p:cBhvr>
                                        <p:cTn id="41" dur="1000"/>
                                        <p:tgtEl>
                                          <p:spTgt spid="33796"/>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33801"/>
                                        </p:tgtEl>
                                        <p:attrNameLst>
                                          <p:attrName>style.visibility</p:attrName>
                                        </p:attrNameLst>
                                      </p:cBhvr>
                                      <p:to>
                                        <p:strVal val="visible"/>
                                      </p:to>
                                    </p:set>
                                    <p:anim calcmode="lin" valueType="num">
                                      <p:cBhvr>
                                        <p:cTn id="46" dur="1000" fill="hold"/>
                                        <p:tgtEl>
                                          <p:spTgt spid="33801"/>
                                        </p:tgtEl>
                                        <p:attrNameLst>
                                          <p:attrName>ppt_w</p:attrName>
                                        </p:attrNameLst>
                                      </p:cBhvr>
                                      <p:tavLst>
                                        <p:tav tm="0">
                                          <p:val>
                                            <p:strVal val="#ppt_w*0.70"/>
                                          </p:val>
                                        </p:tav>
                                        <p:tav tm="100000">
                                          <p:val>
                                            <p:strVal val="#ppt_w"/>
                                          </p:val>
                                        </p:tav>
                                      </p:tavLst>
                                    </p:anim>
                                    <p:anim calcmode="lin" valueType="num">
                                      <p:cBhvr>
                                        <p:cTn id="47" dur="1000" fill="hold"/>
                                        <p:tgtEl>
                                          <p:spTgt spid="33801"/>
                                        </p:tgtEl>
                                        <p:attrNameLst>
                                          <p:attrName>ppt_h</p:attrName>
                                        </p:attrNameLst>
                                      </p:cBhvr>
                                      <p:tavLst>
                                        <p:tav tm="0">
                                          <p:val>
                                            <p:strVal val="#ppt_h"/>
                                          </p:val>
                                        </p:tav>
                                        <p:tav tm="100000">
                                          <p:val>
                                            <p:strVal val="#ppt_h"/>
                                          </p:val>
                                        </p:tav>
                                      </p:tavLst>
                                    </p:anim>
                                    <p:animEffect transition="in" filter="fade">
                                      <p:cBhvr>
                                        <p:cTn id="48" dur="10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build="p" animBg="1"/>
      <p:bldP spid="33800" grpId="0" animBg="1"/>
      <p:bldP spid="3380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BE060404"/>
          <p:cNvPicPr>
            <a:picLocks noChangeAspect="1" noChangeArrowheads="1"/>
          </p:cNvPicPr>
          <p:nvPr/>
        </p:nvPicPr>
        <p:blipFill>
          <a:blip r:embed="rId2" cstate="print"/>
          <a:srcRect/>
          <a:stretch>
            <a:fillRect/>
          </a:stretch>
        </p:blipFill>
        <p:spPr bwMode="auto">
          <a:xfrm>
            <a:off x="304800" y="1600200"/>
            <a:ext cx="2509838" cy="4876800"/>
          </a:xfrm>
          <a:prstGeom prst="rect">
            <a:avLst/>
          </a:prstGeom>
          <a:noFill/>
        </p:spPr>
      </p:pic>
      <p:sp>
        <p:nvSpPr>
          <p:cNvPr id="34823" name="WordArt 7"/>
          <p:cNvSpPr>
            <a:spLocks noChangeArrowheads="1" noChangeShapeType="1" noTextEdit="1"/>
          </p:cNvSpPr>
          <p:nvPr/>
        </p:nvSpPr>
        <p:spPr bwMode="auto">
          <a:xfrm rot="-129543">
            <a:off x="306388" y="225425"/>
            <a:ext cx="2819400" cy="1371600"/>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0">
                  <a:gsLst>
                    <a:gs pos="0">
                      <a:srgbClr val="4D0808"/>
                    </a:gs>
                    <a:gs pos="30000">
                      <a:srgbClr val="FF0300"/>
                    </a:gs>
                    <a:gs pos="55000">
                      <a:srgbClr val="FF7A00"/>
                    </a:gs>
                    <a:gs pos="100000">
                      <a:srgbClr val="FFF200"/>
                    </a:gs>
                  </a:gsLst>
                  <a:lin ang="19029543" scaled="1"/>
                </a:gradFill>
                <a:effectLst>
                  <a:outerShdw dist="53882" dir="2700000" algn="ctr" rotWithShape="0">
                    <a:schemeClr val="tx2">
                      <a:alpha val="80000"/>
                    </a:schemeClr>
                  </a:outerShdw>
                </a:effectLst>
                <a:latin typeface="CCYadaYadaYada"/>
              </a:rPr>
              <a:t>Hatshepsut</a:t>
            </a:r>
          </a:p>
        </p:txBody>
      </p:sp>
      <p:sp>
        <p:nvSpPr>
          <p:cNvPr id="34824" name="Text Box 8"/>
          <p:cNvSpPr txBox="1">
            <a:spLocks noChangeArrowheads="1"/>
          </p:cNvSpPr>
          <p:nvPr/>
        </p:nvSpPr>
        <p:spPr bwMode="auto">
          <a:xfrm>
            <a:off x="3429000" y="304800"/>
            <a:ext cx="3429000" cy="3831818"/>
          </a:xfrm>
          <a:prstGeom prst="rect">
            <a:avLst/>
          </a:prstGeom>
          <a:noFill/>
          <a:ln w="9525">
            <a:noFill/>
            <a:miter lim="800000"/>
            <a:headEnd/>
            <a:tailEnd/>
          </a:ln>
          <a:effectLst/>
        </p:spPr>
        <p:txBody>
          <a:bodyPr>
            <a:spAutoFit/>
          </a:bodyPr>
          <a:lstStyle/>
          <a:p>
            <a:pPr>
              <a:spcBef>
                <a:spcPct val="50000"/>
              </a:spcBef>
            </a:pPr>
            <a:r>
              <a:rPr lang="en-US" b="1" u="sng" dirty="0">
                <a:latin typeface="Comic Sans MS" pitchFamily="66" charset="0"/>
              </a:rPr>
              <a:t>Hatshepsut</a:t>
            </a:r>
            <a:r>
              <a:rPr lang="en-US" u="sng" dirty="0">
                <a:latin typeface="Comic Sans MS" pitchFamily="66" charset="0"/>
              </a:rPr>
              <a:t> was the first woman to be Pharaoh</a:t>
            </a:r>
          </a:p>
          <a:p>
            <a:pPr>
              <a:spcBef>
                <a:spcPct val="50000"/>
              </a:spcBef>
            </a:pPr>
            <a:r>
              <a:rPr lang="en-US" dirty="0" smtClean="0">
                <a:latin typeface="Comic Sans MS" pitchFamily="66" charset="0"/>
              </a:rPr>
              <a:t>She was originally supposed to be regent, but took power for herself</a:t>
            </a:r>
            <a:endParaRPr lang="en-US" dirty="0">
              <a:latin typeface="Comic Sans MS" pitchFamily="66" charset="0"/>
            </a:endParaRPr>
          </a:p>
          <a:p>
            <a:pPr>
              <a:spcBef>
                <a:spcPct val="50000"/>
              </a:spcBef>
            </a:pPr>
            <a:r>
              <a:rPr lang="en-US" dirty="0" smtClean="0">
                <a:latin typeface="Comic Sans MS" pitchFamily="66" charset="0"/>
              </a:rPr>
              <a:t>She </a:t>
            </a:r>
            <a:r>
              <a:rPr lang="en-US" dirty="0">
                <a:latin typeface="Comic Sans MS" pitchFamily="66" charset="0"/>
              </a:rPr>
              <a:t>had to pose as a man to cement her authority.</a:t>
            </a:r>
          </a:p>
          <a:p>
            <a:pPr>
              <a:spcBef>
                <a:spcPct val="50000"/>
              </a:spcBef>
            </a:pPr>
            <a:r>
              <a:rPr lang="en-US" u="none" dirty="0">
                <a:latin typeface="Comic Sans MS" pitchFamily="66" charset="0"/>
              </a:rPr>
              <a:t>She built many monuments and temples.</a:t>
            </a:r>
          </a:p>
          <a:p>
            <a:pPr>
              <a:spcBef>
                <a:spcPct val="50000"/>
              </a:spcBef>
            </a:pPr>
            <a:endParaRPr lang="en-US" dirty="0">
              <a:latin typeface="Comic Sans MS" pitchFamily="66" charset="0"/>
            </a:endParaRPr>
          </a:p>
          <a:p>
            <a:pPr>
              <a:spcBef>
                <a:spcPct val="50000"/>
              </a:spcBef>
            </a:pPr>
            <a:endParaRPr lang="en-US" dirty="0">
              <a:latin typeface="Comic Sans MS" pitchFamily="66" charset="0"/>
            </a:endParaRPr>
          </a:p>
        </p:txBody>
      </p:sp>
      <p:pic>
        <p:nvPicPr>
          <p:cNvPr id="34827" name="Picture 11" descr="Hatshepsut"/>
          <p:cNvPicPr>
            <a:picLocks noChangeAspect="1" noChangeArrowheads="1"/>
          </p:cNvPicPr>
          <p:nvPr/>
        </p:nvPicPr>
        <p:blipFill>
          <a:blip r:embed="rId3" cstate="print"/>
          <a:srcRect/>
          <a:stretch>
            <a:fillRect/>
          </a:stretch>
        </p:blipFill>
        <p:spPr bwMode="auto">
          <a:xfrm>
            <a:off x="3200400" y="4114800"/>
            <a:ext cx="1727200" cy="2514600"/>
          </a:xfrm>
          <a:prstGeom prst="rect">
            <a:avLst/>
          </a:prstGeom>
          <a:noFill/>
        </p:spPr>
      </p:pic>
      <p:pic>
        <p:nvPicPr>
          <p:cNvPr id="34829" name="Picture 13" descr="005_hatshepsut_temple"/>
          <p:cNvPicPr>
            <a:picLocks noChangeAspect="1" noChangeArrowheads="1"/>
          </p:cNvPicPr>
          <p:nvPr/>
        </p:nvPicPr>
        <p:blipFill>
          <a:blip r:embed="rId4" cstate="print"/>
          <a:srcRect/>
          <a:stretch>
            <a:fillRect/>
          </a:stretch>
        </p:blipFill>
        <p:spPr bwMode="auto">
          <a:xfrm>
            <a:off x="5410200" y="4057650"/>
            <a:ext cx="3429000" cy="2571750"/>
          </a:xfrm>
          <a:prstGeom prst="rect">
            <a:avLst/>
          </a:prstGeom>
          <a:noFill/>
        </p:spPr>
      </p:pic>
      <p:pic>
        <p:nvPicPr>
          <p:cNvPr id="34831" name="Picture 15" descr="Hatshepsut Obelisk"/>
          <p:cNvPicPr>
            <a:picLocks noChangeAspect="1" noChangeArrowheads="1"/>
          </p:cNvPicPr>
          <p:nvPr/>
        </p:nvPicPr>
        <p:blipFill>
          <a:blip r:embed="rId5" cstate="print"/>
          <a:srcRect/>
          <a:stretch>
            <a:fillRect/>
          </a:stretch>
        </p:blipFill>
        <p:spPr bwMode="auto">
          <a:xfrm>
            <a:off x="7369175" y="304800"/>
            <a:ext cx="1470025"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4823"/>
                                        </p:tgtEl>
                                        <p:attrNameLst>
                                          <p:attrName>style.visibility</p:attrName>
                                        </p:attrNameLst>
                                      </p:cBhvr>
                                      <p:to>
                                        <p:strVal val="visible"/>
                                      </p:to>
                                    </p:set>
                                    <p:anim calcmode="lin" valueType="num">
                                      <p:cBhvr>
                                        <p:cTn id="7" dur="1000" fill="hold"/>
                                        <p:tgtEl>
                                          <p:spTgt spid="34823"/>
                                        </p:tgtEl>
                                        <p:attrNameLst>
                                          <p:attrName>ppt_w</p:attrName>
                                        </p:attrNameLst>
                                      </p:cBhvr>
                                      <p:tavLst>
                                        <p:tav tm="0">
                                          <p:val>
                                            <p:fltVal val="0"/>
                                          </p:val>
                                        </p:tav>
                                        <p:tav tm="100000">
                                          <p:val>
                                            <p:strVal val="#ppt_w"/>
                                          </p:val>
                                        </p:tav>
                                      </p:tavLst>
                                    </p:anim>
                                    <p:anim calcmode="lin" valueType="num">
                                      <p:cBhvr>
                                        <p:cTn id="8" dur="1000" fill="hold"/>
                                        <p:tgtEl>
                                          <p:spTgt spid="34823"/>
                                        </p:tgtEl>
                                        <p:attrNameLst>
                                          <p:attrName>ppt_h</p:attrName>
                                        </p:attrNameLst>
                                      </p:cBhvr>
                                      <p:tavLst>
                                        <p:tav tm="0">
                                          <p:val>
                                            <p:fltVal val="0"/>
                                          </p:val>
                                        </p:tav>
                                        <p:tav tm="100000">
                                          <p:val>
                                            <p:strVal val="#ppt_h"/>
                                          </p:val>
                                        </p:tav>
                                      </p:tavLst>
                                    </p:anim>
                                    <p:anim calcmode="lin" valueType="num">
                                      <p:cBhvr>
                                        <p:cTn id="9" dur="1000" fill="hold"/>
                                        <p:tgtEl>
                                          <p:spTgt spid="34823"/>
                                        </p:tgtEl>
                                        <p:attrNameLst>
                                          <p:attrName>style.rotation</p:attrName>
                                        </p:attrNameLst>
                                      </p:cBhvr>
                                      <p:tavLst>
                                        <p:tav tm="0">
                                          <p:val>
                                            <p:fltVal val="90"/>
                                          </p:val>
                                        </p:tav>
                                        <p:tav tm="100000">
                                          <p:val>
                                            <p:fltVal val="0"/>
                                          </p:val>
                                        </p:tav>
                                      </p:tavLst>
                                    </p:anim>
                                    <p:animEffect transition="in" filter="fade">
                                      <p:cBhvr>
                                        <p:cTn id="10" dur="1000"/>
                                        <p:tgtEl>
                                          <p:spTgt spid="34823"/>
                                        </p:tgtEl>
                                      </p:cBhvr>
                                    </p:animEffect>
                                  </p:childTnLst>
                                </p:cTn>
                              </p:par>
                              <p:par>
                                <p:cTn id="11" presetID="17"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p:cTn id="13" dur="500" fill="hold"/>
                                        <p:tgtEl>
                                          <p:spTgt spid="34821"/>
                                        </p:tgtEl>
                                        <p:attrNameLst>
                                          <p:attrName>ppt_w</p:attrName>
                                        </p:attrNameLst>
                                      </p:cBhvr>
                                      <p:tavLst>
                                        <p:tav tm="0">
                                          <p:val>
                                            <p:fltVal val="0"/>
                                          </p:val>
                                        </p:tav>
                                        <p:tav tm="100000">
                                          <p:val>
                                            <p:strVal val="#ppt_w"/>
                                          </p:val>
                                        </p:tav>
                                      </p:tavLst>
                                    </p:anim>
                                    <p:anim calcmode="lin" valueType="num">
                                      <p:cBhvr>
                                        <p:cTn id="14" dur="500" fill="hold"/>
                                        <p:tgtEl>
                                          <p:spTgt spid="348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4824">
                                            <p:txEl>
                                              <p:pRg st="0" end="0"/>
                                            </p:txEl>
                                          </p:spTgt>
                                        </p:tgtEl>
                                        <p:attrNameLst>
                                          <p:attrName>style.visibility</p:attrName>
                                        </p:attrNameLst>
                                      </p:cBhvr>
                                      <p:to>
                                        <p:strVal val="visible"/>
                                      </p:to>
                                    </p:set>
                                    <p:animEffect transition="in" filter="dissolve">
                                      <p:cBhvr>
                                        <p:cTn id="19" dur="500"/>
                                        <p:tgtEl>
                                          <p:spTgt spid="348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4824">
                                            <p:txEl>
                                              <p:pRg st="1" end="1"/>
                                            </p:txEl>
                                          </p:spTgt>
                                        </p:tgtEl>
                                        <p:attrNameLst>
                                          <p:attrName>style.visibility</p:attrName>
                                        </p:attrNameLst>
                                      </p:cBhvr>
                                      <p:to>
                                        <p:strVal val="visible"/>
                                      </p:to>
                                    </p:set>
                                    <p:animEffect transition="in" filter="dissolve">
                                      <p:cBhvr>
                                        <p:cTn id="24" dur="500"/>
                                        <p:tgtEl>
                                          <p:spTgt spid="3482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4824">
                                            <p:txEl>
                                              <p:pRg st="2" end="2"/>
                                            </p:txEl>
                                          </p:spTgt>
                                        </p:tgtEl>
                                        <p:attrNameLst>
                                          <p:attrName>style.visibility</p:attrName>
                                        </p:attrNameLst>
                                      </p:cBhvr>
                                      <p:to>
                                        <p:strVal val="visible"/>
                                      </p:to>
                                    </p:set>
                                    <p:animEffect transition="in" filter="dissolve">
                                      <p:cBhvr>
                                        <p:cTn id="29" dur="500"/>
                                        <p:tgtEl>
                                          <p:spTgt spid="3482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4824">
                                            <p:txEl>
                                              <p:pRg st="3" end="3"/>
                                            </p:txEl>
                                          </p:spTgt>
                                        </p:tgtEl>
                                        <p:attrNameLst>
                                          <p:attrName>style.visibility</p:attrName>
                                        </p:attrNameLst>
                                      </p:cBhvr>
                                      <p:to>
                                        <p:strVal val="visible"/>
                                      </p:to>
                                    </p:set>
                                    <p:animEffect transition="in" filter="dissolve">
                                      <p:cBhvr>
                                        <p:cTn id="34" dur="500"/>
                                        <p:tgtEl>
                                          <p:spTgt spid="34824">
                                            <p:txEl>
                                              <p:pRg st="3" end="3"/>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34827"/>
                                        </p:tgtEl>
                                        <p:attrNameLst>
                                          <p:attrName>style.visibility</p:attrName>
                                        </p:attrNameLst>
                                      </p:cBhvr>
                                      <p:to>
                                        <p:strVal val="visible"/>
                                      </p:to>
                                    </p:set>
                                    <p:animEffect transition="in" filter="dissolve">
                                      <p:cBhvr>
                                        <p:cTn id="37" dur="500"/>
                                        <p:tgtEl>
                                          <p:spTgt spid="34827"/>
                                        </p:tgtEl>
                                      </p:cBhvr>
                                    </p:animEffect>
                                  </p:childTnLst>
                                </p:cTn>
                              </p:par>
                              <p:par>
                                <p:cTn id="38" presetID="9" presetClass="entr" presetSubtype="0" fill="hold" nodeType="withEffect">
                                  <p:stCondLst>
                                    <p:cond delay="0"/>
                                  </p:stCondLst>
                                  <p:childTnLst>
                                    <p:set>
                                      <p:cBhvr>
                                        <p:cTn id="39" dur="1" fill="hold">
                                          <p:stCondLst>
                                            <p:cond delay="0"/>
                                          </p:stCondLst>
                                        </p:cTn>
                                        <p:tgtEl>
                                          <p:spTgt spid="34831"/>
                                        </p:tgtEl>
                                        <p:attrNameLst>
                                          <p:attrName>style.visibility</p:attrName>
                                        </p:attrNameLst>
                                      </p:cBhvr>
                                      <p:to>
                                        <p:strVal val="visible"/>
                                      </p:to>
                                    </p:set>
                                    <p:animEffect transition="in" filter="dissolve">
                                      <p:cBhvr>
                                        <p:cTn id="40" dur="500"/>
                                        <p:tgtEl>
                                          <p:spTgt spid="34831"/>
                                        </p:tgtEl>
                                      </p:cBhvr>
                                    </p:animEffect>
                                  </p:childTnLst>
                                </p:cTn>
                              </p:par>
                              <p:par>
                                <p:cTn id="41" presetID="9" presetClass="entr" presetSubtype="0" fill="hold" nodeType="withEffect">
                                  <p:stCondLst>
                                    <p:cond delay="0"/>
                                  </p:stCondLst>
                                  <p:childTnLst>
                                    <p:set>
                                      <p:cBhvr>
                                        <p:cTn id="42" dur="1" fill="hold">
                                          <p:stCondLst>
                                            <p:cond delay="0"/>
                                          </p:stCondLst>
                                        </p:cTn>
                                        <p:tgtEl>
                                          <p:spTgt spid="34829"/>
                                        </p:tgtEl>
                                        <p:attrNameLst>
                                          <p:attrName>style.visibility</p:attrName>
                                        </p:attrNameLst>
                                      </p:cBhvr>
                                      <p:to>
                                        <p:strVal val="visible"/>
                                      </p:to>
                                    </p:set>
                                    <p:animEffect transition="in" filter="dissolve">
                                      <p:cBhvr>
                                        <p:cTn id="43" dur="500"/>
                                        <p:tgtEl>
                                          <p:spTgt spid="34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nimBg="1"/>
      <p:bldP spid="3482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35844" name="WordArt 4"/>
          <p:cNvSpPr>
            <a:spLocks noChangeArrowheads="1" noChangeShapeType="1" noTextEdit="1"/>
          </p:cNvSpPr>
          <p:nvPr/>
        </p:nvSpPr>
        <p:spPr bwMode="auto">
          <a:xfrm>
            <a:off x="2967038" y="152400"/>
            <a:ext cx="3967162" cy="990600"/>
          </a:xfrm>
          <a:prstGeom prst="rect">
            <a:avLst/>
          </a:prstGeom>
        </p:spPr>
        <p:txBody>
          <a:bodyPr wrap="none" fromWordArt="1">
            <a:prstTxWarp prst="textWave1">
              <a:avLst>
                <a:gd name="adj1" fmla="val 13005"/>
                <a:gd name="adj2" fmla="val 0"/>
              </a:avLst>
            </a:prstTxWarp>
          </a:bodyPr>
          <a:lstStyle/>
          <a:p>
            <a:pPr algn="ctr"/>
            <a:r>
              <a:rPr lang="en-US" sz="3600" kern="10">
                <a:ln w="19050">
                  <a:noFill/>
                  <a:round/>
                  <a:headEnd/>
                  <a:tailEnd/>
                </a:ln>
                <a:solidFill>
                  <a:srgbClr val="FFFFFF"/>
                </a:solidFill>
                <a:effectLst>
                  <a:prstShdw prst="shdw17" dist="12700" dir="16200000">
                    <a:schemeClr val="bg2"/>
                  </a:prstShdw>
                </a:effectLst>
                <a:latin typeface="CCYadaYadaYada"/>
              </a:rPr>
              <a:t>Akhenaton</a:t>
            </a:r>
          </a:p>
        </p:txBody>
      </p:sp>
      <p:sp>
        <p:nvSpPr>
          <p:cNvPr id="35846" name="Text Box 6"/>
          <p:cNvSpPr txBox="1">
            <a:spLocks noChangeArrowheads="1"/>
          </p:cNvSpPr>
          <p:nvPr/>
        </p:nvSpPr>
        <p:spPr bwMode="auto">
          <a:xfrm>
            <a:off x="457200" y="1295400"/>
            <a:ext cx="8458200" cy="2185214"/>
          </a:xfrm>
          <a:prstGeom prst="rect">
            <a:avLst/>
          </a:prstGeom>
          <a:solidFill>
            <a:schemeClr val="bg1">
              <a:alpha val="73000"/>
            </a:schemeClr>
          </a:solidFill>
          <a:ln w="9525">
            <a:noFill/>
            <a:miter lim="800000"/>
            <a:headEnd/>
            <a:tailEnd/>
          </a:ln>
          <a:effectLst/>
        </p:spPr>
        <p:txBody>
          <a:bodyPr>
            <a:spAutoFit/>
          </a:bodyPr>
          <a:lstStyle/>
          <a:p>
            <a:pPr algn="ctr"/>
            <a:r>
              <a:rPr lang="en-US" sz="1700" b="1" u="sng" dirty="0">
                <a:latin typeface="Comic Sans MS" pitchFamily="66" charset="0"/>
              </a:rPr>
              <a:t>Akhenaton wanted Egypt to worship the god of the sun, Aton, as the only god</a:t>
            </a:r>
            <a:r>
              <a:rPr lang="en-US" sz="1700" b="1" dirty="0">
                <a:latin typeface="Comic Sans MS" pitchFamily="66" charset="0"/>
              </a:rPr>
              <a:t>.</a:t>
            </a:r>
          </a:p>
          <a:p>
            <a:pPr algn="ctr"/>
            <a:endParaRPr lang="en-US" sz="1700" b="1" dirty="0">
              <a:latin typeface="Comic Sans MS" pitchFamily="66" charset="0"/>
            </a:endParaRPr>
          </a:p>
          <a:p>
            <a:pPr algn="ctr"/>
            <a:r>
              <a:rPr lang="en-US" sz="1700" b="1" dirty="0">
                <a:latin typeface="Comic Sans MS" pitchFamily="66" charset="0"/>
              </a:rPr>
              <a:t>He closed all of the temples to the other gods and caused major social and political problems. He and his wife, Nefertiti, become unpopular rulers.</a:t>
            </a:r>
          </a:p>
          <a:p>
            <a:pPr algn="ctr"/>
            <a:endParaRPr lang="en-US" sz="1700" b="1" dirty="0">
              <a:latin typeface="Comic Sans MS" pitchFamily="66" charset="0"/>
            </a:endParaRPr>
          </a:p>
          <a:p>
            <a:pPr algn="ctr"/>
            <a:r>
              <a:rPr lang="en-US" sz="1700" b="1" u="none" dirty="0">
                <a:latin typeface="Comic Sans MS" pitchFamily="66" charset="0"/>
              </a:rPr>
              <a:t>After his death Tutankhamen (King Tut) restored the old ways of worship.</a:t>
            </a:r>
          </a:p>
          <a:p>
            <a:pPr algn="ctr"/>
            <a:endParaRPr lang="en-US" sz="17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800" decel="100000"/>
                                        <p:tgtEl>
                                          <p:spTgt spid="35844"/>
                                        </p:tgtEl>
                                      </p:cBhvr>
                                    </p:animEffect>
                                    <p:anim calcmode="lin" valueType="num">
                                      <p:cBhvr>
                                        <p:cTn id="8" dur="800" decel="100000" fill="hold"/>
                                        <p:tgtEl>
                                          <p:spTgt spid="35844"/>
                                        </p:tgtEl>
                                        <p:attrNameLst>
                                          <p:attrName>style.rotation</p:attrName>
                                        </p:attrNameLst>
                                      </p:cBhvr>
                                      <p:tavLst>
                                        <p:tav tm="0">
                                          <p:val>
                                            <p:fltVal val="-90"/>
                                          </p:val>
                                        </p:tav>
                                        <p:tav tm="100000">
                                          <p:val>
                                            <p:fltVal val="0"/>
                                          </p:val>
                                        </p:tav>
                                      </p:tavLst>
                                    </p:anim>
                                    <p:anim calcmode="lin" valueType="num">
                                      <p:cBhvr>
                                        <p:cTn id="9" dur="800" decel="100000" fill="hold"/>
                                        <p:tgtEl>
                                          <p:spTgt spid="35844"/>
                                        </p:tgtEl>
                                        <p:attrNameLst>
                                          <p:attrName>ppt_x</p:attrName>
                                        </p:attrNameLst>
                                      </p:cBhvr>
                                      <p:tavLst>
                                        <p:tav tm="0">
                                          <p:val>
                                            <p:strVal val="#ppt_x+0.4"/>
                                          </p:val>
                                        </p:tav>
                                        <p:tav tm="100000">
                                          <p:val>
                                            <p:strVal val="#ppt_x-0.05"/>
                                          </p:val>
                                        </p:tav>
                                      </p:tavLst>
                                    </p:anim>
                                    <p:anim calcmode="lin" valueType="num">
                                      <p:cBhvr>
                                        <p:cTn id="10" dur="800" decel="100000" fill="hold"/>
                                        <p:tgtEl>
                                          <p:spTgt spid="3584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584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584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5846">
                                            <p:bg/>
                                          </p:spTgt>
                                        </p:tgtEl>
                                        <p:attrNameLst>
                                          <p:attrName>style.visibility</p:attrName>
                                        </p:attrNameLst>
                                      </p:cBhvr>
                                      <p:to>
                                        <p:strVal val="visible"/>
                                      </p:to>
                                    </p:set>
                                    <p:animEffect transition="in" filter="fade">
                                      <p:cBhvr>
                                        <p:cTn id="17" dur="1000"/>
                                        <p:tgtEl>
                                          <p:spTgt spid="35846">
                                            <p:bg/>
                                          </p:spTgt>
                                        </p:tgtEl>
                                      </p:cBhvr>
                                    </p:animEffect>
                                    <p:anim calcmode="lin" valueType="num">
                                      <p:cBhvr>
                                        <p:cTn id="18" dur="1000" fill="hold"/>
                                        <p:tgtEl>
                                          <p:spTgt spid="35846">
                                            <p:bg/>
                                          </p:spTgt>
                                        </p:tgtEl>
                                        <p:attrNameLst>
                                          <p:attrName>ppt_x</p:attrName>
                                        </p:attrNameLst>
                                      </p:cBhvr>
                                      <p:tavLst>
                                        <p:tav tm="0">
                                          <p:val>
                                            <p:strVal val="#ppt_x"/>
                                          </p:val>
                                        </p:tav>
                                        <p:tav tm="100000">
                                          <p:val>
                                            <p:strVal val="#ppt_x"/>
                                          </p:val>
                                        </p:tav>
                                      </p:tavLst>
                                    </p:anim>
                                    <p:anim calcmode="lin" valueType="num">
                                      <p:cBhvr>
                                        <p:cTn id="19" dur="1000" fill="hold"/>
                                        <p:tgtEl>
                                          <p:spTgt spid="3584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5846">
                                            <p:txEl>
                                              <p:pRg st="0" end="0"/>
                                            </p:txEl>
                                          </p:spTgt>
                                        </p:tgtEl>
                                        <p:attrNameLst>
                                          <p:attrName>style.visibility</p:attrName>
                                        </p:attrNameLst>
                                      </p:cBhvr>
                                      <p:to>
                                        <p:strVal val="visible"/>
                                      </p:to>
                                    </p:set>
                                    <p:animEffect transition="in" filter="fade">
                                      <p:cBhvr>
                                        <p:cTn id="24" dur="1000"/>
                                        <p:tgtEl>
                                          <p:spTgt spid="35846">
                                            <p:txEl>
                                              <p:pRg st="0" end="0"/>
                                            </p:txEl>
                                          </p:spTgt>
                                        </p:tgtEl>
                                      </p:cBhvr>
                                    </p:animEffect>
                                    <p:anim calcmode="lin" valueType="num">
                                      <p:cBhvr>
                                        <p:cTn id="25" dur="1000" fill="hold"/>
                                        <p:tgtEl>
                                          <p:spTgt spid="3584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58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5846">
                                            <p:txEl>
                                              <p:pRg st="2" end="2"/>
                                            </p:txEl>
                                          </p:spTgt>
                                        </p:tgtEl>
                                        <p:attrNameLst>
                                          <p:attrName>style.visibility</p:attrName>
                                        </p:attrNameLst>
                                      </p:cBhvr>
                                      <p:to>
                                        <p:strVal val="visible"/>
                                      </p:to>
                                    </p:set>
                                    <p:animEffect transition="in" filter="fade">
                                      <p:cBhvr>
                                        <p:cTn id="31" dur="1000"/>
                                        <p:tgtEl>
                                          <p:spTgt spid="35846">
                                            <p:txEl>
                                              <p:pRg st="2" end="2"/>
                                            </p:txEl>
                                          </p:spTgt>
                                        </p:tgtEl>
                                      </p:cBhvr>
                                    </p:animEffect>
                                    <p:anim calcmode="lin" valueType="num">
                                      <p:cBhvr>
                                        <p:cTn id="32" dur="1000" fill="hold"/>
                                        <p:tgtEl>
                                          <p:spTgt spid="3584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584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5846">
                                            <p:txEl>
                                              <p:pRg st="4" end="4"/>
                                            </p:txEl>
                                          </p:spTgt>
                                        </p:tgtEl>
                                        <p:attrNameLst>
                                          <p:attrName>style.visibility</p:attrName>
                                        </p:attrNameLst>
                                      </p:cBhvr>
                                      <p:to>
                                        <p:strVal val="visible"/>
                                      </p:to>
                                    </p:set>
                                    <p:animEffect transition="in" filter="fade">
                                      <p:cBhvr>
                                        <p:cTn id="38" dur="1000"/>
                                        <p:tgtEl>
                                          <p:spTgt spid="35846">
                                            <p:txEl>
                                              <p:pRg st="4" end="4"/>
                                            </p:txEl>
                                          </p:spTgt>
                                        </p:tgtEl>
                                      </p:cBhvr>
                                    </p:animEffect>
                                    <p:anim calcmode="lin" valueType="num">
                                      <p:cBhvr>
                                        <p:cTn id="39" dur="1000" fill="hold"/>
                                        <p:tgtEl>
                                          <p:spTgt spid="35846">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584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P spid="35846"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atin typeface="Comic Sans MS" pitchFamily="66" charset="0"/>
              </a:rPr>
              <a:t>King Tut:Tutankhamen</a:t>
            </a:r>
          </a:p>
        </p:txBody>
      </p:sp>
      <p:sp>
        <p:nvSpPr>
          <p:cNvPr id="49155" name="Rectangle 3"/>
          <p:cNvSpPr>
            <a:spLocks noGrp="1" noChangeArrowheads="1"/>
          </p:cNvSpPr>
          <p:nvPr>
            <p:ph type="body" sz="half" idx="1"/>
          </p:nvPr>
        </p:nvSpPr>
        <p:spPr/>
        <p:txBody>
          <a:bodyPr/>
          <a:lstStyle/>
          <a:p>
            <a:r>
              <a:rPr lang="en-US" sz="2200" b="1" dirty="0">
                <a:latin typeface="Comic Sans MS" pitchFamily="66" charset="0"/>
              </a:rPr>
              <a:t>Became Pharaoh after the death of Akhenaton.</a:t>
            </a:r>
          </a:p>
          <a:p>
            <a:r>
              <a:rPr lang="en-US" sz="2200" b="1" u="sng" dirty="0">
                <a:latin typeface="Comic Sans MS" pitchFamily="66" charset="0"/>
              </a:rPr>
              <a:t>Restored the old religious practices</a:t>
            </a:r>
          </a:p>
          <a:p>
            <a:r>
              <a:rPr lang="en-US" sz="2200" b="1" u="sng" dirty="0">
                <a:latin typeface="Comic Sans MS" pitchFamily="66" charset="0"/>
              </a:rPr>
              <a:t>Has the only tomb to be found intact</a:t>
            </a:r>
          </a:p>
        </p:txBody>
      </p:sp>
      <p:pic>
        <p:nvPicPr>
          <p:cNvPr id="49157" name="Picture 5" descr="CJ003108"/>
          <p:cNvPicPr>
            <a:picLocks noGrp="1" noChangeAspect="1" noChangeArrowheads="1"/>
          </p:cNvPicPr>
          <p:nvPr>
            <p:ph sz="quarter" idx="2"/>
          </p:nvPr>
        </p:nvPicPr>
        <p:blipFill>
          <a:blip r:embed="rId2" cstate="print"/>
          <a:srcRect/>
          <a:stretch>
            <a:fillRect/>
          </a:stretch>
        </p:blipFill>
        <p:spPr>
          <a:xfrm>
            <a:off x="5032375" y="1600200"/>
            <a:ext cx="2154238" cy="3200400"/>
          </a:xfrm>
          <a:noFill/>
          <a:ln/>
        </p:spPr>
      </p:pic>
      <p:pic>
        <p:nvPicPr>
          <p:cNvPr id="49160" name="Picture 8" descr="RW007262"/>
          <p:cNvPicPr>
            <a:picLocks noGrp="1" noChangeAspect="1" noChangeArrowheads="1"/>
          </p:cNvPicPr>
          <p:nvPr>
            <p:ph sz="quarter" idx="3"/>
          </p:nvPr>
        </p:nvPicPr>
        <p:blipFill>
          <a:blip r:embed="rId3" cstate="print"/>
          <a:srcRect/>
          <a:stretch>
            <a:fillRect/>
          </a:stretch>
        </p:blipFill>
        <p:spPr>
          <a:xfrm>
            <a:off x="457200" y="4343400"/>
            <a:ext cx="1520825" cy="1806575"/>
          </a:xfrm>
          <a:noFill/>
          <a:ln/>
        </p:spPr>
      </p:pic>
      <p:pic>
        <p:nvPicPr>
          <p:cNvPr id="49163" name="Picture 11" descr="VU004477"/>
          <p:cNvPicPr>
            <a:picLocks noChangeAspect="1" noChangeArrowheads="1"/>
          </p:cNvPicPr>
          <p:nvPr/>
        </p:nvPicPr>
        <p:blipFill>
          <a:blip r:embed="rId4" cstate="print"/>
          <a:srcRect/>
          <a:stretch>
            <a:fillRect/>
          </a:stretch>
        </p:blipFill>
        <p:spPr bwMode="auto">
          <a:xfrm>
            <a:off x="7315200" y="1219200"/>
            <a:ext cx="1695450" cy="4572000"/>
          </a:xfrm>
          <a:prstGeom prst="rect">
            <a:avLst/>
          </a:prstGeom>
          <a:noFill/>
        </p:spPr>
      </p:pic>
      <p:pic>
        <p:nvPicPr>
          <p:cNvPr id="49165" name="Picture 13" descr="CB002330"/>
          <p:cNvPicPr>
            <a:picLocks noChangeAspect="1" noChangeArrowheads="1"/>
          </p:cNvPicPr>
          <p:nvPr/>
        </p:nvPicPr>
        <p:blipFill>
          <a:blip r:embed="rId5" cstate="print"/>
          <a:srcRect/>
          <a:stretch>
            <a:fillRect/>
          </a:stretch>
        </p:blipFill>
        <p:spPr bwMode="auto">
          <a:xfrm>
            <a:off x="2057400" y="4343400"/>
            <a:ext cx="2667000" cy="17795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strVal val="#ppt_w+.3"/>
                                          </p:val>
                                        </p:tav>
                                        <p:tav tm="100000">
                                          <p:val>
                                            <p:strVal val="#ppt_w"/>
                                          </p:val>
                                        </p:tav>
                                      </p:tavLst>
                                    </p:anim>
                                    <p:anim calcmode="lin" valueType="num">
                                      <p:cBhvr>
                                        <p:cTn id="8" dur="1000" fill="hold"/>
                                        <p:tgtEl>
                                          <p:spTgt spid="49154"/>
                                        </p:tgtEl>
                                        <p:attrNameLst>
                                          <p:attrName>ppt_h</p:attrName>
                                        </p:attrNameLst>
                                      </p:cBhvr>
                                      <p:tavLst>
                                        <p:tav tm="0">
                                          <p:val>
                                            <p:strVal val="#ppt_h"/>
                                          </p:val>
                                        </p:tav>
                                        <p:tav tm="100000">
                                          <p:val>
                                            <p:strVal val="#ppt_h"/>
                                          </p:val>
                                        </p:tav>
                                      </p:tavLst>
                                    </p:anim>
                                    <p:animEffect transition="in" filter="fade">
                                      <p:cBhvr>
                                        <p:cTn id="9" dur="1000"/>
                                        <p:tgtEl>
                                          <p:spTgt spid="4915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9160"/>
                                        </p:tgtEl>
                                        <p:attrNameLst>
                                          <p:attrName>style.visibility</p:attrName>
                                        </p:attrNameLst>
                                      </p:cBhvr>
                                      <p:to>
                                        <p:strVal val="visible"/>
                                      </p:to>
                                    </p:set>
                                    <p:anim calcmode="lin" valueType="num">
                                      <p:cBhvr>
                                        <p:cTn id="12" dur="1000" fill="hold"/>
                                        <p:tgtEl>
                                          <p:spTgt spid="49160"/>
                                        </p:tgtEl>
                                        <p:attrNameLst>
                                          <p:attrName>ppt_w</p:attrName>
                                        </p:attrNameLst>
                                      </p:cBhvr>
                                      <p:tavLst>
                                        <p:tav tm="0">
                                          <p:val>
                                            <p:strVal val="#ppt_w+.3"/>
                                          </p:val>
                                        </p:tav>
                                        <p:tav tm="100000">
                                          <p:val>
                                            <p:strVal val="#ppt_w"/>
                                          </p:val>
                                        </p:tav>
                                      </p:tavLst>
                                    </p:anim>
                                    <p:anim calcmode="lin" valueType="num">
                                      <p:cBhvr>
                                        <p:cTn id="13" dur="1000" fill="hold"/>
                                        <p:tgtEl>
                                          <p:spTgt spid="49160"/>
                                        </p:tgtEl>
                                        <p:attrNameLst>
                                          <p:attrName>ppt_h</p:attrName>
                                        </p:attrNameLst>
                                      </p:cBhvr>
                                      <p:tavLst>
                                        <p:tav tm="0">
                                          <p:val>
                                            <p:strVal val="#ppt_h"/>
                                          </p:val>
                                        </p:tav>
                                        <p:tav tm="100000">
                                          <p:val>
                                            <p:strVal val="#ppt_h"/>
                                          </p:val>
                                        </p:tav>
                                      </p:tavLst>
                                    </p:anim>
                                    <p:animEffect transition="in" filter="fade">
                                      <p:cBhvr>
                                        <p:cTn id="14" dur="1000"/>
                                        <p:tgtEl>
                                          <p:spTgt spid="4916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9165"/>
                                        </p:tgtEl>
                                        <p:attrNameLst>
                                          <p:attrName>style.visibility</p:attrName>
                                        </p:attrNameLst>
                                      </p:cBhvr>
                                      <p:to>
                                        <p:strVal val="visible"/>
                                      </p:to>
                                    </p:set>
                                    <p:anim calcmode="lin" valueType="num">
                                      <p:cBhvr>
                                        <p:cTn id="17" dur="1000" fill="hold"/>
                                        <p:tgtEl>
                                          <p:spTgt spid="49165"/>
                                        </p:tgtEl>
                                        <p:attrNameLst>
                                          <p:attrName>ppt_w</p:attrName>
                                        </p:attrNameLst>
                                      </p:cBhvr>
                                      <p:tavLst>
                                        <p:tav tm="0">
                                          <p:val>
                                            <p:strVal val="#ppt_w+.3"/>
                                          </p:val>
                                        </p:tav>
                                        <p:tav tm="100000">
                                          <p:val>
                                            <p:strVal val="#ppt_w"/>
                                          </p:val>
                                        </p:tav>
                                      </p:tavLst>
                                    </p:anim>
                                    <p:anim calcmode="lin" valueType="num">
                                      <p:cBhvr>
                                        <p:cTn id="18" dur="1000" fill="hold"/>
                                        <p:tgtEl>
                                          <p:spTgt spid="49165"/>
                                        </p:tgtEl>
                                        <p:attrNameLst>
                                          <p:attrName>ppt_h</p:attrName>
                                        </p:attrNameLst>
                                      </p:cBhvr>
                                      <p:tavLst>
                                        <p:tav tm="0">
                                          <p:val>
                                            <p:strVal val="#ppt_h"/>
                                          </p:val>
                                        </p:tav>
                                        <p:tav tm="100000">
                                          <p:val>
                                            <p:strVal val="#ppt_h"/>
                                          </p:val>
                                        </p:tav>
                                      </p:tavLst>
                                    </p:anim>
                                    <p:animEffect transition="in" filter="fade">
                                      <p:cBhvr>
                                        <p:cTn id="19" dur="1000"/>
                                        <p:tgtEl>
                                          <p:spTgt spid="49165"/>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9157"/>
                                        </p:tgtEl>
                                        <p:attrNameLst>
                                          <p:attrName>style.visibility</p:attrName>
                                        </p:attrNameLst>
                                      </p:cBhvr>
                                      <p:to>
                                        <p:strVal val="visible"/>
                                      </p:to>
                                    </p:set>
                                    <p:anim calcmode="lin" valueType="num">
                                      <p:cBhvr>
                                        <p:cTn id="22" dur="1000" fill="hold"/>
                                        <p:tgtEl>
                                          <p:spTgt spid="49157"/>
                                        </p:tgtEl>
                                        <p:attrNameLst>
                                          <p:attrName>ppt_w</p:attrName>
                                        </p:attrNameLst>
                                      </p:cBhvr>
                                      <p:tavLst>
                                        <p:tav tm="0">
                                          <p:val>
                                            <p:strVal val="#ppt_w+.3"/>
                                          </p:val>
                                        </p:tav>
                                        <p:tav tm="100000">
                                          <p:val>
                                            <p:strVal val="#ppt_w"/>
                                          </p:val>
                                        </p:tav>
                                      </p:tavLst>
                                    </p:anim>
                                    <p:anim calcmode="lin" valueType="num">
                                      <p:cBhvr>
                                        <p:cTn id="23" dur="1000" fill="hold"/>
                                        <p:tgtEl>
                                          <p:spTgt spid="49157"/>
                                        </p:tgtEl>
                                        <p:attrNameLst>
                                          <p:attrName>ppt_h</p:attrName>
                                        </p:attrNameLst>
                                      </p:cBhvr>
                                      <p:tavLst>
                                        <p:tav tm="0">
                                          <p:val>
                                            <p:strVal val="#ppt_h"/>
                                          </p:val>
                                        </p:tav>
                                        <p:tav tm="100000">
                                          <p:val>
                                            <p:strVal val="#ppt_h"/>
                                          </p:val>
                                        </p:tav>
                                      </p:tavLst>
                                    </p:anim>
                                    <p:animEffect transition="in" filter="fade">
                                      <p:cBhvr>
                                        <p:cTn id="24" dur="1000"/>
                                        <p:tgtEl>
                                          <p:spTgt spid="49157"/>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9163"/>
                                        </p:tgtEl>
                                        <p:attrNameLst>
                                          <p:attrName>style.visibility</p:attrName>
                                        </p:attrNameLst>
                                      </p:cBhvr>
                                      <p:to>
                                        <p:strVal val="visible"/>
                                      </p:to>
                                    </p:set>
                                    <p:anim calcmode="lin" valueType="num">
                                      <p:cBhvr>
                                        <p:cTn id="27" dur="1000" fill="hold"/>
                                        <p:tgtEl>
                                          <p:spTgt spid="49163"/>
                                        </p:tgtEl>
                                        <p:attrNameLst>
                                          <p:attrName>ppt_w</p:attrName>
                                        </p:attrNameLst>
                                      </p:cBhvr>
                                      <p:tavLst>
                                        <p:tav tm="0">
                                          <p:val>
                                            <p:strVal val="#ppt_w+.3"/>
                                          </p:val>
                                        </p:tav>
                                        <p:tav tm="100000">
                                          <p:val>
                                            <p:strVal val="#ppt_w"/>
                                          </p:val>
                                        </p:tav>
                                      </p:tavLst>
                                    </p:anim>
                                    <p:anim calcmode="lin" valueType="num">
                                      <p:cBhvr>
                                        <p:cTn id="28" dur="1000" fill="hold"/>
                                        <p:tgtEl>
                                          <p:spTgt spid="49163"/>
                                        </p:tgtEl>
                                        <p:attrNameLst>
                                          <p:attrName>ppt_h</p:attrName>
                                        </p:attrNameLst>
                                      </p:cBhvr>
                                      <p:tavLst>
                                        <p:tav tm="0">
                                          <p:val>
                                            <p:strVal val="#ppt_h"/>
                                          </p:val>
                                        </p:tav>
                                        <p:tav tm="100000">
                                          <p:val>
                                            <p:strVal val="#ppt_h"/>
                                          </p:val>
                                        </p:tav>
                                      </p:tavLst>
                                    </p:anim>
                                    <p:animEffect transition="in" filter="fade">
                                      <p:cBhvr>
                                        <p:cTn id="29" dur="1000"/>
                                        <p:tgtEl>
                                          <p:spTgt spid="4916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9155">
                                            <p:txEl>
                                              <p:pRg st="0" end="0"/>
                                            </p:txEl>
                                          </p:spTgt>
                                        </p:tgtEl>
                                        <p:attrNameLst>
                                          <p:attrName>style.visibility</p:attrName>
                                        </p:attrNameLst>
                                      </p:cBhvr>
                                      <p:to>
                                        <p:strVal val="visible"/>
                                      </p:to>
                                    </p:set>
                                    <p:anim calcmode="lin" valueType="num">
                                      <p:cBhvr additive="base">
                                        <p:cTn id="34"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9155">
                                            <p:txEl>
                                              <p:pRg st="1" end="1"/>
                                            </p:txEl>
                                          </p:spTgt>
                                        </p:tgtEl>
                                        <p:attrNameLst>
                                          <p:attrName>style.visibility</p:attrName>
                                        </p:attrNameLst>
                                      </p:cBhvr>
                                      <p:to>
                                        <p:strVal val="visible"/>
                                      </p:to>
                                    </p:set>
                                    <p:anim calcmode="lin" valueType="num">
                                      <p:cBhvr additive="base">
                                        <p:cTn id="40"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9155">
                                            <p:txEl>
                                              <p:pRg st="2" end="2"/>
                                            </p:txEl>
                                          </p:spTgt>
                                        </p:tgtEl>
                                        <p:attrNameLst>
                                          <p:attrName>style.visibility</p:attrName>
                                        </p:attrNameLst>
                                      </p:cBhvr>
                                      <p:to>
                                        <p:strVal val="visible"/>
                                      </p:to>
                                    </p:set>
                                    <p:anim calcmode="lin" valueType="num">
                                      <p:cBhvr additive="base">
                                        <p:cTn id="46"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491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36868" name="WordArt 4"/>
          <p:cNvSpPr>
            <a:spLocks noChangeArrowheads="1" noChangeShapeType="1" noTextEdit="1"/>
          </p:cNvSpPr>
          <p:nvPr/>
        </p:nvSpPr>
        <p:spPr bwMode="auto">
          <a:xfrm>
            <a:off x="381000" y="228600"/>
            <a:ext cx="3048000" cy="2057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CCYadaYadaYada"/>
              </a:rPr>
              <a:t>Ramses II</a:t>
            </a:r>
          </a:p>
          <a:p>
            <a:pPr algn="ctr"/>
            <a:r>
              <a:rPr lang="en-US" sz="3600" kern="10">
                <a:ln w="9525">
                  <a:round/>
                  <a:headEnd/>
                  <a:tailEnd/>
                </a:ln>
                <a:gradFill rotWithShape="0">
                  <a:gsLst>
                    <a:gs pos="0">
                      <a:srgbClr val="FFE701"/>
                    </a:gs>
                    <a:gs pos="100000">
                      <a:srgbClr val="FE3E02"/>
                    </a:gs>
                  </a:gsLst>
                  <a:lin ang="5400000" scaled="1"/>
                </a:gradFill>
                <a:latin typeface="CCYadaYadaYada"/>
              </a:rPr>
              <a:t>(The Great)</a:t>
            </a:r>
          </a:p>
        </p:txBody>
      </p:sp>
      <p:sp>
        <p:nvSpPr>
          <p:cNvPr id="36869" name="Text Box 5"/>
          <p:cNvSpPr txBox="1">
            <a:spLocks noChangeArrowheads="1"/>
          </p:cNvSpPr>
          <p:nvPr/>
        </p:nvSpPr>
        <p:spPr bwMode="auto">
          <a:xfrm>
            <a:off x="685800" y="2743200"/>
            <a:ext cx="7848600" cy="3970318"/>
          </a:xfrm>
          <a:prstGeom prst="rect">
            <a:avLst/>
          </a:prstGeom>
          <a:solidFill>
            <a:schemeClr val="bg1">
              <a:alpha val="58000"/>
            </a:schemeClr>
          </a:solidFill>
          <a:ln w="9525">
            <a:noFill/>
            <a:miter lim="800000"/>
            <a:headEnd/>
            <a:tailEnd/>
          </a:ln>
          <a:effectLst/>
        </p:spPr>
        <p:txBody>
          <a:bodyPr>
            <a:spAutoFit/>
          </a:bodyPr>
          <a:lstStyle/>
          <a:p>
            <a:pPr algn="ctr">
              <a:spcBef>
                <a:spcPct val="50000"/>
              </a:spcBef>
            </a:pPr>
            <a:r>
              <a:rPr lang="en-US" sz="2400" b="1" u="sng" dirty="0">
                <a:latin typeface="Comic Sans MS" pitchFamily="66" charset="0"/>
              </a:rPr>
              <a:t>Ramses II, </a:t>
            </a:r>
            <a:r>
              <a:rPr lang="en-US" sz="2400" b="1" u="none" dirty="0">
                <a:latin typeface="Comic Sans MS" pitchFamily="66" charset="0"/>
              </a:rPr>
              <a:t>reigned from 1279 until 1213 B.C.  </a:t>
            </a:r>
            <a:r>
              <a:rPr lang="en-US" sz="2400" b="1" u="sng" dirty="0">
                <a:latin typeface="Comic Sans MS" pitchFamily="66" charset="0"/>
              </a:rPr>
              <a:t>One of the longest reigns in Egyptian History</a:t>
            </a:r>
          </a:p>
          <a:p>
            <a:pPr algn="ctr">
              <a:spcBef>
                <a:spcPct val="50000"/>
              </a:spcBef>
            </a:pPr>
            <a:r>
              <a:rPr lang="en-US" sz="2400" b="1" u="sng" dirty="0">
                <a:latin typeface="Comic Sans MS" pitchFamily="66" charset="0"/>
              </a:rPr>
              <a:t>He sought to increase the size of the empire and went on many military conquests, </a:t>
            </a:r>
            <a:r>
              <a:rPr lang="en-US" sz="2400" b="1" u="none" dirty="0">
                <a:latin typeface="Comic Sans MS" pitchFamily="66" charset="0"/>
              </a:rPr>
              <a:t>but he was unsuccessful. He was only able to gain the area of Palestine.</a:t>
            </a:r>
          </a:p>
          <a:p>
            <a:pPr algn="ctr">
              <a:spcBef>
                <a:spcPct val="50000"/>
              </a:spcBef>
            </a:pPr>
            <a:r>
              <a:rPr lang="en-US" sz="2400" b="1" dirty="0">
                <a:latin typeface="Comic Sans MS" pitchFamily="66" charset="0"/>
              </a:rPr>
              <a:t>He fathered over 100 children</a:t>
            </a:r>
          </a:p>
          <a:p>
            <a:pPr algn="ctr">
              <a:spcBef>
                <a:spcPct val="50000"/>
              </a:spcBef>
            </a:pPr>
            <a:r>
              <a:rPr lang="en-US" sz="2400" b="1" u="sng" dirty="0">
                <a:latin typeface="Comic Sans MS" pitchFamily="66" charset="0"/>
              </a:rPr>
              <a:t>Some think that he is the Pharaoh of the Hebrew Exodus</a:t>
            </a:r>
          </a:p>
        </p:txBody>
      </p:sp>
      <p:pic>
        <p:nvPicPr>
          <p:cNvPr id="36871" name="Picture 7" descr="NN002725"/>
          <p:cNvPicPr>
            <a:picLocks noGrp="1" noChangeAspect="1" noChangeArrowheads="1"/>
          </p:cNvPicPr>
          <p:nvPr>
            <p:ph/>
          </p:nvPr>
        </p:nvPicPr>
        <p:blipFill>
          <a:blip r:embed="rId3" cstate="print"/>
          <a:srcRect/>
          <a:stretch>
            <a:fillRect/>
          </a:stretch>
        </p:blipFill>
        <p:spPr>
          <a:xfrm>
            <a:off x="5334000" y="304800"/>
            <a:ext cx="3073400" cy="206057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6871"/>
                                        </p:tgtEl>
                                        <p:attrNameLst>
                                          <p:attrName>style.visibility</p:attrName>
                                        </p:attrNameLst>
                                      </p:cBhvr>
                                      <p:to>
                                        <p:strVal val="visible"/>
                                      </p:to>
                                    </p:set>
                                    <p:animEffect transition="in" filter="fade">
                                      <p:cBhvr>
                                        <p:cTn id="13" dur="1000"/>
                                        <p:tgtEl>
                                          <p:spTgt spid="36871"/>
                                        </p:tgtEl>
                                      </p:cBhvr>
                                    </p:animEffect>
                                    <p:anim calcmode="lin" valueType="num">
                                      <p:cBhvr>
                                        <p:cTn id="14" dur="1000" fill="hold"/>
                                        <p:tgtEl>
                                          <p:spTgt spid="36871"/>
                                        </p:tgtEl>
                                        <p:attrNameLst>
                                          <p:attrName>ppt_x</p:attrName>
                                        </p:attrNameLst>
                                      </p:cBhvr>
                                      <p:tavLst>
                                        <p:tav tm="0">
                                          <p:val>
                                            <p:strVal val="#ppt_x"/>
                                          </p:val>
                                        </p:tav>
                                        <p:tav tm="100000">
                                          <p:val>
                                            <p:strVal val="#ppt_x"/>
                                          </p:val>
                                        </p:tav>
                                      </p:tavLst>
                                    </p:anim>
                                    <p:anim calcmode="lin" valueType="num">
                                      <p:cBhvr>
                                        <p:cTn id="15" dur="1000" fill="hold"/>
                                        <p:tgtEl>
                                          <p:spTgt spid="3687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6869">
                                            <p:bg/>
                                          </p:spTgt>
                                        </p:tgtEl>
                                        <p:attrNameLst>
                                          <p:attrName>style.visibility</p:attrName>
                                        </p:attrNameLst>
                                      </p:cBhvr>
                                      <p:to>
                                        <p:strVal val="visible"/>
                                      </p:to>
                                    </p:set>
                                    <p:anim calcmode="lin" valueType="num">
                                      <p:cBhvr>
                                        <p:cTn id="20" dur="1000" fill="hold"/>
                                        <p:tgtEl>
                                          <p:spTgt spid="36869">
                                            <p:bg/>
                                          </p:spTgt>
                                        </p:tgtEl>
                                        <p:attrNameLst>
                                          <p:attrName>ppt_w</p:attrName>
                                        </p:attrNameLst>
                                      </p:cBhvr>
                                      <p:tavLst>
                                        <p:tav tm="0">
                                          <p:val>
                                            <p:fltVal val="0"/>
                                          </p:val>
                                        </p:tav>
                                        <p:tav tm="100000">
                                          <p:val>
                                            <p:strVal val="#ppt_w"/>
                                          </p:val>
                                        </p:tav>
                                      </p:tavLst>
                                    </p:anim>
                                    <p:anim calcmode="lin" valueType="num">
                                      <p:cBhvr>
                                        <p:cTn id="21" dur="1000" fill="hold"/>
                                        <p:tgtEl>
                                          <p:spTgt spid="36869">
                                            <p:bg/>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6869">
                                            <p:txEl>
                                              <p:pRg st="0" end="0"/>
                                            </p:txEl>
                                          </p:spTgt>
                                        </p:tgtEl>
                                        <p:attrNameLst>
                                          <p:attrName>style.visibility</p:attrName>
                                        </p:attrNameLst>
                                      </p:cBhvr>
                                      <p:to>
                                        <p:strVal val="visible"/>
                                      </p:to>
                                    </p:set>
                                    <p:anim calcmode="lin" valueType="num">
                                      <p:cBhvr>
                                        <p:cTn id="26" dur="1000" fill="hold"/>
                                        <p:tgtEl>
                                          <p:spTgt spid="36869">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3686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6869">
                                            <p:txEl>
                                              <p:pRg st="1" end="1"/>
                                            </p:txEl>
                                          </p:spTgt>
                                        </p:tgtEl>
                                        <p:attrNameLst>
                                          <p:attrName>style.visibility</p:attrName>
                                        </p:attrNameLst>
                                      </p:cBhvr>
                                      <p:to>
                                        <p:strVal val="visible"/>
                                      </p:to>
                                    </p:set>
                                    <p:anim calcmode="lin" valueType="num">
                                      <p:cBhvr>
                                        <p:cTn id="32" dur="1000" fill="hold"/>
                                        <p:tgtEl>
                                          <p:spTgt spid="36869">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3686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6869">
                                            <p:txEl>
                                              <p:pRg st="2" end="2"/>
                                            </p:txEl>
                                          </p:spTgt>
                                        </p:tgtEl>
                                        <p:attrNameLst>
                                          <p:attrName>style.visibility</p:attrName>
                                        </p:attrNameLst>
                                      </p:cBhvr>
                                      <p:to>
                                        <p:strVal val="visible"/>
                                      </p:to>
                                    </p:set>
                                    <p:anim calcmode="lin" valueType="num">
                                      <p:cBhvr>
                                        <p:cTn id="38" dur="1000" fill="hold"/>
                                        <p:tgtEl>
                                          <p:spTgt spid="36869">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3686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36869">
                                            <p:txEl>
                                              <p:pRg st="3" end="3"/>
                                            </p:txEl>
                                          </p:spTgt>
                                        </p:tgtEl>
                                        <p:attrNameLst>
                                          <p:attrName>style.visibility</p:attrName>
                                        </p:attrNameLst>
                                      </p:cBhvr>
                                      <p:to>
                                        <p:strVal val="visible"/>
                                      </p:to>
                                    </p:set>
                                    <p:anim calcmode="lin" valueType="num">
                                      <p:cBhvr>
                                        <p:cTn id="44" dur="1000" fill="hold"/>
                                        <p:tgtEl>
                                          <p:spTgt spid="36869">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3686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42-16719635"/>
          <p:cNvPicPr>
            <a:picLocks noChangeAspect="1" noChangeArrowheads="1"/>
          </p:cNvPicPr>
          <p:nvPr/>
        </p:nvPicPr>
        <p:blipFill>
          <a:blip r:embed="rId2" cstate="print"/>
          <a:srcRect/>
          <a:stretch>
            <a:fillRect/>
          </a:stretch>
        </p:blipFill>
        <p:spPr bwMode="auto">
          <a:xfrm>
            <a:off x="457200" y="1143000"/>
            <a:ext cx="4038600" cy="2695575"/>
          </a:xfrm>
          <a:prstGeom prst="rect">
            <a:avLst/>
          </a:prstGeom>
          <a:noFill/>
        </p:spPr>
      </p:pic>
      <p:sp>
        <p:nvSpPr>
          <p:cNvPr id="38918" name="Text Box 6"/>
          <p:cNvSpPr txBox="1">
            <a:spLocks noChangeArrowheads="1"/>
          </p:cNvSpPr>
          <p:nvPr/>
        </p:nvSpPr>
        <p:spPr bwMode="auto">
          <a:xfrm>
            <a:off x="457200" y="457200"/>
            <a:ext cx="4832350" cy="366713"/>
          </a:xfrm>
          <a:prstGeom prst="rect">
            <a:avLst/>
          </a:prstGeom>
          <a:noFill/>
          <a:ln w="9525">
            <a:noFill/>
            <a:miter lim="800000"/>
            <a:headEnd/>
            <a:tailEnd/>
          </a:ln>
          <a:effectLst/>
        </p:spPr>
        <p:txBody>
          <a:bodyPr wrap="none">
            <a:spAutoFit/>
          </a:bodyPr>
          <a:lstStyle/>
          <a:p>
            <a:r>
              <a:rPr lang="en-US" b="1" u="sng" dirty="0">
                <a:latin typeface="Comic Sans MS" pitchFamily="66" charset="0"/>
              </a:rPr>
              <a:t>Abu Simbel: Temple of Ramses the Great</a:t>
            </a:r>
          </a:p>
        </p:txBody>
      </p:sp>
      <p:pic>
        <p:nvPicPr>
          <p:cNvPr id="38920" name="Picture 8" descr="42-16719571"/>
          <p:cNvPicPr>
            <a:picLocks noChangeAspect="1" noChangeArrowheads="1"/>
          </p:cNvPicPr>
          <p:nvPr/>
        </p:nvPicPr>
        <p:blipFill>
          <a:blip r:embed="rId3" cstate="print"/>
          <a:srcRect/>
          <a:stretch>
            <a:fillRect/>
          </a:stretch>
        </p:blipFill>
        <p:spPr bwMode="auto">
          <a:xfrm>
            <a:off x="4648200" y="1143000"/>
            <a:ext cx="4038600" cy="2693988"/>
          </a:xfrm>
          <a:prstGeom prst="rect">
            <a:avLst/>
          </a:prstGeom>
          <a:noFill/>
        </p:spPr>
      </p:pic>
      <p:pic>
        <p:nvPicPr>
          <p:cNvPr id="38922" name="Picture 10" descr="CB011421"/>
          <p:cNvPicPr>
            <a:picLocks noChangeAspect="1" noChangeArrowheads="1"/>
          </p:cNvPicPr>
          <p:nvPr/>
        </p:nvPicPr>
        <p:blipFill>
          <a:blip r:embed="rId4" cstate="print"/>
          <a:srcRect/>
          <a:stretch>
            <a:fillRect/>
          </a:stretch>
        </p:blipFill>
        <p:spPr bwMode="auto">
          <a:xfrm>
            <a:off x="838200" y="3962400"/>
            <a:ext cx="3276600" cy="2620963"/>
          </a:xfrm>
          <a:prstGeom prst="rect">
            <a:avLst/>
          </a:prstGeom>
          <a:noFill/>
        </p:spPr>
      </p:pic>
      <p:pic>
        <p:nvPicPr>
          <p:cNvPr id="38924" name="Picture 12" descr="IH048111"/>
          <p:cNvPicPr>
            <a:picLocks noChangeAspect="1" noChangeArrowheads="1"/>
          </p:cNvPicPr>
          <p:nvPr/>
        </p:nvPicPr>
        <p:blipFill>
          <a:blip r:embed="rId5" cstate="print"/>
          <a:srcRect/>
          <a:stretch>
            <a:fillRect/>
          </a:stretch>
        </p:blipFill>
        <p:spPr bwMode="auto">
          <a:xfrm>
            <a:off x="4953000" y="4038600"/>
            <a:ext cx="3581400" cy="2393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dissolve">
                                      <p:cBhvr>
                                        <p:cTn id="7" dur="500"/>
                                        <p:tgtEl>
                                          <p:spTgt spid="389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dissolve">
                                      <p:cBhvr>
                                        <p:cTn id="12" dur="500"/>
                                        <p:tgtEl>
                                          <p:spTgt spid="389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20"/>
                                        </p:tgtEl>
                                        <p:attrNameLst>
                                          <p:attrName>style.visibility</p:attrName>
                                        </p:attrNameLst>
                                      </p:cBhvr>
                                      <p:to>
                                        <p:strVal val="visible"/>
                                      </p:to>
                                    </p:set>
                                    <p:animEffect transition="in" filter="dissolve">
                                      <p:cBhvr>
                                        <p:cTn id="17" dur="500"/>
                                        <p:tgtEl>
                                          <p:spTgt spid="389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22"/>
                                        </p:tgtEl>
                                        <p:attrNameLst>
                                          <p:attrName>style.visibility</p:attrName>
                                        </p:attrNameLst>
                                      </p:cBhvr>
                                      <p:to>
                                        <p:strVal val="visible"/>
                                      </p:to>
                                    </p:set>
                                    <p:animEffect transition="in" filter="dissolve">
                                      <p:cBhvr>
                                        <p:cTn id="22" dur="500"/>
                                        <p:tgtEl>
                                          <p:spTgt spid="389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8924"/>
                                        </p:tgtEl>
                                        <p:attrNameLst>
                                          <p:attrName>style.visibility</p:attrName>
                                        </p:attrNameLst>
                                      </p:cBhvr>
                                      <p:to>
                                        <p:strVal val="visible"/>
                                      </p:to>
                                    </p:set>
                                    <p:animEffect transition="in" filter="dissolve">
                                      <p:cBhvr>
                                        <p:cTn id="27" dur="5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b="1">
                <a:latin typeface="Comic Sans MS" pitchFamily="66" charset="0"/>
              </a:rPr>
              <a:t>Decline</a:t>
            </a:r>
          </a:p>
        </p:txBody>
      </p:sp>
      <p:sp>
        <p:nvSpPr>
          <p:cNvPr id="39939" name="Rectangle 3"/>
          <p:cNvSpPr>
            <a:spLocks noGrp="1" noChangeArrowheads="1"/>
          </p:cNvSpPr>
          <p:nvPr>
            <p:ph type="body" sz="half" idx="1"/>
          </p:nvPr>
        </p:nvSpPr>
        <p:spPr>
          <a:xfrm>
            <a:off x="457200" y="1600200"/>
            <a:ext cx="4648200" cy="4525963"/>
          </a:xfrm>
        </p:spPr>
        <p:txBody>
          <a:bodyPr/>
          <a:lstStyle/>
          <a:p>
            <a:pPr algn="ctr"/>
            <a:r>
              <a:rPr lang="en-US" sz="2200" u="sng" dirty="0">
                <a:latin typeface="Comic Sans MS" pitchFamily="66" charset="0"/>
              </a:rPr>
              <a:t>Egypt fell into a period of decline and foreign invasion.</a:t>
            </a:r>
          </a:p>
          <a:p>
            <a:pPr algn="ctr"/>
            <a:endParaRPr lang="en-US" sz="2200" u="sng" dirty="0">
              <a:latin typeface="Comic Sans MS" pitchFamily="66" charset="0"/>
            </a:endParaRPr>
          </a:p>
          <a:p>
            <a:pPr algn="ctr"/>
            <a:r>
              <a:rPr lang="en-US" sz="2200" u="sng" dirty="0">
                <a:latin typeface="Comic Sans MS" pitchFamily="66" charset="0"/>
              </a:rPr>
              <a:t>Egypt was ruled by many different people and eventually defeated by the Romans.</a:t>
            </a:r>
          </a:p>
          <a:p>
            <a:pPr algn="ctr"/>
            <a:endParaRPr lang="en-US" sz="2200" u="sng" dirty="0">
              <a:latin typeface="Comic Sans MS" pitchFamily="66" charset="0"/>
            </a:endParaRPr>
          </a:p>
          <a:p>
            <a:pPr algn="ctr"/>
            <a:r>
              <a:rPr lang="en-US" sz="2200" u="sng" dirty="0">
                <a:latin typeface="Comic Sans MS" pitchFamily="66" charset="0"/>
              </a:rPr>
              <a:t>The last Pharaoh of Egypt was Cleopatra VII</a:t>
            </a:r>
            <a:r>
              <a:rPr lang="en-US" sz="2200" dirty="0">
                <a:latin typeface="Comic Sans MS" pitchFamily="66" charset="0"/>
              </a:rPr>
              <a:t>, who committed suicide rather than surrender to the Romans.</a:t>
            </a:r>
          </a:p>
        </p:txBody>
      </p:sp>
      <p:pic>
        <p:nvPicPr>
          <p:cNvPr id="39941" name="Picture 5" descr="VU004395"/>
          <p:cNvPicPr>
            <a:picLocks noGrp="1" noChangeAspect="1" noChangeArrowheads="1"/>
          </p:cNvPicPr>
          <p:nvPr>
            <p:ph sz="half" idx="2"/>
          </p:nvPr>
        </p:nvPicPr>
        <p:blipFill>
          <a:blip r:embed="rId2" cstate="print"/>
          <a:srcRect/>
          <a:stretch>
            <a:fillRect/>
          </a:stretch>
        </p:blipFill>
        <p:spPr>
          <a:xfrm>
            <a:off x="5334000" y="1447800"/>
            <a:ext cx="2998788" cy="4525963"/>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1000"/>
                                        <p:tgtEl>
                                          <p:spTgt spid="39938"/>
                                        </p:tgtEl>
                                      </p:cBhvr>
                                    </p:animEffect>
                                    <p:anim calcmode="lin" valueType="num">
                                      <p:cBhvr>
                                        <p:cTn id="8" dur="1000" fill="hold"/>
                                        <p:tgtEl>
                                          <p:spTgt spid="39938"/>
                                        </p:tgtEl>
                                        <p:attrNameLst>
                                          <p:attrName>ppt_x</p:attrName>
                                        </p:attrNameLst>
                                      </p:cBhvr>
                                      <p:tavLst>
                                        <p:tav tm="0">
                                          <p:val>
                                            <p:strVal val="#ppt_x"/>
                                          </p:val>
                                        </p:tav>
                                        <p:tav tm="100000">
                                          <p:val>
                                            <p:strVal val="#ppt_x"/>
                                          </p:val>
                                        </p:tav>
                                      </p:tavLst>
                                    </p:anim>
                                    <p:anim calcmode="lin" valueType="num">
                                      <p:cBhvr>
                                        <p:cTn id="9" dur="1000" fill="hold"/>
                                        <p:tgtEl>
                                          <p:spTgt spid="399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9939">
                                            <p:txEl>
                                              <p:pRg st="0" end="0"/>
                                            </p:txEl>
                                          </p:spTgt>
                                        </p:tgtEl>
                                        <p:attrNameLst>
                                          <p:attrName>style.visibility</p:attrName>
                                        </p:attrNameLst>
                                      </p:cBhvr>
                                      <p:to>
                                        <p:strVal val="visible"/>
                                      </p:to>
                                    </p:set>
                                    <p:animEffect transition="in" filter="fade">
                                      <p:cBhvr>
                                        <p:cTn id="14" dur="1000"/>
                                        <p:tgtEl>
                                          <p:spTgt spid="39939">
                                            <p:txEl>
                                              <p:pRg st="0" end="0"/>
                                            </p:txEl>
                                          </p:spTgt>
                                        </p:tgtEl>
                                      </p:cBhvr>
                                    </p:animEffect>
                                    <p:anim calcmode="lin" valueType="num">
                                      <p:cBhvr>
                                        <p:cTn id="15" dur="10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9939">
                                            <p:txEl>
                                              <p:pRg st="2" end="2"/>
                                            </p:txEl>
                                          </p:spTgt>
                                        </p:tgtEl>
                                        <p:attrNameLst>
                                          <p:attrName>style.visibility</p:attrName>
                                        </p:attrNameLst>
                                      </p:cBhvr>
                                      <p:to>
                                        <p:strVal val="visible"/>
                                      </p:to>
                                    </p:set>
                                    <p:animEffect transition="in" filter="fade">
                                      <p:cBhvr>
                                        <p:cTn id="21" dur="1000"/>
                                        <p:tgtEl>
                                          <p:spTgt spid="39939">
                                            <p:txEl>
                                              <p:pRg st="2" end="2"/>
                                            </p:txEl>
                                          </p:spTgt>
                                        </p:tgtEl>
                                      </p:cBhvr>
                                    </p:animEffect>
                                    <p:anim calcmode="lin" valueType="num">
                                      <p:cBhvr>
                                        <p:cTn id="22" dur="10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99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9939">
                                            <p:txEl>
                                              <p:pRg st="4" end="4"/>
                                            </p:txEl>
                                          </p:spTgt>
                                        </p:tgtEl>
                                        <p:attrNameLst>
                                          <p:attrName>style.visibility</p:attrName>
                                        </p:attrNameLst>
                                      </p:cBhvr>
                                      <p:to>
                                        <p:strVal val="visible"/>
                                      </p:to>
                                    </p:set>
                                    <p:animEffect transition="in" filter="fade">
                                      <p:cBhvr>
                                        <p:cTn id="28" dur="1000"/>
                                        <p:tgtEl>
                                          <p:spTgt spid="39939">
                                            <p:txEl>
                                              <p:pRg st="4" end="4"/>
                                            </p:txEl>
                                          </p:spTgt>
                                        </p:tgtEl>
                                      </p:cBhvr>
                                    </p:animEffect>
                                    <p:anim calcmode="lin" valueType="num">
                                      <p:cBhvr>
                                        <p:cTn id="29" dur="10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9939">
                                            <p:txEl>
                                              <p:pRg st="4" end="4"/>
                                            </p:txEl>
                                          </p:spTgt>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9941"/>
                                        </p:tgtEl>
                                        <p:attrNameLst>
                                          <p:attrName>style.visibility</p:attrName>
                                        </p:attrNameLst>
                                      </p:cBhvr>
                                      <p:to>
                                        <p:strVal val="visible"/>
                                      </p:to>
                                    </p:set>
                                    <p:animEffect transition="in" filter="fade">
                                      <p:cBhvr>
                                        <p:cTn id="33" dur="1000"/>
                                        <p:tgtEl>
                                          <p:spTgt spid="39941"/>
                                        </p:tgtEl>
                                      </p:cBhvr>
                                    </p:animEffect>
                                    <p:anim calcmode="lin" valueType="num">
                                      <p:cBhvr>
                                        <p:cTn id="34" dur="1000" fill="hold"/>
                                        <p:tgtEl>
                                          <p:spTgt spid="39941"/>
                                        </p:tgtEl>
                                        <p:attrNameLst>
                                          <p:attrName>ppt_x</p:attrName>
                                        </p:attrNameLst>
                                      </p:cBhvr>
                                      <p:tavLst>
                                        <p:tav tm="0">
                                          <p:val>
                                            <p:strVal val="#ppt_x"/>
                                          </p:val>
                                        </p:tav>
                                        <p:tav tm="100000">
                                          <p:val>
                                            <p:strVal val="#ppt_x"/>
                                          </p:val>
                                        </p:tav>
                                      </p:tavLst>
                                    </p:anim>
                                    <p:anim calcmode="lin" valueType="num">
                                      <p:cBhvr>
                                        <p:cTn id="35"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WordArt 4"/>
          <p:cNvSpPr>
            <a:spLocks noChangeArrowheads="1" noChangeShapeType="1" noTextEdit="1"/>
          </p:cNvSpPr>
          <p:nvPr/>
        </p:nvSpPr>
        <p:spPr bwMode="auto">
          <a:xfrm rot="218776">
            <a:off x="0" y="609600"/>
            <a:ext cx="44958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181224" scaled="1"/>
                </a:gradFill>
                <a:latin typeface="CCYadaYadaYada"/>
              </a:rPr>
              <a:t>Egyptian Society</a:t>
            </a:r>
          </a:p>
        </p:txBody>
      </p:sp>
      <p:sp>
        <p:nvSpPr>
          <p:cNvPr id="41989" name="Text Box 5"/>
          <p:cNvSpPr txBox="1">
            <a:spLocks noChangeArrowheads="1"/>
          </p:cNvSpPr>
          <p:nvPr/>
        </p:nvSpPr>
        <p:spPr bwMode="auto">
          <a:xfrm>
            <a:off x="685800" y="2209800"/>
            <a:ext cx="3733800" cy="701675"/>
          </a:xfrm>
          <a:prstGeom prst="rect">
            <a:avLst/>
          </a:prstGeom>
          <a:noFill/>
          <a:ln w="9525">
            <a:noFill/>
            <a:miter lim="800000"/>
            <a:headEnd/>
            <a:tailEnd/>
          </a:ln>
          <a:effectLst/>
        </p:spPr>
        <p:txBody>
          <a:bodyPr>
            <a:spAutoFit/>
          </a:bodyPr>
          <a:lstStyle/>
          <a:p>
            <a:pPr algn="ctr"/>
            <a:r>
              <a:rPr lang="en-US" sz="2000" b="1" u="sng" dirty="0">
                <a:latin typeface="Comic Sans MS" pitchFamily="66" charset="0"/>
              </a:rPr>
              <a:t>Egypt had a hierarchical</a:t>
            </a:r>
          </a:p>
          <a:p>
            <a:pPr algn="ctr"/>
            <a:r>
              <a:rPr lang="en-US" sz="2000" b="1" u="sng" dirty="0">
                <a:latin typeface="Comic Sans MS" pitchFamily="66" charset="0"/>
              </a:rPr>
              <a:t> social structure</a:t>
            </a:r>
          </a:p>
        </p:txBody>
      </p:sp>
      <p:sp>
        <p:nvSpPr>
          <p:cNvPr id="42004" name="Text Box 20"/>
          <p:cNvSpPr txBox="1">
            <a:spLocks noChangeArrowheads="1"/>
          </p:cNvSpPr>
          <p:nvPr/>
        </p:nvSpPr>
        <p:spPr bwMode="auto">
          <a:xfrm>
            <a:off x="4800600" y="304800"/>
            <a:ext cx="1828800" cy="6718300"/>
          </a:xfrm>
          <a:prstGeom prst="rect">
            <a:avLst/>
          </a:prstGeom>
          <a:noFill/>
          <a:ln w="9525">
            <a:noFill/>
            <a:miter lim="800000"/>
            <a:headEnd/>
            <a:tailEnd/>
          </a:ln>
          <a:effectLst/>
        </p:spPr>
        <p:txBody>
          <a:bodyPr>
            <a:spAutoFit/>
          </a:bodyPr>
          <a:lstStyle/>
          <a:p>
            <a:pPr>
              <a:spcBef>
                <a:spcPct val="50000"/>
              </a:spcBef>
            </a:pPr>
            <a:r>
              <a:rPr lang="en-US" sz="2000" b="1" dirty="0">
                <a:solidFill>
                  <a:srgbClr val="FF0000"/>
                </a:solidFill>
                <a:latin typeface="Comic Sans MS" pitchFamily="66" charset="0"/>
              </a:rPr>
              <a:t>Daily Life</a:t>
            </a:r>
          </a:p>
          <a:p>
            <a:pPr>
              <a:spcBef>
                <a:spcPct val="50000"/>
              </a:spcBef>
            </a:pPr>
            <a:r>
              <a:rPr lang="en-US" b="1" u="sng" dirty="0">
                <a:latin typeface="Comic Sans MS" pitchFamily="66" charset="0"/>
              </a:rPr>
              <a:t>The people had a positive attitude toward life.</a:t>
            </a:r>
          </a:p>
          <a:p>
            <a:pPr>
              <a:spcBef>
                <a:spcPct val="50000"/>
              </a:spcBef>
            </a:pPr>
            <a:r>
              <a:rPr lang="en-US" b="1" dirty="0">
                <a:latin typeface="Comic Sans MS" pitchFamily="66" charset="0"/>
              </a:rPr>
              <a:t>Monogamy was the rule, and </a:t>
            </a:r>
            <a:r>
              <a:rPr lang="en-US" b="1" u="sng" dirty="0">
                <a:latin typeface="Comic Sans MS" pitchFamily="66" charset="0"/>
              </a:rPr>
              <a:t>women had more rights in Ancient </a:t>
            </a:r>
            <a:r>
              <a:rPr lang="en-US" b="1" u="sng" dirty="0" smtClean="0">
                <a:latin typeface="Comic Sans MS" pitchFamily="66" charset="0"/>
              </a:rPr>
              <a:t>Egypt </a:t>
            </a:r>
            <a:r>
              <a:rPr lang="en-US" b="1" u="none" dirty="0" smtClean="0">
                <a:latin typeface="Comic Sans MS" pitchFamily="66" charset="0"/>
              </a:rPr>
              <a:t>than the rest of the Ancient world.</a:t>
            </a:r>
            <a:endParaRPr lang="en-US" b="1" u="none" dirty="0">
              <a:latin typeface="Comic Sans MS" pitchFamily="66" charset="0"/>
            </a:endParaRPr>
          </a:p>
          <a:p>
            <a:pPr>
              <a:spcBef>
                <a:spcPct val="50000"/>
              </a:spcBef>
            </a:pPr>
            <a:r>
              <a:rPr lang="en-US" b="1" u="none" dirty="0">
                <a:latin typeface="Comic Sans MS" pitchFamily="66" charset="0"/>
              </a:rPr>
              <a:t>Women could own property, business, and </a:t>
            </a:r>
            <a:r>
              <a:rPr lang="en-US" b="1" u="none" dirty="0" smtClean="0">
                <a:latin typeface="Comic Sans MS" pitchFamily="66" charset="0"/>
              </a:rPr>
              <a:t>request </a:t>
            </a:r>
            <a:r>
              <a:rPr lang="en-US" b="1" u="none" dirty="0">
                <a:latin typeface="Comic Sans MS" pitchFamily="66" charset="0"/>
              </a:rPr>
              <a:t>a divorce.</a:t>
            </a:r>
          </a:p>
          <a:p>
            <a:pPr>
              <a:spcBef>
                <a:spcPct val="50000"/>
              </a:spcBef>
            </a:pPr>
            <a:endParaRPr lang="en-US" b="1" u="none" dirty="0">
              <a:latin typeface="Comic Sans MS" pitchFamily="66" charset="0"/>
            </a:endParaRPr>
          </a:p>
          <a:p>
            <a:pPr>
              <a:spcBef>
                <a:spcPct val="50000"/>
              </a:spcBef>
            </a:pPr>
            <a:endParaRPr lang="en-US" b="1" dirty="0">
              <a:latin typeface="Comic Sans MS" pitchFamily="66" charset="0"/>
            </a:endParaRPr>
          </a:p>
          <a:p>
            <a:pPr>
              <a:spcBef>
                <a:spcPct val="50000"/>
              </a:spcBef>
            </a:pPr>
            <a:endParaRPr lang="en-US" dirty="0"/>
          </a:p>
        </p:txBody>
      </p:sp>
      <p:pic>
        <p:nvPicPr>
          <p:cNvPr id="42008" name="Picture 24" descr="VU006009"/>
          <p:cNvPicPr>
            <a:picLocks noChangeAspect="1" noChangeArrowheads="1"/>
          </p:cNvPicPr>
          <p:nvPr/>
        </p:nvPicPr>
        <p:blipFill>
          <a:blip r:embed="rId2" cstate="print"/>
          <a:srcRect/>
          <a:stretch>
            <a:fillRect/>
          </a:stretch>
        </p:blipFill>
        <p:spPr bwMode="auto">
          <a:xfrm>
            <a:off x="6629400" y="762000"/>
            <a:ext cx="2238375" cy="4572000"/>
          </a:xfrm>
          <a:prstGeom prst="rect">
            <a:avLst/>
          </a:prstGeom>
          <a:noFill/>
        </p:spPr>
      </p:pic>
      <p:grpSp>
        <p:nvGrpSpPr>
          <p:cNvPr id="35842" name="Group 2"/>
          <p:cNvGrpSpPr>
            <a:grpSpLocks/>
          </p:cNvGrpSpPr>
          <p:nvPr/>
        </p:nvGrpSpPr>
        <p:grpSpPr bwMode="auto">
          <a:xfrm>
            <a:off x="1143000" y="3200400"/>
            <a:ext cx="2686050" cy="2676525"/>
            <a:chOff x="2068" y="1581"/>
            <a:chExt cx="1879" cy="1686"/>
          </a:xfrm>
        </p:grpSpPr>
        <p:sp>
          <p:nvSpPr>
            <p:cNvPr id="35843" name="AutoShape 3"/>
            <p:cNvSpPr>
              <a:spLocks noChangeAspect="1" noChangeArrowheads="1" noTextEdit="1"/>
            </p:cNvSpPr>
            <p:nvPr/>
          </p:nvSpPr>
          <p:spPr bwMode="auto">
            <a:xfrm>
              <a:off x="2068" y="1581"/>
              <a:ext cx="1879" cy="16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5844" name="_s35844"/>
            <p:cNvCxnSpPr>
              <a:cxnSpLocks noChangeShapeType="1"/>
              <a:stCxn id="35852" idx="1"/>
              <a:endCxn id="35851" idx="2"/>
            </p:cNvCxnSpPr>
            <p:nvPr/>
          </p:nvCxnSpPr>
          <p:spPr bwMode="auto">
            <a:xfrm rot="10800000" flipH="1">
              <a:off x="2271" y="2736"/>
              <a:ext cx="873" cy="384"/>
            </a:xfrm>
            <a:prstGeom prst="bentConnector4">
              <a:avLst>
                <a:gd name="adj1" fmla="val -9162"/>
                <a:gd name="adj2" fmla="val 6875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35845" name="_s35845"/>
            <p:cNvCxnSpPr>
              <a:cxnSpLocks noChangeShapeType="1"/>
              <a:stCxn id="35851" idx="0"/>
              <a:endCxn id="35850" idx="2"/>
            </p:cNvCxnSpPr>
            <p:nvPr/>
          </p:nvCxnSpPr>
          <p:spPr bwMode="auto">
            <a:xfrm rot="16200000">
              <a:off x="3256" y="2192"/>
              <a:ext cx="144" cy="367"/>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35846" name="_s35846"/>
            <p:cNvCxnSpPr>
              <a:cxnSpLocks noChangeShapeType="1"/>
              <a:stCxn id="35850" idx="0"/>
              <a:endCxn id="35848" idx="2"/>
            </p:cNvCxnSpPr>
            <p:nvPr/>
          </p:nvCxnSpPr>
          <p:spPr bwMode="auto">
            <a:xfrm rot="5400000" flipH="1">
              <a:off x="3231" y="1735"/>
              <a:ext cx="144" cy="417"/>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cxnSp>
          <p:nvCxnSpPr>
            <p:cNvPr id="35847" name="_s35847"/>
            <p:cNvCxnSpPr>
              <a:cxnSpLocks noChangeShapeType="1"/>
              <a:stCxn id="35849" idx="0"/>
              <a:endCxn id="35848" idx="2"/>
            </p:cNvCxnSpPr>
            <p:nvPr/>
          </p:nvCxnSpPr>
          <p:spPr bwMode="auto">
            <a:xfrm rot="16200000">
              <a:off x="2727" y="1648"/>
              <a:ext cx="144" cy="591"/>
            </a:xfrm>
            <a:prstGeom prst="bentConnector3">
              <a:avLst>
                <a:gd name="adj1" fmla="val 50000"/>
              </a:avLst>
            </a:prstGeom>
            <a:noFill/>
            <a:ln w="28575">
              <a:solidFill>
                <a:srgbClr val="540000"/>
              </a:solidFill>
              <a:miter lim="800000"/>
              <a:headEnd/>
              <a:tailEnd/>
            </a:ln>
            <a:extLst>
              <a:ext uri="{909E8E84-426E-40DD-AFC4-6F175D3DCCD1}">
                <a14:hiddenFill xmlns:a14="http://schemas.microsoft.com/office/drawing/2010/main">
                  <a:noFill/>
                </a14:hiddenFill>
              </a:ext>
            </a:extLst>
          </p:spPr>
        </p:cxnSp>
        <p:sp>
          <p:nvSpPr>
            <p:cNvPr id="35848" name="_s35848"/>
            <p:cNvSpPr>
              <a:spLocks noChangeArrowheads="1"/>
            </p:cNvSpPr>
            <p:nvPr/>
          </p:nvSpPr>
          <p:spPr bwMode="auto">
            <a:xfrm>
              <a:off x="2662" y="1584"/>
              <a:ext cx="864" cy="288"/>
            </a:xfrm>
            <a:prstGeom prst="roundRect">
              <a:avLst>
                <a:gd name="adj" fmla="val 16667"/>
              </a:avLst>
            </a:prstGeom>
            <a:gradFill rotWithShape="1">
              <a:gsLst>
                <a:gs pos="0">
                  <a:srgbClr val="F9F67F"/>
                </a:gs>
                <a:gs pos="100000">
                  <a:srgbClr val="FFCC00"/>
                </a:gs>
              </a:gsLst>
              <a:lin ang="5400000" scaled="1"/>
            </a:gradFill>
            <a:ln w="9525">
              <a:solidFill>
                <a:srgbClr val="800000"/>
              </a:solidFill>
              <a:round/>
              <a:headEnd/>
              <a:tailEnd/>
            </a:ln>
          </p:spPr>
          <p:txBody>
            <a:bodyPr vert="horz" wrap="none" lIns="82451" tIns="41223" rIns="82451" bIns="41223"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Arial" charset="0"/>
                  <a:ea typeface="ＭＳ Ｐゴシック" charset="0"/>
                </a:rPr>
                <a:t>Pharaoh</a:t>
              </a:r>
            </a:p>
          </p:txBody>
        </p:sp>
        <p:sp>
          <p:nvSpPr>
            <p:cNvPr id="35849" name="_s35849"/>
            <p:cNvSpPr>
              <a:spLocks noChangeArrowheads="1"/>
            </p:cNvSpPr>
            <p:nvPr/>
          </p:nvSpPr>
          <p:spPr bwMode="auto">
            <a:xfrm>
              <a:off x="2071" y="2016"/>
              <a:ext cx="864" cy="288"/>
            </a:xfrm>
            <a:prstGeom prst="roundRect">
              <a:avLst>
                <a:gd name="adj" fmla="val 16667"/>
              </a:avLst>
            </a:prstGeom>
            <a:gradFill rotWithShape="1">
              <a:gsLst>
                <a:gs pos="0">
                  <a:srgbClr val="FF9933"/>
                </a:gs>
                <a:gs pos="100000">
                  <a:srgbClr val="FF6600"/>
                </a:gs>
              </a:gsLst>
              <a:lin ang="5400000" scaled="1"/>
            </a:gradFill>
            <a:ln w="9525">
              <a:solidFill>
                <a:srgbClr val="800000"/>
              </a:solidFill>
              <a:round/>
              <a:headEnd/>
              <a:tailEnd/>
            </a:ln>
          </p:spPr>
          <p:txBody>
            <a:bodyPr vert="horz" wrap="none" lIns="82451" tIns="41223" rIns="82451" bIns="41223"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Arial" charset="0"/>
                  <a:ea typeface="ＭＳ Ｐゴシック" charset="0"/>
                </a:rPr>
                <a:t>Priests</a:t>
              </a:r>
            </a:p>
          </p:txBody>
        </p:sp>
        <p:sp>
          <p:nvSpPr>
            <p:cNvPr id="35850" name="_s35850"/>
            <p:cNvSpPr>
              <a:spLocks noChangeArrowheads="1"/>
            </p:cNvSpPr>
            <p:nvPr/>
          </p:nvSpPr>
          <p:spPr bwMode="auto">
            <a:xfrm>
              <a:off x="3079" y="2016"/>
              <a:ext cx="864" cy="288"/>
            </a:xfrm>
            <a:prstGeom prst="roundRect">
              <a:avLst>
                <a:gd name="adj" fmla="val 16667"/>
              </a:avLst>
            </a:prstGeom>
            <a:gradFill rotWithShape="1">
              <a:gsLst>
                <a:gs pos="0">
                  <a:srgbClr val="FF9933"/>
                </a:gs>
                <a:gs pos="100000">
                  <a:srgbClr val="FF6600"/>
                </a:gs>
              </a:gsLst>
              <a:lin ang="5400000" scaled="1"/>
            </a:gradFill>
            <a:ln w="9525">
              <a:solidFill>
                <a:srgbClr val="800000"/>
              </a:solidFill>
              <a:round/>
              <a:headEnd/>
              <a:tailEnd/>
            </a:ln>
          </p:spPr>
          <p:txBody>
            <a:bodyPr vert="horz" wrap="none" lIns="82451" tIns="41223" rIns="82451" bIns="41223"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Arial" charset="0"/>
                  <a:ea typeface="ＭＳ Ｐゴシック" charset="0"/>
                </a:rPr>
                <a:t>Nobles</a:t>
              </a:r>
            </a:p>
          </p:txBody>
        </p:sp>
        <p:sp>
          <p:nvSpPr>
            <p:cNvPr id="35851" name="_s35851"/>
            <p:cNvSpPr>
              <a:spLocks noChangeArrowheads="1"/>
            </p:cNvSpPr>
            <p:nvPr/>
          </p:nvSpPr>
          <p:spPr bwMode="auto">
            <a:xfrm>
              <a:off x="2538" y="2448"/>
              <a:ext cx="1212" cy="288"/>
            </a:xfrm>
            <a:prstGeom prst="roundRect">
              <a:avLst>
                <a:gd name="adj" fmla="val 16667"/>
              </a:avLst>
            </a:prstGeom>
            <a:gradFill rotWithShape="1">
              <a:gsLst>
                <a:gs pos="0">
                  <a:srgbClr val="FF6600"/>
                </a:gs>
                <a:gs pos="100000">
                  <a:srgbClr val="FF0000"/>
                </a:gs>
              </a:gsLst>
              <a:lin ang="5400000" scaled="1"/>
            </a:gradFill>
            <a:ln w="9525">
              <a:solidFill>
                <a:srgbClr val="800000"/>
              </a:solidFill>
              <a:round/>
              <a:headEnd/>
              <a:tailEnd/>
            </a:ln>
          </p:spPr>
          <p:txBody>
            <a:bodyPr vert="horz" wrap="none" lIns="90525" tIns="45262" rIns="90525" bIns="45262"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Arial" charset="0"/>
                  <a:ea typeface="ＭＳ Ｐゴシック" charset="0"/>
                </a:rPr>
                <a:t>Merchant Class</a:t>
              </a:r>
            </a:p>
          </p:txBody>
        </p:sp>
        <p:sp>
          <p:nvSpPr>
            <p:cNvPr id="35852" name="_s35852"/>
            <p:cNvSpPr>
              <a:spLocks noChangeArrowheads="1"/>
            </p:cNvSpPr>
            <p:nvPr/>
          </p:nvSpPr>
          <p:spPr bwMode="auto">
            <a:xfrm>
              <a:off x="2271" y="2976"/>
              <a:ext cx="1546" cy="288"/>
            </a:xfrm>
            <a:prstGeom prst="roundRect">
              <a:avLst>
                <a:gd name="adj" fmla="val 16667"/>
              </a:avLst>
            </a:prstGeom>
            <a:gradFill rotWithShape="1">
              <a:gsLst>
                <a:gs pos="0">
                  <a:srgbClr val="FF0000"/>
                </a:gs>
                <a:gs pos="100000">
                  <a:srgbClr val="D60000"/>
                </a:gs>
              </a:gsLst>
              <a:lin ang="5400000" scaled="1"/>
            </a:gradFill>
            <a:ln w="9525">
              <a:solidFill>
                <a:srgbClr val="800000"/>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Arial" charset="0"/>
                  <a:ea typeface="ＭＳ Ｐゴシック" charset="0"/>
                </a:rPr>
                <a:t>Peasants and Slaves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p:cTn id="7" dur="1000" fill="hold"/>
                                        <p:tgtEl>
                                          <p:spTgt spid="41988"/>
                                        </p:tgtEl>
                                        <p:attrNameLst>
                                          <p:attrName>ppt_w</p:attrName>
                                        </p:attrNameLst>
                                      </p:cBhvr>
                                      <p:tavLst>
                                        <p:tav tm="0">
                                          <p:val>
                                            <p:strVal val="#ppt_w*0.70"/>
                                          </p:val>
                                        </p:tav>
                                        <p:tav tm="100000">
                                          <p:val>
                                            <p:strVal val="#ppt_w"/>
                                          </p:val>
                                        </p:tav>
                                      </p:tavLst>
                                    </p:anim>
                                    <p:anim calcmode="lin" valueType="num">
                                      <p:cBhvr>
                                        <p:cTn id="8" dur="1000" fill="hold"/>
                                        <p:tgtEl>
                                          <p:spTgt spid="41988"/>
                                        </p:tgtEl>
                                        <p:attrNameLst>
                                          <p:attrName>ppt_h</p:attrName>
                                        </p:attrNameLst>
                                      </p:cBhvr>
                                      <p:tavLst>
                                        <p:tav tm="0">
                                          <p:val>
                                            <p:strVal val="#ppt_h"/>
                                          </p:val>
                                        </p:tav>
                                        <p:tav tm="100000">
                                          <p:val>
                                            <p:strVal val="#ppt_h"/>
                                          </p:val>
                                        </p:tav>
                                      </p:tavLst>
                                    </p:anim>
                                    <p:animEffect transition="in" filter="fade">
                                      <p:cBhvr>
                                        <p:cTn id="9" dur="1000"/>
                                        <p:tgtEl>
                                          <p:spTgt spid="4198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1989"/>
                                        </p:tgtEl>
                                        <p:attrNameLst>
                                          <p:attrName>style.visibility</p:attrName>
                                        </p:attrNameLst>
                                      </p:cBhvr>
                                      <p:to>
                                        <p:strVal val="visible"/>
                                      </p:to>
                                    </p:set>
                                    <p:anim calcmode="lin" valueType="num">
                                      <p:cBhvr>
                                        <p:cTn id="14" dur="1000" fill="hold"/>
                                        <p:tgtEl>
                                          <p:spTgt spid="41989"/>
                                        </p:tgtEl>
                                        <p:attrNameLst>
                                          <p:attrName>ppt_w</p:attrName>
                                        </p:attrNameLst>
                                      </p:cBhvr>
                                      <p:tavLst>
                                        <p:tav tm="0">
                                          <p:val>
                                            <p:strVal val="#ppt_w*0.70"/>
                                          </p:val>
                                        </p:tav>
                                        <p:tav tm="100000">
                                          <p:val>
                                            <p:strVal val="#ppt_w"/>
                                          </p:val>
                                        </p:tav>
                                      </p:tavLst>
                                    </p:anim>
                                    <p:anim calcmode="lin" valueType="num">
                                      <p:cBhvr>
                                        <p:cTn id="15" dur="1000" fill="hold"/>
                                        <p:tgtEl>
                                          <p:spTgt spid="41989"/>
                                        </p:tgtEl>
                                        <p:attrNameLst>
                                          <p:attrName>ppt_h</p:attrName>
                                        </p:attrNameLst>
                                      </p:cBhvr>
                                      <p:tavLst>
                                        <p:tav tm="0">
                                          <p:val>
                                            <p:strVal val="#ppt_h"/>
                                          </p:val>
                                        </p:tav>
                                        <p:tav tm="100000">
                                          <p:val>
                                            <p:strVal val="#ppt_h"/>
                                          </p:val>
                                        </p:tav>
                                      </p:tavLst>
                                    </p:anim>
                                    <p:animEffect transition="in" filter="fade">
                                      <p:cBhvr>
                                        <p:cTn id="16" dur="1000"/>
                                        <p:tgtEl>
                                          <p:spTgt spid="41989"/>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2004">
                                            <p:txEl>
                                              <p:pRg st="0" end="0"/>
                                            </p:txEl>
                                          </p:spTgt>
                                        </p:tgtEl>
                                        <p:attrNameLst>
                                          <p:attrName>style.visibility</p:attrName>
                                        </p:attrNameLst>
                                      </p:cBhvr>
                                      <p:to>
                                        <p:strVal val="visible"/>
                                      </p:to>
                                    </p:set>
                                    <p:animEffect transition="in" filter="fade">
                                      <p:cBhvr>
                                        <p:cTn id="21" dur="500"/>
                                        <p:tgtEl>
                                          <p:spTgt spid="42004">
                                            <p:txEl>
                                              <p:pRg st="0" end="0"/>
                                            </p:txEl>
                                          </p:spTgt>
                                        </p:tgtEl>
                                      </p:cBhvr>
                                    </p:animEffect>
                                    <p:anim calcmode="lin" valueType="num">
                                      <p:cBhvr>
                                        <p:cTn id="22" dur="500" fill="hold"/>
                                        <p:tgtEl>
                                          <p:spTgt spid="42004">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420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2004">
                                            <p:txEl>
                                              <p:pRg st="1" end="1"/>
                                            </p:txEl>
                                          </p:spTgt>
                                        </p:tgtEl>
                                        <p:attrNameLst>
                                          <p:attrName>style.visibility</p:attrName>
                                        </p:attrNameLst>
                                      </p:cBhvr>
                                      <p:to>
                                        <p:strVal val="visible"/>
                                      </p:to>
                                    </p:set>
                                    <p:animEffect transition="in" filter="fade">
                                      <p:cBhvr>
                                        <p:cTn id="28" dur="500"/>
                                        <p:tgtEl>
                                          <p:spTgt spid="42004">
                                            <p:txEl>
                                              <p:pRg st="1" end="1"/>
                                            </p:txEl>
                                          </p:spTgt>
                                        </p:tgtEl>
                                      </p:cBhvr>
                                    </p:animEffect>
                                    <p:anim calcmode="lin" valueType="num">
                                      <p:cBhvr>
                                        <p:cTn id="29" dur="500" fill="hold"/>
                                        <p:tgtEl>
                                          <p:spTgt spid="42004">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4200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2004">
                                            <p:txEl>
                                              <p:pRg st="2" end="2"/>
                                            </p:txEl>
                                          </p:spTgt>
                                        </p:tgtEl>
                                        <p:attrNameLst>
                                          <p:attrName>style.visibility</p:attrName>
                                        </p:attrNameLst>
                                      </p:cBhvr>
                                      <p:to>
                                        <p:strVal val="visible"/>
                                      </p:to>
                                    </p:set>
                                    <p:animEffect transition="in" filter="fade">
                                      <p:cBhvr>
                                        <p:cTn id="35" dur="500"/>
                                        <p:tgtEl>
                                          <p:spTgt spid="42004">
                                            <p:txEl>
                                              <p:pRg st="2" end="2"/>
                                            </p:txEl>
                                          </p:spTgt>
                                        </p:tgtEl>
                                      </p:cBhvr>
                                    </p:animEffect>
                                    <p:anim calcmode="lin" valueType="num">
                                      <p:cBhvr>
                                        <p:cTn id="36" dur="500" fill="hold"/>
                                        <p:tgtEl>
                                          <p:spTgt spid="42004">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4200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2004">
                                            <p:txEl>
                                              <p:pRg st="3" end="3"/>
                                            </p:txEl>
                                          </p:spTgt>
                                        </p:tgtEl>
                                        <p:attrNameLst>
                                          <p:attrName>style.visibility</p:attrName>
                                        </p:attrNameLst>
                                      </p:cBhvr>
                                      <p:to>
                                        <p:strVal val="visible"/>
                                      </p:to>
                                    </p:set>
                                    <p:animEffect transition="in" filter="fade">
                                      <p:cBhvr>
                                        <p:cTn id="42" dur="500"/>
                                        <p:tgtEl>
                                          <p:spTgt spid="42004">
                                            <p:txEl>
                                              <p:pRg st="3" end="3"/>
                                            </p:txEl>
                                          </p:spTgt>
                                        </p:tgtEl>
                                      </p:cBhvr>
                                    </p:animEffect>
                                    <p:anim calcmode="lin" valueType="num">
                                      <p:cBhvr>
                                        <p:cTn id="43" dur="500" fill="hold"/>
                                        <p:tgtEl>
                                          <p:spTgt spid="42004">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42004">
                                            <p:txEl>
                                              <p:pRg st="3" end="3"/>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2008"/>
                                        </p:tgtEl>
                                        <p:attrNameLst>
                                          <p:attrName>style.visibility</p:attrName>
                                        </p:attrNameLst>
                                      </p:cBhvr>
                                      <p:to>
                                        <p:strVal val="visible"/>
                                      </p:to>
                                    </p:set>
                                    <p:animEffect transition="in" filter="fade">
                                      <p:cBhvr>
                                        <p:cTn id="47" dur="1000"/>
                                        <p:tgtEl>
                                          <p:spTgt spid="42008"/>
                                        </p:tgtEl>
                                      </p:cBhvr>
                                    </p:animEffect>
                                    <p:anim calcmode="lin" valueType="num">
                                      <p:cBhvr>
                                        <p:cTn id="48" dur="1000" fill="hold"/>
                                        <p:tgtEl>
                                          <p:spTgt spid="42008"/>
                                        </p:tgtEl>
                                        <p:attrNameLst>
                                          <p:attrName>ppt_x</p:attrName>
                                        </p:attrNameLst>
                                      </p:cBhvr>
                                      <p:tavLst>
                                        <p:tav tm="0">
                                          <p:val>
                                            <p:strVal val="#ppt_x"/>
                                          </p:val>
                                        </p:tav>
                                        <p:tav tm="100000">
                                          <p:val>
                                            <p:strVal val="#ppt_x"/>
                                          </p:val>
                                        </p:tav>
                                      </p:tavLst>
                                    </p:anim>
                                    <p:anim calcmode="lin" valueType="num">
                                      <p:cBhvr>
                                        <p:cTn id="49" dur="1000" fill="hold"/>
                                        <p:tgtEl>
                                          <p:spTgt spid="420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P spid="41989" grpId="0"/>
      <p:bldP spid="4200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t="-28000" b="-28000"/>
          </a:stretch>
        </a:blipFill>
        <a:effectLst/>
      </p:bgPr>
    </p:bg>
    <p:spTree>
      <p:nvGrpSpPr>
        <p:cNvPr id="1" name=""/>
        <p:cNvGrpSpPr/>
        <p:nvPr/>
      </p:nvGrpSpPr>
      <p:grpSpPr>
        <a:xfrm>
          <a:off x="0" y="0"/>
          <a:ext cx="0" cy="0"/>
          <a:chOff x="0" y="0"/>
          <a:chExt cx="0" cy="0"/>
        </a:xfrm>
      </p:grpSpPr>
      <p:sp>
        <p:nvSpPr>
          <p:cNvPr id="43012" name="WordArt 4"/>
          <p:cNvSpPr>
            <a:spLocks noChangeArrowheads="1" noChangeShapeType="1" noTextEdit="1"/>
          </p:cNvSpPr>
          <p:nvPr/>
        </p:nvSpPr>
        <p:spPr bwMode="auto">
          <a:xfrm>
            <a:off x="2133600" y="228600"/>
            <a:ext cx="4267200" cy="1295400"/>
          </a:xfrm>
          <a:prstGeom prst="rect">
            <a:avLst/>
          </a:prstGeom>
        </p:spPr>
        <p:txBody>
          <a:bodyPr wrap="none" fromWordArt="1">
            <a:prstTxWarp prst="textWave1">
              <a:avLst>
                <a:gd name="adj1" fmla="val 13005"/>
                <a:gd name="adj2" fmla="val 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0">
                  <a:gsLst>
                    <a:gs pos="0">
                      <a:srgbClr val="FFE701"/>
                    </a:gs>
                    <a:gs pos="100000">
                      <a:srgbClr val="FE3E02"/>
                    </a:gs>
                  </a:gsLst>
                  <a:lin ang="5400000" scaled="1"/>
                </a:gradFill>
                <a:latin typeface="CCYadaYadaYada"/>
              </a:rPr>
              <a:t>Hieroglyphics</a:t>
            </a:r>
          </a:p>
        </p:txBody>
      </p:sp>
      <p:sp>
        <p:nvSpPr>
          <p:cNvPr id="43013" name="Text Box 5"/>
          <p:cNvSpPr txBox="1">
            <a:spLocks noChangeArrowheads="1"/>
          </p:cNvSpPr>
          <p:nvPr/>
        </p:nvSpPr>
        <p:spPr bwMode="auto">
          <a:xfrm>
            <a:off x="304800" y="1741488"/>
            <a:ext cx="8610600" cy="5170646"/>
          </a:xfrm>
          <a:prstGeom prst="rect">
            <a:avLst/>
          </a:prstGeom>
          <a:solidFill>
            <a:srgbClr val="FFFFCC">
              <a:alpha val="25882"/>
            </a:srgbClr>
          </a:solidFill>
          <a:ln w="9525">
            <a:noFill/>
            <a:miter lim="800000"/>
            <a:headEnd/>
            <a:tailEnd/>
          </a:ln>
          <a:effectLst/>
        </p:spPr>
        <p:txBody>
          <a:bodyPr>
            <a:spAutoFit/>
          </a:bodyPr>
          <a:lstStyle/>
          <a:p>
            <a:pPr algn="ctr"/>
            <a:r>
              <a:rPr lang="en-US" sz="2200" b="1" dirty="0">
                <a:latin typeface="Comic Sans MS" pitchFamily="66" charset="0"/>
              </a:rPr>
              <a:t>Writing began in Egypt around 3000 B.C.  </a:t>
            </a:r>
          </a:p>
          <a:p>
            <a:pPr algn="ctr"/>
            <a:endParaRPr lang="en-US" sz="2200" b="1" dirty="0">
              <a:latin typeface="Comic Sans MS" pitchFamily="66" charset="0"/>
            </a:endParaRPr>
          </a:p>
          <a:p>
            <a:pPr algn="ctr"/>
            <a:r>
              <a:rPr lang="en-US" sz="2200" b="1" u="none" dirty="0">
                <a:latin typeface="Comic Sans MS" pitchFamily="66" charset="0"/>
              </a:rPr>
              <a:t>There were different types of writing for different occasions.</a:t>
            </a:r>
          </a:p>
          <a:p>
            <a:pPr algn="ctr"/>
            <a:endParaRPr lang="en-US" sz="2200" b="1" u="sng" dirty="0">
              <a:latin typeface="Comic Sans MS" pitchFamily="66" charset="0"/>
            </a:endParaRPr>
          </a:p>
          <a:p>
            <a:pPr algn="ctr"/>
            <a:r>
              <a:rPr lang="en-US" sz="2200" b="1" u="sng" dirty="0">
                <a:latin typeface="Comic Sans MS" pitchFamily="66" charset="0"/>
              </a:rPr>
              <a:t>Hieroglyphics were ideograms used for formal writing</a:t>
            </a:r>
          </a:p>
          <a:p>
            <a:pPr algn="ctr"/>
            <a:endParaRPr lang="en-US" sz="2200" b="1" u="sng" dirty="0">
              <a:latin typeface="Comic Sans MS" pitchFamily="66" charset="0"/>
            </a:endParaRPr>
          </a:p>
          <a:p>
            <a:pPr algn="ctr"/>
            <a:r>
              <a:rPr lang="en-US" sz="2200" b="1" u="sng" dirty="0">
                <a:latin typeface="Comic Sans MS" pitchFamily="66" charset="0"/>
              </a:rPr>
              <a:t>Hieratic Script (Demotic) was a simplified version of Egyptian writing.</a:t>
            </a:r>
          </a:p>
          <a:p>
            <a:pPr algn="ctr"/>
            <a:endParaRPr lang="en-US" sz="2200" b="1" u="none" dirty="0">
              <a:latin typeface="Comic Sans MS" pitchFamily="66" charset="0"/>
            </a:endParaRPr>
          </a:p>
          <a:p>
            <a:pPr algn="ctr"/>
            <a:r>
              <a:rPr lang="en-US" sz="2200" b="1" u="none" dirty="0">
                <a:latin typeface="Comic Sans MS" pitchFamily="66" charset="0"/>
              </a:rPr>
              <a:t>The Egyptians carved their writing on stone, or </a:t>
            </a:r>
            <a:r>
              <a:rPr lang="en-US" sz="2200" b="1" u="sng" dirty="0">
                <a:latin typeface="Comic Sans MS" pitchFamily="66" charset="0"/>
              </a:rPr>
              <a:t>wrote on papyrus, a form of paper made from a reed </a:t>
            </a:r>
            <a:r>
              <a:rPr lang="en-US" sz="2200" b="1" u="none" dirty="0">
                <a:latin typeface="Comic Sans MS" pitchFamily="66" charset="0"/>
              </a:rPr>
              <a:t>that grew along the Nile River.</a:t>
            </a:r>
          </a:p>
          <a:p>
            <a:pPr algn="ctr"/>
            <a:endParaRPr lang="en-US" sz="2200" b="1" dirty="0">
              <a:solidFill>
                <a:srgbClr val="FFFF00"/>
              </a:solidFill>
              <a:latin typeface="Comic Sans MS" pitchFamily="66" charset="0"/>
            </a:endParaRPr>
          </a:p>
          <a:p>
            <a:pPr algn="ctr"/>
            <a:endParaRPr lang="en-US" sz="2200" b="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800" decel="100000"/>
                                        <p:tgtEl>
                                          <p:spTgt spid="43012"/>
                                        </p:tgtEl>
                                      </p:cBhvr>
                                    </p:animEffect>
                                    <p:anim calcmode="lin" valueType="num">
                                      <p:cBhvr>
                                        <p:cTn id="8" dur="800" decel="100000" fill="hold"/>
                                        <p:tgtEl>
                                          <p:spTgt spid="43012"/>
                                        </p:tgtEl>
                                        <p:attrNameLst>
                                          <p:attrName>style.rotation</p:attrName>
                                        </p:attrNameLst>
                                      </p:cBhvr>
                                      <p:tavLst>
                                        <p:tav tm="0">
                                          <p:val>
                                            <p:fltVal val="-90"/>
                                          </p:val>
                                        </p:tav>
                                        <p:tav tm="100000">
                                          <p:val>
                                            <p:fltVal val="0"/>
                                          </p:val>
                                        </p:tav>
                                      </p:tavLst>
                                    </p:anim>
                                    <p:anim calcmode="lin" valueType="num">
                                      <p:cBhvr>
                                        <p:cTn id="9" dur="800" decel="100000" fill="hold"/>
                                        <p:tgtEl>
                                          <p:spTgt spid="43012"/>
                                        </p:tgtEl>
                                        <p:attrNameLst>
                                          <p:attrName>ppt_x</p:attrName>
                                        </p:attrNameLst>
                                      </p:cBhvr>
                                      <p:tavLst>
                                        <p:tav tm="0">
                                          <p:val>
                                            <p:strVal val="#ppt_x+0.4"/>
                                          </p:val>
                                        </p:tav>
                                        <p:tav tm="100000">
                                          <p:val>
                                            <p:strVal val="#ppt_x-0.05"/>
                                          </p:val>
                                        </p:tav>
                                      </p:tavLst>
                                    </p:anim>
                                    <p:anim calcmode="lin" valueType="num">
                                      <p:cBhvr>
                                        <p:cTn id="10" dur="800" decel="100000" fill="hold"/>
                                        <p:tgtEl>
                                          <p:spTgt spid="430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0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0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3013">
                                            <p:bg/>
                                          </p:spTgt>
                                        </p:tgtEl>
                                        <p:attrNameLst>
                                          <p:attrName>style.visibility</p:attrName>
                                        </p:attrNameLst>
                                      </p:cBhvr>
                                      <p:to>
                                        <p:strVal val="visible"/>
                                      </p:to>
                                    </p:set>
                                    <p:anim calcmode="lin" valueType="num">
                                      <p:cBhvr>
                                        <p:cTn id="17" dur="500" fill="hold"/>
                                        <p:tgtEl>
                                          <p:spTgt spid="43013">
                                            <p:bg/>
                                          </p:spTgt>
                                        </p:tgtEl>
                                        <p:attrNameLst>
                                          <p:attrName>ppt_w</p:attrName>
                                        </p:attrNameLst>
                                      </p:cBhvr>
                                      <p:tavLst>
                                        <p:tav tm="0">
                                          <p:val>
                                            <p:fltVal val="0"/>
                                          </p:val>
                                        </p:tav>
                                        <p:tav tm="100000">
                                          <p:val>
                                            <p:strVal val="#ppt_w"/>
                                          </p:val>
                                        </p:tav>
                                      </p:tavLst>
                                    </p:anim>
                                    <p:anim calcmode="lin" valueType="num">
                                      <p:cBhvr>
                                        <p:cTn id="18" dur="500" fill="hold"/>
                                        <p:tgtEl>
                                          <p:spTgt spid="43013">
                                            <p:bg/>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43013">
                                            <p:txEl>
                                              <p:pRg st="0" end="0"/>
                                            </p:txEl>
                                          </p:spTgt>
                                        </p:tgtEl>
                                        <p:attrNameLst>
                                          <p:attrName>style.visibility</p:attrName>
                                        </p:attrNameLst>
                                      </p:cBhvr>
                                      <p:to>
                                        <p:strVal val="visible"/>
                                      </p:to>
                                    </p:set>
                                    <p:anim calcmode="lin" valueType="num">
                                      <p:cBhvr>
                                        <p:cTn id="23" dur="500" fill="hold"/>
                                        <p:tgtEl>
                                          <p:spTgt spid="4301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4301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43013">
                                            <p:txEl>
                                              <p:pRg st="2" end="2"/>
                                            </p:txEl>
                                          </p:spTgt>
                                        </p:tgtEl>
                                        <p:attrNameLst>
                                          <p:attrName>style.visibility</p:attrName>
                                        </p:attrNameLst>
                                      </p:cBhvr>
                                      <p:to>
                                        <p:strVal val="visible"/>
                                      </p:to>
                                    </p:set>
                                    <p:anim calcmode="lin" valueType="num">
                                      <p:cBhvr>
                                        <p:cTn id="29" dur="500" fill="hold"/>
                                        <p:tgtEl>
                                          <p:spTgt spid="4301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301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43013">
                                            <p:txEl>
                                              <p:pRg st="4" end="4"/>
                                            </p:txEl>
                                          </p:spTgt>
                                        </p:tgtEl>
                                        <p:attrNameLst>
                                          <p:attrName>style.visibility</p:attrName>
                                        </p:attrNameLst>
                                      </p:cBhvr>
                                      <p:to>
                                        <p:strVal val="visible"/>
                                      </p:to>
                                    </p:set>
                                    <p:anim calcmode="lin" valueType="num">
                                      <p:cBhvr>
                                        <p:cTn id="35" dur="500" fill="hold"/>
                                        <p:tgtEl>
                                          <p:spTgt spid="4301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301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43013">
                                            <p:txEl>
                                              <p:pRg st="6" end="6"/>
                                            </p:txEl>
                                          </p:spTgt>
                                        </p:tgtEl>
                                        <p:attrNameLst>
                                          <p:attrName>style.visibility</p:attrName>
                                        </p:attrNameLst>
                                      </p:cBhvr>
                                      <p:to>
                                        <p:strVal val="visible"/>
                                      </p:to>
                                    </p:set>
                                    <p:anim calcmode="lin" valueType="num">
                                      <p:cBhvr>
                                        <p:cTn id="41" dur="500" fill="hold"/>
                                        <p:tgtEl>
                                          <p:spTgt spid="4301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4301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43013">
                                            <p:txEl>
                                              <p:pRg st="8" end="8"/>
                                            </p:txEl>
                                          </p:spTgt>
                                        </p:tgtEl>
                                        <p:attrNameLst>
                                          <p:attrName>style.visibility</p:attrName>
                                        </p:attrNameLst>
                                      </p:cBhvr>
                                      <p:to>
                                        <p:strVal val="visible"/>
                                      </p:to>
                                    </p:set>
                                    <p:anim calcmode="lin" valueType="num">
                                      <p:cBhvr>
                                        <p:cTn id="47" dur="500" fill="hold"/>
                                        <p:tgtEl>
                                          <p:spTgt spid="43013">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4301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courseweb.unt.edu/gknezek/07spring/4100009/quevedo/hieroglyphics2.jpg"/>
          <p:cNvPicPr>
            <a:picLocks noChangeAspect="1" noChangeArrowheads="1"/>
          </p:cNvPicPr>
          <p:nvPr/>
        </p:nvPicPr>
        <p:blipFill>
          <a:blip r:embed="rId2" cstate="print"/>
          <a:srcRect l="5021" t="8355" r="6276" b="6005"/>
          <a:stretch>
            <a:fillRect/>
          </a:stretch>
        </p:blipFill>
        <p:spPr bwMode="auto">
          <a:xfrm>
            <a:off x="152400" y="152400"/>
            <a:ext cx="4038600" cy="3124200"/>
          </a:xfrm>
          <a:prstGeom prst="rect">
            <a:avLst/>
          </a:prstGeom>
          <a:noFill/>
        </p:spPr>
      </p:pic>
      <p:pic>
        <p:nvPicPr>
          <p:cNvPr id="121860" name="Picture 4" descr="http://edu.glogster.com/media/4/30/0/25/30002542.jpg"/>
          <p:cNvPicPr>
            <a:picLocks noChangeAspect="1" noChangeArrowheads="1"/>
          </p:cNvPicPr>
          <p:nvPr/>
        </p:nvPicPr>
        <p:blipFill>
          <a:blip r:embed="rId3" cstate="print"/>
          <a:srcRect/>
          <a:stretch>
            <a:fillRect/>
          </a:stretch>
        </p:blipFill>
        <p:spPr bwMode="auto">
          <a:xfrm>
            <a:off x="3886200" y="3327502"/>
            <a:ext cx="4914900" cy="327332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10600" cy="4093428"/>
          </a:xfrm>
          <a:prstGeom prst="rect">
            <a:avLst/>
          </a:prstGeom>
          <a:noFill/>
        </p:spPr>
        <p:txBody>
          <a:bodyPr wrap="square" rtlCol="0">
            <a:spAutoFit/>
          </a:bodyPr>
          <a:lstStyle/>
          <a:p>
            <a:r>
              <a:rPr lang="en-US" sz="1300" b="0" u="none" dirty="0" smtClean="0"/>
              <a:t>STANDARD WHI.4a </a:t>
            </a:r>
          </a:p>
          <a:p>
            <a:r>
              <a:rPr lang="en-US" sz="1300" b="0" u="none" dirty="0" smtClean="0"/>
              <a:t>The student will demonstrate knowledge of the civilizations of Persia, India, and China in terms of chronology, geography, social structures, </a:t>
            </a:r>
          </a:p>
          <a:p>
            <a:r>
              <a:rPr lang="en-US" sz="1300" b="0" u="none" dirty="0" smtClean="0"/>
              <a:t>government, economy, religion, and contributions to later civilizations by </a:t>
            </a:r>
          </a:p>
          <a:p>
            <a:pPr marL="342900" indent="-342900">
              <a:buAutoNum type="alphaLcParenR"/>
            </a:pPr>
            <a:r>
              <a:rPr lang="en-US" sz="1300" b="0" u="none" dirty="0" smtClean="0"/>
              <a:t>describing Persia, including Zoroastrianism and the development of an imperial bureaucracy. </a:t>
            </a:r>
          </a:p>
          <a:p>
            <a:pPr marL="342900" indent="-342900">
              <a:buAutoNum type="alphaLcParenR"/>
            </a:pPr>
            <a:endParaRPr lang="en-US" sz="1300" b="0" u="none" dirty="0" smtClean="0"/>
          </a:p>
          <a:p>
            <a:pPr marL="342900" indent="-342900"/>
            <a:r>
              <a:rPr lang="en-US" sz="1300" b="0" u="none" dirty="0" smtClean="0"/>
              <a:t>Built on earlier Central Asian and Mesopotamian civilizations, Persia developed the largest empire in the </a:t>
            </a:r>
          </a:p>
          <a:p>
            <a:pPr marL="342900" indent="-342900"/>
            <a:r>
              <a:rPr lang="en-US" sz="1300" b="0" u="none" dirty="0" smtClean="0"/>
              <a:t>world. </a:t>
            </a:r>
          </a:p>
          <a:p>
            <a:pPr marL="342900" indent="-342900"/>
            <a:endParaRPr lang="en-US" sz="1300" b="0" u="none" dirty="0" smtClean="0"/>
          </a:p>
          <a:p>
            <a:pPr marL="342900" indent="-342900"/>
            <a:r>
              <a:rPr lang="en-US" sz="1300" b="0" u="none" dirty="0" smtClean="0"/>
              <a:t>Zoroastrianism was the main Persian religion, although other religions were tolerated.</a:t>
            </a:r>
          </a:p>
          <a:p>
            <a:pPr marL="342900" indent="-342900"/>
            <a:endParaRPr lang="en-US" sz="1300" b="0" u="none" dirty="0" smtClean="0"/>
          </a:p>
          <a:p>
            <a:pPr marL="342900" indent="-342900"/>
            <a:r>
              <a:rPr lang="en-US" sz="1300" b="0" u="none" dirty="0" smtClean="0"/>
              <a:t>Persian Empire </a:t>
            </a:r>
          </a:p>
          <a:p>
            <a:pPr marL="342900" indent="-342900"/>
            <a:r>
              <a:rPr lang="en-US" sz="1300" b="0" u="none" dirty="0" smtClean="0"/>
              <a:t>• Tolerance of conquered peoples </a:t>
            </a:r>
          </a:p>
          <a:p>
            <a:pPr marL="342900" indent="-342900"/>
            <a:r>
              <a:rPr lang="en-US" sz="1300" b="0" u="none" dirty="0" smtClean="0"/>
              <a:t>• Development of an imperial bureaucracy </a:t>
            </a:r>
          </a:p>
          <a:p>
            <a:pPr marL="342900" indent="-342900"/>
            <a:r>
              <a:rPr lang="en-US" sz="1300" b="0" u="none" dirty="0" smtClean="0"/>
              <a:t>• Construction of road system </a:t>
            </a:r>
          </a:p>
          <a:p>
            <a:pPr marL="342900" indent="-342900"/>
            <a:r>
              <a:rPr lang="en-US" sz="1300" b="0" u="none" dirty="0" smtClean="0"/>
              <a:t>• Practice of Zoroastrianism </a:t>
            </a:r>
          </a:p>
          <a:p>
            <a:pPr marL="342900" indent="-342900"/>
            <a:r>
              <a:rPr lang="en-US" sz="1300" b="0" u="none" dirty="0" smtClean="0"/>
              <a:t>–  Religion of Persia</a:t>
            </a:r>
          </a:p>
          <a:p>
            <a:pPr marL="342900" indent="-342900"/>
            <a:r>
              <a:rPr lang="en-US" sz="1300" b="0" u="none" dirty="0" smtClean="0"/>
              <a:t>–  Belief in two opposing forces in the universe </a:t>
            </a:r>
          </a:p>
          <a:p>
            <a:pPr marL="342900" indent="-342900"/>
            <a:endParaRPr lang="en-US" sz="1300" b="0" u="none" dirty="0" smtClean="0"/>
          </a:p>
          <a:p>
            <a:pPr marL="342900" indent="-342900"/>
            <a:endParaRPr lang="en-US" sz="1300" b="0" u="none"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BE060167"/>
          <p:cNvPicPr>
            <a:picLocks noChangeAspect="1" noChangeArrowheads="1"/>
          </p:cNvPicPr>
          <p:nvPr/>
        </p:nvPicPr>
        <p:blipFill>
          <a:blip r:embed="rId2" cstate="print"/>
          <a:srcRect/>
          <a:stretch>
            <a:fillRect/>
          </a:stretch>
        </p:blipFill>
        <p:spPr bwMode="auto">
          <a:xfrm>
            <a:off x="5334000" y="1752600"/>
            <a:ext cx="3429000" cy="4572000"/>
          </a:xfrm>
          <a:prstGeom prst="rect">
            <a:avLst/>
          </a:prstGeom>
          <a:noFill/>
        </p:spPr>
      </p:pic>
      <p:sp>
        <p:nvSpPr>
          <p:cNvPr id="44038" name="WordArt 6"/>
          <p:cNvSpPr>
            <a:spLocks noChangeArrowheads="1" noChangeShapeType="1" noTextEdit="1"/>
          </p:cNvSpPr>
          <p:nvPr/>
        </p:nvSpPr>
        <p:spPr bwMode="auto">
          <a:xfrm rot="345989">
            <a:off x="225425" y="338138"/>
            <a:ext cx="57912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054011" scaled="1"/>
                </a:gradFill>
                <a:latin typeface="CCYadaYadaYada"/>
              </a:rPr>
              <a:t>The Rosetta Stone</a:t>
            </a:r>
          </a:p>
        </p:txBody>
      </p:sp>
      <p:sp>
        <p:nvSpPr>
          <p:cNvPr id="44039" name="Text Box 7"/>
          <p:cNvSpPr txBox="1">
            <a:spLocks noChangeArrowheads="1"/>
          </p:cNvSpPr>
          <p:nvPr/>
        </p:nvSpPr>
        <p:spPr bwMode="auto">
          <a:xfrm>
            <a:off x="228600" y="1677988"/>
            <a:ext cx="4953000" cy="4624343"/>
          </a:xfrm>
          <a:prstGeom prst="rect">
            <a:avLst/>
          </a:prstGeom>
          <a:noFill/>
          <a:ln w="9525">
            <a:noFill/>
            <a:miter lim="800000"/>
            <a:headEnd/>
            <a:tailEnd/>
          </a:ln>
          <a:effectLst/>
        </p:spPr>
        <p:txBody>
          <a:bodyPr>
            <a:spAutoFit/>
          </a:bodyPr>
          <a:lstStyle/>
          <a:p>
            <a:pPr>
              <a:spcBef>
                <a:spcPct val="50000"/>
              </a:spcBef>
            </a:pPr>
            <a:r>
              <a:rPr lang="en-US" sz="1900" b="1" u="none" dirty="0">
                <a:latin typeface="Comic Sans MS" pitchFamily="66" charset="0"/>
              </a:rPr>
              <a:t>For a long time archaeologists were unable to translate hieroglyphics</a:t>
            </a:r>
          </a:p>
          <a:p>
            <a:pPr>
              <a:spcBef>
                <a:spcPct val="50000"/>
              </a:spcBef>
            </a:pPr>
            <a:endParaRPr lang="en-US" sz="1900" b="1" dirty="0">
              <a:latin typeface="Comic Sans MS" pitchFamily="66" charset="0"/>
            </a:endParaRPr>
          </a:p>
          <a:p>
            <a:pPr>
              <a:spcBef>
                <a:spcPct val="50000"/>
              </a:spcBef>
            </a:pPr>
            <a:r>
              <a:rPr lang="en-US" sz="1900" b="1" u="sng" dirty="0">
                <a:latin typeface="Comic Sans MS" pitchFamily="66" charset="0"/>
              </a:rPr>
              <a:t>The discovery of the Rosetta stone allowed for the translation of Hieroglyphics</a:t>
            </a:r>
          </a:p>
          <a:p>
            <a:pPr>
              <a:spcBef>
                <a:spcPct val="50000"/>
              </a:spcBef>
            </a:pPr>
            <a:endParaRPr lang="en-US" sz="1900" b="1" u="sng" dirty="0">
              <a:latin typeface="Comic Sans MS" pitchFamily="66" charset="0"/>
            </a:endParaRPr>
          </a:p>
          <a:p>
            <a:pPr>
              <a:spcBef>
                <a:spcPct val="50000"/>
              </a:spcBef>
            </a:pPr>
            <a:r>
              <a:rPr lang="en-US" sz="1900" b="1" u="sng" dirty="0">
                <a:latin typeface="Comic Sans MS" pitchFamily="66" charset="0"/>
              </a:rPr>
              <a:t>It contained the same passage in three languages</a:t>
            </a:r>
          </a:p>
          <a:p>
            <a:pPr>
              <a:spcBef>
                <a:spcPct val="50000"/>
              </a:spcBef>
            </a:pPr>
            <a:r>
              <a:rPr lang="en-US" sz="1900" b="1" u="sng" dirty="0">
                <a:latin typeface="Comic Sans MS" pitchFamily="66" charset="0"/>
              </a:rPr>
              <a:t>Hieroglyphics</a:t>
            </a:r>
          </a:p>
          <a:p>
            <a:pPr>
              <a:spcBef>
                <a:spcPct val="50000"/>
              </a:spcBef>
            </a:pPr>
            <a:r>
              <a:rPr lang="en-US" sz="1900" b="1" u="sng" dirty="0">
                <a:latin typeface="Comic Sans MS" pitchFamily="66" charset="0"/>
              </a:rPr>
              <a:t>Greek</a:t>
            </a:r>
          </a:p>
          <a:p>
            <a:pPr>
              <a:spcBef>
                <a:spcPct val="50000"/>
              </a:spcBef>
            </a:pPr>
            <a:r>
              <a:rPr lang="en-US" sz="1900" b="1" u="sng" dirty="0">
                <a:latin typeface="Comic Sans MS" pitchFamily="66" charset="0"/>
              </a:rPr>
              <a:t>Demotic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p:cTn id="7" dur="1000" fill="hold"/>
                                        <p:tgtEl>
                                          <p:spTgt spid="44038"/>
                                        </p:tgtEl>
                                        <p:attrNameLst>
                                          <p:attrName>ppt_w</p:attrName>
                                        </p:attrNameLst>
                                      </p:cBhvr>
                                      <p:tavLst>
                                        <p:tav tm="0">
                                          <p:val>
                                            <p:strVal val="#ppt_w*0.70"/>
                                          </p:val>
                                        </p:tav>
                                        <p:tav tm="100000">
                                          <p:val>
                                            <p:strVal val="#ppt_w"/>
                                          </p:val>
                                        </p:tav>
                                      </p:tavLst>
                                    </p:anim>
                                    <p:anim calcmode="lin" valueType="num">
                                      <p:cBhvr>
                                        <p:cTn id="8" dur="1000" fill="hold"/>
                                        <p:tgtEl>
                                          <p:spTgt spid="44038"/>
                                        </p:tgtEl>
                                        <p:attrNameLst>
                                          <p:attrName>ppt_h</p:attrName>
                                        </p:attrNameLst>
                                      </p:cBhvr>
                                      <p:tavLst>
                                        <p:tav tm="0">
                                          <p:val>
                                            <p:strVal val="#ppt_h"/>
                                          </p:val>
                                        </p:tav>
                                        <p:tav tm="100000">
                                          <p:val>
                                            <p:strVal val="#ppt_h"/>
                                          </p:val>
                                        </p:tav>
                                      </p:tavLst>
                                    </p:anim>
                                    <p:animEffect transition="in" filter="fade">
                                      <p:cBhvr>
                                        <p:cTn id="9" dur="1000"/>
                                        <p:tgtEl>
                                          <p:spTgt spid="44038"/>
                                        </p:tgtEl>
                                      </p:cBhvr>
                                    </p:animEffect>
                                  </p:childTnLst>
                                </p:cTn>
                              </p:par>
                              <p:par>
                                <p:cTn id="10" presetID="55" presetClass="entr" presetSubtype="0" fill="hold" nodeType="withEffect">
                                  <p:stCondLst>
                                    <p:cond delay="0"/>
                                  </p:stCondLst>
                                  <p:childTnLst>
                                    <p:set>
                                      <p:cBhvr>
                                        <p:cTn id="11" dur="1" fill="hold">
                                          <p:stCondLst>
                                            <p:cond delay="0"/>
                                          </p:stCondLst>
                                        </p:cTn>
                                        <p:tgtEl>
                                          <p:spTgt spid="44037"/>
                                        </p:tgtEl>
                                        <p:attrNameLst>
                                          <p:attrName>style.visibility</p:attrName>
                                        </p:attrNameLst>
                                      </p:cBhvr>
                                      <p:to>
                                        <p:strVal val="visible"/>
                                      </p:to>
                                    </p:set>
                                    <p:anim calcmode="lin" valueType="num">
                                      <p:cBhvr>
                                        <p:cTn id="12" dur="1000" fill="hold"/>
                                        <p:tgtEl>
                                          <p:spTgt spid="44037"/>
                                        </p:tgtEl>
                                        <p:attrNameLst>
                                          <p:attrName>ppt_w</p:attrName>
                                        </p:attrNameLst>
                                      </p:cBhvr>
                                      <p:tavLst>
                                        <p:tav tm="0">
                                          <p:val>
                                            <p:strVal val="#ppt_w*0.70"/>
                                          </p:val>
                                        </p:tav>
                                        <p:tav tm="100000">
                                          <p:val>
                                            <p:strVal val="#ppt_w"/>
                                          </p:val>
                                        </p:tav>
                                      </p:tavLst>
                                    </p:anim>
                                    <p:anim calcmode="lin" valueType="num">
                                      <p:cBhvr>
                                        <p:cTn id="13" dur="1000" fill="hold"/>
                                        <p:tgtEl>
                                          <p:spTgt spid="44037"/>
                                        </p:tgtEl>
                                        <p:attrNameLst>
                                          <p:attrName>ppt_h</p:attrName>
                                        </p:attrNameLst>
                                      </p:cBhvr>
                                      <p:tavLst>
                                        <p:tav tm="0">
                                          <p:val>
                                            <p:strVal val="#ppt_h"/>
                                          </p:val>
                                        </p:tav>
                                        <p:tav tm="100000">
                                          <p:val>
                                            <p:strVal val="#ppt_h"/>
                                          </p:val>
                                        </p:tav>
                                      </p:tavLst>
                                    </p:anim>
                                    <p:animEffect transition="in" filter="fade">
                                      <p:cBhvr>
                                        <p:cTn id="14" dur="1000"/>
                                        <p:tgtEl>
                                          <p:spTgt spid="44037"/>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4039">
                                            <p:txEl>
                                              <p:pRg st="0" end="0"/>
                                            </p:txEl>
                                          </p:spTgt>
                                        </p:tgtEl>
                                        <p:attrNameLst>
                                          <p:attrName>style.visibility</p:attrName>
                                        </p:attrNameLst>
                                      </p:cBhvr>
                                      <p:to>
                                        <p:strVal val="visible"/>
                                      </p:to>
                                    </p:set>
                                    <p:anim calcmode="lin" valueType="num">
                                      <p:cBhvr>
                                        <p:cTn id="19" dur="500" fill="hold"/>
                                        <p:tgtEl>
                                          <p:spTgt spid="44039">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40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4039">
                                            <p:txEl>
                                              <p:pRg st="2" end="2"/>
                                            </p:txEl>
                                          </p:spTgt>
                                        </p:tgtEl>
                                        <p:attrNameLst>
                                          <p:attrName>style.visibility</p:attrName>
                                        </p:attrNameLst>
                                      </p:cBhvr>
                                      <p:to>
                                        <p:strVal val="visible"/>
                                      </p:to>
                                    </p:set>
                                    <p:anim calcmode="lin" valueType="num">
                                      <p:cBhvr>
                                        <p:cTn id="25" dur="500" fill="hold"/>
                                        <p:tgtEl>
                                          <p:spTgt spid="4403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403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4039">
                                            <p:txEl>
                                              <p:pRg st="4" end="4"/>
                                            </p:txEl>
                                          </p:spTgt>
                                        </p:tgtEl>
                                        <p:attrNameLst>
                                          <p:attrName>style.visibility</p:attrName>
                                        </p:attrNameLst>
                                      </p:cBhvr>
                                      <p:to>
                                        <p:strVal val="visible"/>
                                      </p:to>
                                    </p:set>
                                    <p:anim calcmode="lin" valueType="num">
                                      <p:cBhvr>
                                        <p:cTn id="31" dur="500" fill="hold"/>
                                        <p:tgtEl>
                                          <p:spTgt spid="4403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403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4039">
                                            <p:txEl>
                                              <p:pRg st="5" end="5"/>
                                            </p:txEl>
                                          </p:spTgt>
                                        </p:tgtEl>
                                        <p:attrNameLst>
                                          <p:attrName>style.visibility</p:attrName>
                                        </p:attrNameLst>
                                      </p:cBhvr>
                                      <p:to>
                                        <p:strVal val="visible"/>
                                      </p:to>
                                    </p:set>
                                    <p:anim calcmode="lin" valueType="num">
                                      <p:cBhvr>
                                        <p:cTn id="37" dur="500" fill="hold"/>
                                        <p:tgtEl>
                                          <p:spTgt spid="4403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403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4039">
                                            <p:txEl>
                                              <p:pRg st="6" end="6"/>
                                            </p:txEl>
                                          </p:spTgt>
                                        </p:tgtEl>
                                        <p:attrNameLst>
                                          <p:attrName>style.visibility</p:attrName>
                                        </p:attrNameLst>
                                      </p:cBhvr>
                                      <p:to>
                                        <p:strVal val="visible"/>
                                      </p:to>
                                    </p:set>
                                    <p:anim calcmode="lin" valueType="num">
                                      <p:cBhvr>
                                        <p:cTn id="43" dur="500" fill="hold"/>
                                        <p:tgtEl>
                                          <p:spTgt spid="4403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403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4039">
                                            <p:txEl>
                                              <p:pRg st="7" end="7"/>
                                            </p:txEl>
                                          </p:spTgt>
                                        </p:tgtEl>
                                        <p:attrNameLst>
                                          <p:attrName>style.visibility</p:attrName>
                                        </p:attrNameLst>
                                      </p:cBhvr>
                                      <p:to>
                                        <p:strVal val="visible"/>
                                      </p:to>
                                    </p:set>
                                    <p:anim calcmode="lin" valueType="num">
                                      <p:cBhvr>
                                        <p:cTn id="49" dur="500" fill="hold"/>
                                        <p:tgtEl>
                                          <p:spTgt spid="44039">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4039">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45060" name="WordArt 4"/>
          <p:cNvSpPr>
            <a:spLocks noChangeArrowheads="1" noChangeShapeType="1" noTextEdit="1"/>
          </p:cNvSpPr>
          <p:nvPr/>
        </p:nvSpPr>
        <p:spPr bwMode="auto">
          <a:xfrm>
            <a:off x="381000" y="457200"/>
            <a:ext cx="4038600" cy="1447800"/>
          </a:xfrm>
          <a:prstGeom prst="rect">
            <a:avLst/>
          </a:prstGeom>
        </p:spPr>
        <p:txBody>
          <a:bodyPr wrap="none" fromWordArt="1">
            <a:prstTxWarp prst="textCascadeUp">
              <a:avLst>
                <a:gd name="adj" fmla="val 44444"/>
              </a:avLst>
            </a:prstTxWarp>
          </a:bodyPr>
          <a:lstStyle/>
          <a:p>
            <a:pPr algn="ctr"/>
            <a:r>
              <a:rPr lang="en-US" sz="3600" kern="10">
                <a:ln w="9525">
                  <a:solidFill>
                    <a:srgbClr val="000000"/>
                  </a:solidFill>
                  <a:round/>
                  <a:headEnd/>
                  <a:tailEnd/>
                </a:ln>
                <a:gradFill rotWithShape="0">
                  <a:gsLst>
                    <a:gs pos="0">
                      <a:srgbClr val="FFE701"/>
                    </a:gs>
                    <a:gs pos="100000">
                      <a:srgbClr val="FE3E02"/>
                    </a:gs>
                  </a:gsLst>
                  <a:lin ang="5400000" scaled="1"/>
                </a:gradFill>
                <a:effectLst>
                  <a:outerShdw dist="45791" dir="3378596" algn="ctr" rotWithShape="0">
                    <a:schemeClr val="tx1"/>
                  </a:outerShdw>
                </a:effectLst>
                <a:latin typeface="CCYadaYadaYada"/>
              </a:rPr>
              <a:t>Egyptian Art</a:t>
            </a:r>
          </a:p>
        </p:txBody>
      </p:sp>
      <p:sp>
        <p:nvSpPr>
          <p:cNvPr id="45061" name="Text Box 5"/>
          <p:cNvSpPr txBox="1">
            <a:spLocks noChangeArrowheads="1"/>
          </p:cNvSpPr>
          <p:nvPr/>
        </p:nvSpPr>
        <p:spPr bwMode="auto">
          <a:xfrm>
            <a:off x="506413" y="4953000"/>
            <a:ext cx="8180387" cy="1569660"/>
          </a:xfrm>
          <a:prstGeom prst="rect">
            <a:avLst/>
          </a:prstGeom>
          <a:solidFill>
            <a:schemeClr val="bg1">
              <a:alpha val="61000"/>
            </a:schemeClr>
          </a:solidFill>
          <a:ln w="9525">
            <a:noFill/>
            <a:miter lim="800000"/>
            <a:headEnd/>
            <a:tailEnd/>
          </a:ln>
          <a:effectLst/>
        </p:spPr>
        <p:txBody>
          <a:bodyPr wrap="square">
            <a:spAutoFit/>
          </a:bodyPr>
          <a:lstStyle/>
          <a:p>
            <a:pPr algn="ctr"/>
            <a:r>
              <a:rPr lang="en-US" sz="3200" dirty="0">
                <a:latin typeface="Comic Sans MS" pitchFamily="66" charset="0"/>
              </a:rPr>
              <a:t>In </a:t>
            </a:r>
            <a:r>
              <a:rPr lang="en-US" sz="3200" u="sng" dirty="0">
                <a:latin typeface="Comic Sans MS" pitchFamily="66" charset="0"/>
              </a:rPr>
              <a:t>Egyptian art the human body is usually shown in profile or partial profile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1000" fill="hold"/>
                                        <p:tgtEl>
                                          <p:spTgt spid="45060"/>
                                        </p:tgtEl>
                                        <p:attrNameLst>
                                          <p:attrName>ppt_w</p:attrName>
                                        </p:attrNameLst>
                                      </p:cBhvr>
                                      <p:tavLst>
                                        <p:tav tm="0">
                                          <p:val>
                                            <p:strVal val="#ppt_w*0.70"/>
                                          </p:val>
                                        </p:tav>
                                        <p:tav tm="100000">
                                          <p:val>
                                            <p:strVal val="#ppt_w"/>
                                          </p:val>
                                        </p:tav>
                                      </p:tavLst>
                                    </p:anim>
                                    <p:anim calcmode="lin" valueType="num">
                                      <p:cBhvr>
                                        <p:cTn id="8" dur="1000" fill="hold"/>
                                        <p:tgtEl>
                                          <p:spTgt spid="45060"/>
                                        </p:tgtEl>
                                        <p:attrNameLst>
                                          <p:attrName>ppt_h</p:attrName>
                                        </p:attrNameLst>
                                      </p:cBhvr>
                                      <p:tavLst>
                                        <p:tav tm="0">
                                          <p:val>
                                            <p:strVal val="#ppt_h"/>
                                          </p:val>
                                        </p:tav>
                                        <p:tav tm="100000">
                                          <p:val>
                                            <p:strVal val="#ppt_h"/>
                                          </p:val>
                                        </p:tav>
                                      </p:tavLst>
                                    </p:anim>
                                    <p:animEffect transition="in" filter="fade">
                                      <p:cBhvr>
                                        <p:cTn id="9" dur="1000"/>
                                        <p:tgtEl>
                                          <p:spTgt spid="4506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5061"/>
                                        </p:tgtEl>
                                        <p:attrNameLst>
                                          <p:attrName>style.visibility</p:attrName>
                                        </p:attrNameLst>
                                      </p:cBhvr>
                                      <p:to>
                                        <p:strVal val="visible"/>
                                      </p:to>
                                    </p:set>
                                    <p:animEffect transition="in" filter="fade">
                                      <p:cBhvr>
                                        <p:cTn id="14" dur="1000"/>
                                        <p:tgtEl>
                                          <p:spTgt spid="45061"/>
                                        </p:tgtEl>
                                      </p:cBhvr>
                                    </p:animEffect>
                                    <p:anim calcmode="lin" valueType="num">
                                      <p:cBhvr>
                                        <p:cTn id="15" dur="1000" fill="hold"/>
                                        <p:tgtEl>
                                          <p:spTgt spid="45061"/>
                                        </p:tgtEl>
                                        <p:attrNameLst>
                                          <p:attrName>ppt_x</p:attrName>
                                        </p:attrNameLst>
                                      </p:cBhvr>
                                      <p:tavLst>
                                        <p:tav tm="0">
                                          <p:val>
                                            <p:strVal val="#ppt_x"/>
                                          </p:val>
                                        </p:tav>
                                        <p:tav tm="100000">
                                          <p:val>
                                            <p:strVal val="#ppt_x"/>
                                          </p:val>
                                        </p:tav>
                                      </p:tavLst>
                                    </p:anim>
                                    <p:anim calcmode="lin" valueType="num">
                                      <p:cBhvr>
                                        <p:cTn id="16" dur="1000" fill="hold"/>
                                        <p:tgtEl>
                                          <p:spTgt spid="450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t="-10000" b="-10000"/>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solidFill>
            <a:schemeClr val="bg1">
              <a:alpha val="67999"/>
            </a:schemeClr>
          </a:solidFill>
        </p:spPr>
        <p:txBody>
          <a:bodyPr/>
          <a:lstStyle/>
          <a:p>
            <a:r>
              <a:rPr lang="en-US" sz="3600">
                <a:latin typeface="Comic Sans MS" pitchFamily="66" charset="0"/>
              </a:rPr>
              <a:t>Egyptian Advancements in </a:t>
            </a:r>
            <a:br>
              <a:rPr lang="en-US" sz="3600">
                <a:latin typeface="Comic Sans MS" pitchFamily="66" charset="0"/>
              </a:rPr>
            </a:br>
            <a:r>
              <a:rPr lang="en-US" sz="3600">
                <a:latin typeface="Comic Sans MS" pitchFamily="66" charset="0"/>
              </a:rPr>
              <a:t>Math and Science</a:t>
            </a:r>
          </a:p>
        </p:txBody>
      </p:sp>
      <p:sp>
        <p:nvSpPr>
          <p:cNvPr id="46083" name="Rectangle 3"/>
          <p:cNvSpPr>
            <a:spLocks noGrp="1" noChangeArrowheads="1"/>
          </p:cNvSpPr>
          <p:nvPr>
            <p:ph type="body" idx="1"/>
          </p:nvPr>
        </p:nvSpPr>
        <p:spPr>
          <a:xfrm>
            <a:off x="457200" y="1600200"/>
            <a:ext cx="8229600" cy="4572000"/>
          </a:xfrm>
          <a:solidFill>
            <a:schemeClr val="bg1">
              <a:alpha val="75000"/>
            </a:schemeClr>
          </a:solidFill>
        </p:spPr>
        <p:txBody>
          <a:bodyPr/>
          <a:lstStyle/>
          <a:p>
            <a:pPr algn="ctr">
              <a:lnSpc>
                <a:spcPct val="90000"/>
              </a:lnSpc>
            </a:pPr>
            <a:r>
              <a:rPr lang="en-US" sz="2800" dirty="0">
                <a:latin typeface="Comic Sans MS" pitchFamily="66" charset="0"/>
              </a:rPr>
              <a:t>The Egyptians used </a:t>
            </a:r>
            <a:r>
              <a:rPr lang="en-US" sz="2800" u="sng" dirty="0">
                <a:latin typeface="Comic Sans MS" pitchFamily="66" charset="0"/>
              </a:rPr>
              <a:t>math to calculate area and volume in building the pyramids and in surveying flooded land for farming</a:t>
            </a:r>
          </a:p>
          <a:p>
            <a:pPr algn="ctr">
              <a:lnSpc>
                <a:spcPct val="90000"/>
              </a:lnSpc>
            </a:pPr>
            <a:endParaRPr lang="en-US" sz="2800" u="sng" dirty="0">
              <a:latin typeface="Comic Sans MS" pitchFamily="66" charset="0"/>
            </a:endParaRPr>
          </a:p>
          <a:p>
            <a:pPr algn="ctr">
              <a:lnSpc>
                <a:spcPct val="90000"/>
              </a:lnSpc>
            </a:pPr>
            <a:r>
              <a:rPr lang="en-US" sz="2800" u="sng" dirty="0">
                <a:latin typeface="Comic Sans MS" pitchFamily="66" charset="0"/>
              </a:rPr>
              <a:t>The Egyptians developed an accurate solar (365 day) calendar.</a:t>
            </a:r>
          </a:p>
          <a:p>
            <a:pPr algn="ctr">
              <a:lnSpc>
                <a:spcPct val="90000"/>
              </a:lnSpc>
            </a:pPr>
            <a:endParaRPr lang="en-US" sz="2800" dirty="0">
              <a:latin typeface="Comic Sans MS" pitchFamily="66" charset="0"/>
            </a:endParaRPr>
          </a:p>
          <a:p>
            <a:pPr algn="ctr">
              <a:lnSpc>
                <a:spcPct val="90000"/>
              </a:lnSpc>
            </a:pPr>
            <a:r>
              <a:rPr lang="en-US" sz="2800" dirty="0">
                <a:latin typeface="Comic Sans MS" pitchFamily="66" charset="0"/>
              </a:rPr>
              <a:t>The </a:t>
            </a:r>
            <a:r>
              <a:rPr lang="en-US" sz="2800" u="sng" dirty="0">
                <a:latin typeface="Comic Sans MS" pitchFamily="66" charset="0"/>
              </a:rPr>
              <a:t>practice of </a:t>
            </a:r>
            <a:r>
              <a:rPr lang="en-US" sz="2800" u="sng" dirty="0" smtClean="0">
                <a:latin typeface="Comic Sans MS" pitchFamily="66" charset="0"/>
              </a:rPr>
              <a:t>mummification and embalming </a:t>
            </a:r>
            <a:r>
              <a:rPr lang="en-US" sz="2800" u="sng" dirty="0">
                <a:latin typeface="Comic Sans MS" pitchFamily="66" charset="0"/>
              </a:rPr>
              <a:t>led to advances in medical </a:t>
            </a:r>
            <a:r>
              <a:rPr lang="en-US" sz="2800" u="sng" dirty="0" smtClean="0">
                <a:latin typeface="Comic Sans MS" pitchFamily="66" charset="0"/>
              </a:rPr>
              <a:t>knowledge</a:t>
            </a:r>
            <a:r>
              <a:rPr lang="en-US" sz="2800" dirty="0" smtClean="0">
                <a:latin typeface="Comic Sans MS" pitchFamily="66" charset="0"/>
              </a:rPr>
              <a:t> including how to set broken bones, wounds, and disease.</a:t>
            </a:r>
            <a:endParaRPr lang="en-US"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800" decel="100000"/>
                                        <p:tgtEl>
                                          <p:spTgt spid="46082"/>
                                        </p:tgtEl>
                                      </p:cBhvr>
                                    </p:animEffect>
                                    <p:anim calcmode="lin" valueType="num">
                                      <p:cBhvr>
                                        <p:cTn id="8" dur="800" decel="100000" fill="hold"/>
                                        <p:tgtEl>
                                          <p:spTgt spid="46082"/>
                                        </p:tgtEl>
                                        <p:attrNameLst>
                                          <p:attrName>style.rotation</p:attrName>
                                        </p:attrNameLst>
                                      </p:cBhvr>
                                      <p:tavLst>
                                        <p:tav tm="0">
                                          <p:val>
                                            <p:fltVal val="-90"/>
                                          </p:val>
                                        </p:tav>
                                        <p:tav tm="100000">
                                          <p:val>
                                            <p:fltVal val="0"/>
                                          </p:val>
                                        </p:tav>
                                      </p:tavLst>
                                    </p:anim>
                                    <p:anim calcmode="lin" valueType="num">
                                      <p:cBhvr>
                                        <p:cTn id="9" dur="800" decel="100000" fill="hold"/>
                                        <p:tgtEl>
                                          <p:spTgt spid="46082"/>
                                        </p:tgtEl>
                                        <p:attrNameLst>
                                          <p:attrName>ppt_x</p:attrName>
                                        </p:attrNameLst>
                                      </p:cBhvr>
                                      <p:tavLst>
                                        <p:tav tm="0">
                                          <p:val>
                                            <p:strVal val="#ppt_x+0.4"/>
                                          </p:val>
                                        </p:tav>
                                        <p:tav tm="100000">
                                          <p:val>
                                            <p:strVal val="#ppt_x-0.05"/>
                                          </p:val>
                                        </p:tav>
                                      </p:tavLst>
                                    </p:anim>
                                    <p:anim calcmode="lin" valueType="num">
                                      <p:cBhvr>
                                        <p:cTn id="10" dur="800" decel="100000" fill="hold"/>
                                        <p:tgtEl>
                                          <p:spTgt spid="460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0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08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46083">
                                            <p:bg/>
                                          </p:spTgt>
                                        </p:tgtEl>
                                        <p:attrNameLst>
                                          <p:attrName>style.visibility</p:attrName>
                                        </p:attrNameLst>
                                      </p:cBhvr>
                                      <p:to>
                                        <p:strVal val="visible"/>
                                      </p:to>
                                    </p:set>
                                    <p:anim calcmode="lin" valueType="num">
                                      <p:cBhvr>
                                        <p:cTn id="17" dur="1000" fill="hold"/>
                                        <p:tgtEl>
                                          <p:spTgt spid="46083">
                                            <p:bg/>
                                          </p:spTgt>
                                        </p:tgtEl>
                                        <p:attrNameLst>
                                          <p:attrName>ppt_w</p:attrName>
                                        </p:attrNameLst>
                                      </p:cBhvr>
                                      <p:tavLst>
                                        <p:tav tm="0">
                                          <p:val>
                                            <p:strVal val="#ppt_w*0.70"/>
                                          </p:val>
                                        </p:tav>
                                        <p:tav tm="100000">
                                          <p:val>
                                            <p:strVal val="#ppt_w"/>
                                          </p:val>
                                        </p:tav>
                                      </p:tavLst>
                                    </p:anim>
                                    <p:anim calcmode="lin" valueType="num">
                                      <p:cBhvr>
                                        <p:cTn id="18" dur="1000" fill="hold"/>
                                        <p:tgtEl>
                                          <p:spTgt spid="46083">
                                            <p:bg/>
                                          </p:spTgt>
                                        </p:tgtEl>
                                        <p:attrNameLst>
                                          <p:attrName>ppt_h</p:attrName>
                                        </p:attrNameLst>
                                      </p:cBhvr>
                                      <p:tavLst>
                                        <p:tav tm="0">
                                          <p:val>
                                            <p:strVal val="#ppt_h"/>
                                          </p:val>
                                        </p:tav>
                                        <p:tav tm="100000">
                                          <p:val>
                                            <p:strVal val="#ppt_h"/>
                                          </p:val>
                                        </p:tav>
                                      </p:tavLst>
                                    </p:anim>
                                    <p:animEffect transition="in" filter="fade">
                                      <p:cBhvr>
                                        <p:cTn id="19" dur="1000"/>
                                        <p:tgtEl>
                                          <p:spTgt spid="46083">
                                            <p:bg/>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46083">
                                            <p:txEl>
                                              <p:pRg st="0" end="0"/>
                                            </p:txEl>
                                          </p:spTgt>
                                        </p:tgtEl>
                                        <p:attrNameLst>
                                          <p:attrName>style.visibility</p:attrName>
                                        </p:attrNameLst>
                                      </p:cBhvr>
                                      <p:to>
                                        <p:strVal val="visible"/>
                                      </p:to>
                                    </p:set>
                                    <p:anim calcmode="lin" valueType="num">
                                      <p:cBhvr>
                                        <p:cTn id="24" dur="1000" fill="hold"/>
                                        <p:tgtEl>
                                          <p:spTgt spid="46083">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46083">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4608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6083">
                                            <p:txEl>
                                              <p:pRg st="2" end="2"/>
                                            </p:txEl>
                                          </p:spTgt>
                                        </p:tgtEl>
                                        <p:attrNameLst>
                                          <p:attrName>style.visibility</p:attrName>
                                        </p:attrNameLst>
                                      </p:cBhvr>
                                      <p:to>
                                        <p:strVal val="visible"/>
                                      </p:to>
                                    </p:set>
                                    <p:anim calcmode="lin" valueType="num">
                                      <p:cBhvr>
                                        <p:cTn id="31" dur="1000" fill="hold"/>
                                        <p:tgtEl>
                                          <p:spTgt spid="46083">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46083">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4608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46083">
                                            <p:txEl>
                                              <p:pRg st="4" end="4"/>
                                            </p:txEl>
                                          </p:spTgt>
                                        </p:tgtEl>
                                        <p:attrNameLst>
                                          <p:attrName>style.visibility</p:attrName>
                                        </p:attrNameLst>
                                      </p:cBhvr>
                                      <p:to>
                                        <p:strVal val="visible"/>
                                      </p:to>
                                    </p:set>
                                    <p:anim calcmode="lin" valueType="num">
                                      <p:cBhvr>
                                        <p:cTn id="38" dur="1000" fill="hold"/>
                                        <p:tgtEl>
                                          <p:spTgt spid="46083">
                                            <p:txEl>
                                              <p:pRg st="4" end="4"/>
                                            </p:txEl>
                                          </p:spTgt>
                                        </p:tgtEl>
                                        <p:attrNameLst>
                                          <p:attrName>ppt_w</p:attrName>
                                        </p:attrNameLst>
                                      </p:cBhvr>
                                      <p:tavLst>
                                        <p:tav tm="0">
                                          <p:val>
                                            <p:strVal val="#ppt_w*0.70"/>
                                          </p:val>
                                        </p:tav>
                                        <p:tav tm="100000">
                                          <p:val>
                                            <p:strVal val="#ppt_w"/>
                                          </p:val>
                                        </p:tav>
                                      </p:tavLst>
                                    </p:anim>
                                    <p:anim calcmode="lin" valueType="num">
                                      <p:cBhvr>
                                        <p:cTn id="39" dur="1000" fill="hold"/>
                                        <p:tgtEl>
                                          <p:spTgt spid="46083">
                                            <p:txEl>
                                              <p:pRg st="4" end="4"/>
                                            </p:txEl>
                                          </p:spTgt>
                                        </p:tgtEl>
                                        <p:attrNameLst>
                                          <p:attrName>ppt_h</p:attrName>
                                        </p:attrNameLst>
                                      </p:cBhvr>
                                      <p:tavLst>
                                        <p:tav tm="0">
                                          <p:val>
                                            <p:strVal val="#ppt_h"/>
                                          </p:val>
                                        </p:tav>
                                        <p:tav tm="100000">
                                          <p:val>
                                            <p:strVal val="#ppt_h"/>
                                          </p:val>
                                        </p:tav>
                                      </p:tavLst>
                                    </p:anim>
                                    <p:animEffect transition="in" filter="fade">
                                      <p:cBhvr>
                                        <p:cTn id="40" dur="1000"/>
                                        <p:tgtEl>
                                          <p:spTgt spid="460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WordArt 4"/>
          <p:cNvSpPr>
            <a:spLocks noChangeArrowheads="1" noChangeShapeType="1" noTextEdit="1"/>
          </p:cNvSpPr>
          <p:nvPr/>
        </p:nvSpPr>
        <p:spPr bwMode="auto">
          <a:xfrm>
            <a:off x="381000" y="228600"/>
            <a:ext cx="3048000" cy="1295400"/>
          </a:xfrm>
          <a:prstGeom prst="rect">
            <a:avLst/>
          </a:prstGeom>
        </p:spPr>
        <p:txBody>
          <a:bodyPr wrap="none" fromWordArt="1">
            <a:prstTxWarp prst="textCascadeUp">
              <a:avLst>
                <a:gd name="adj" fmla="val 59069"/>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CCYadaYadaYada"/>
              </a:rPr>
              <a:t>Egyptian</a:t>
            </a:r>
          </a:p>
          <a:p>
            <a:pPr algn="ctr"/>
            <a:r>
              <a:rPr lang="en-US" sz="3600" kern="10">
                <a:ln w="9525">
                  <a:round/>
                  <a:headEnd/>
                  <a:tailEnd/>
                </a:ln>
                <a:gradFill rotWithShape="0">
                  <a:gsLst>
                    <a:gs pos="0">
                      <a:srgbClr val="FFE701"/>
                    </a:gs>
                    <a:gs pos="100000">
                      <a:srgbClr val="FE3E02"/>
                    </a:gs>
                  </a:gsLst>
                  <a:lin ang="5400000" scaled="1"/>
                </a:gradFill>
                <a:latin typeface="CCYadaYadaYada"/>
              </a:rPr>
              <a:t>Monuments</a:t>
            </a:r>
          </a:p>
        </p:txBody>
      </p:sp>
      <p:pic>
        <p:nvPicPr>
          <p:cNvPr id="47110" name="Picture 6" descr="42-15318756"/>
          <p:cNvPicPr>
            <a:picLocks noChangeAspect="1" noChangeArrowheads="1"/>
          </p:cNvPicPr>
          <p:nvPr/>
        </p:nvPicPr>
        <p:blipFill>
          <a:blip r:embed="rId2" cstate="print"/>
          <a:srcRect/>
          <a:stretch>
            <a:fillRect/>
          </a:stretch>
        </p:blipFill>
        <p:spPr bwMode="auto">
          <a:xfrm>
            <a:off x="762000" y="1752600"/>
            <a:ext cx="2346325" cy="2362200"/>
          </a:xfrm>
          <a:prstGeom prst="rect">
            <a:avLst/>
          </a:prstGeom>
          <a:noFill/>
        </p:spPr>
      </p:pic>
      <p:sp>
        <p:nvSpPr>
          <p:cNvPr id="47111" name="Text Box 7"/>
          <p:cNvSpPr txBox="1">
            <a:spLocks noChangeArrowheads="1"/>
          </p:cNvSpPr>
          <p:nvPr/>
        </p:nvSpPr>
        <p:spPr bwMode="auto">
          <a:xfrm>
            <a:off x="630238" y="4114800"/>
            <a:ext cx="2465387" cy="641350"/>
          </a:xfrm>
          <a:prstGeom prst="rect">
            <a:avLst/>
          </a:prstGeom>
          <a:noFill/>
          <a:ln w="9525">
            <a:noFill/>
            <a:miter lim="800000"/>
            <a:headEnd/>
            <a:tailEnd/>
          </a:ln>
          <a:effectLst/>
        </p:spPr>
        <p:txBody>
          <a:bodyPr wrap="none">
            <a:spAutoFit/>
          </a:bodyPr>
          <a:lstStyle/>
          <a:p>
            <a:pPr algn="ctr"/>
            <a:r>
              <a:rPr lang="en-US" b="1" u="sng" dirty="0">
                <a:latin typeface="Comic Sans MS" pitchFamily="66" charset="0"/>
              </a:rPr>
              <a:t>Sphinx and Pyramids</a:t>
            </a:r>
          </a:p>
          <a:p>
            <a:pPr algn="ctr"/>
            <a:r>
              <a:rPr lang="en-US" b="1" u="sng" dirty="0">
                <a:latin typeface="Comic Sans MS" pitchFamily="66" charset="0"/>
              </a:rPr>
              <a:t>At Giza</a:t>
            </a:r>
          </a:p>
        </p:txBody>
      </p:sp>
      <p:pic>
        <p:nvPicPr>
          <p:cNvPr id="47113" name="Picture 9" descr="42-15800158"/>
          <p:cNvPicPr>
            <a:picLocks noChangeAspect="1" noChangeArrowheads="1"/>
          </p:cNvPicPr>
          <p:nvPr/>
        </p:nvPicPr>
        <p:blipFill>
          <a:blip r:embed="rId3" cstate="print"/>
          <a:srcRect/>
          <a:stretch>
            <a:fillRect/>
          </a:stretch>
        </p:blipFill>
        <p:spPr bwMode="auto">
          <a:xfrm>
            <a:off x="4343400" y="533400"/>
            <a:ext cx="3733800" cy="2490788"/>
          </a:xfrm>
          <a:prstGeom prst="rect">
            <a:avLst/>
          </a:prstGeom>
          <a:noFill/>
        </p:spPr>
      </p:pic>
      <p:sp>
        <p:nvSpPr>
          <p:cNvPr id="47114" name="Text Box 10"/>
          <p:cNvSpPr txBox="1">
            <a:spLocks noChangeArrowheads="1"/>
          </p:cNvSpPr>
          <p:nvPr/>
        </p:nvSpPr>
        <p:spPr bwMode="auto">
          <a:xfrm>
            <a:off x="4267200" y="3124200"/>
            <a:ext cx="3810000" cy="366713"/>
          </a:xfrm>
          <a:prstGeom prst="rect">
            <a:avLst/>
          </a:prstGeom>
          <a:noFill/>
          <a:ln w="9525">
            <a:noFill/>
            <a:miter lim="800000"/>
            <a:headEnd/>
            <a:tailEnd/>
          </a:ln>
          <a:effectLst/>
        </p:spPr>
        <p:txBody>
          <a:bodyPr>
            <a:spAutoFit/>
          </a:bodyPr>
          <a:lstStyle/>
          <a:p>
            <a:pPr algn="ctr">
              <a:spcBef>
                <a:spcPct val="50000"/>
              </a:spcBef>
            </a:pPr>
            <a:r>
              <a:rPr lang="en-US" b="1">
                <a:latin typeface="Comic Sans MS" pitchFamily="66" charset="0"/>
              </a:rPr>
              <a:t>Step Pyramid of Zoser</a:t>
            </a:r>
          </a:p>
        </p:txBody>
      </p:sp>
      <p:pic>
        <p:nvPicPr>
          <p:cNvPr id="47116" name="Picture 12" descr="CB012978"/>
          <p:cNvPicPr>
            <a:picLocks noChangeAspect="1" noChangeArrowheads="1"/>
          </p:cNvPicPr>
          <p:nvPr/>
        </p:nvPicPr>
        <p:blipFill>
          <a:blip r:embed="rId4" cstate="print"/>
          <a:srcRect t="27499" r="24001" b="17500"/>
          <a:stretch>
            <a:fillRect/>
          </a:stretch>
        </p:blipFill>
        <p:spPr bwMode="auto">
          <a:xfrm>
            <a:off x="457200" y="4724400"/>
            <a:ext cx="2895600" cy="1676400"/>
          </a:xfrm>
          <a:prstGeom prst="rect">
            <a:avLst/>
          </a:prstGeom>
          <a:noFill/>
        </p:spPr>
      </p:pic>
      <p:sp>
        <p:nvSpPr>
          <p:cNvPr id="47119" name="Text Box 15"/>
          <p:cNvSpPr txBox="1">
            <a:spLocks noChangeArrowheads="1"/>
          </p:cNvSpPr>
          <p:nvPr/>
        </p:nvSpPr>
        <p:spPr bwMode="auto">
          <a:xfrm>
            <a:off x="7162800" y="3581400"/>
            <a:ext cx="1676400" cy="779463"/>
          </a:xfrm>
          <a:prstGeom prst="rect">
            <a:avLst/>
          </a:prstGeom>
          <a:noFill/>
          <a:ln w="9525">
            <a:noFill/>
            <a:miter lim="800000"/>
            <a:headEnd/>
            <a:tailEnd/>
          </a:ln>
          <a:effectLst/>
        </p:spPr>
        <p:txBody>
          <a:bodyPr>
            <a:spAutoFit/>
          </a:bodyPr>
          <a:lstStyle/>
          <a:p>
            <a:pPr algn="ctr">
              <a:spcBef>
                <a:spcPct val="50000"/>
              </a:spcBef>
            </a:pPr>
            <a:r>
              <a:rPr lang="en-US" b="1" u="sng" dirty="0">
                <a:latin typeface="Comic Sans MS" pitchFamily="66" charset="0"/>
              </a:rPr>
              <a:t>Obelisk of</a:t>
            </a:r>
          </a:p>
          <a:p>
            <a:pPr algn="ctr">
              <a:spcBef>
                <a:spcPct val="50000"/>
              </a:spcBef>
            </a:pPr>
            <a:r>
              <a:rPr lang="en-US" b="1" u="sng" dirty="0">
                <a:latin typeface="Comic Sans MS" pitchFamily="66" charset="0"/>
              </a:rPr>
              <a:t>Hatshepsut</a:t>
            </a:r>
          </a:p>
        </p:txBody>
      </p:sp>
      <p:pic>
        <p:nvPicPr>
          <p:cNvPr id="47121" name="Picture 17" descr="RW007866"/>
          <p:cNvPicPr>
            <a:picLocks noChangeAspect="1" noChangeArrowheads="1"/>
          </p:cNvPicPr>
          <p:nvPr/>
        </p:nvPicPr>
        <p:blipFill>
          <a:blip r:embed="rId5" cstate="print"/>
          <a:srcRect/>
          <a:stretch>
            <a:fillRect/>
          </a:stretch>
        </p:blipFill>
        <p:spPr bwMode="auto">
          <a:xfrm>
            <a:off x="4114800" y="3581400"/>
            <a:ext cx="2852738" cy="2895600"/>
          </a:xfrm>
          <a:prstGeom prst="rect">
            <a:avLst/>
          </a:prstGeom>
          <a:noFill/>
        </p:spPr>
      </p:pic>
      <p:pic>
        <p:nvPicPr>
          <p:cNvPr id="47123" name="Picture 19" descr="CB012919"/>
          <p:cNvPicPr>
            <a:picLocks noChangeAspect="1" noChangeArrowheads="1"/>
          </p:cNvPicPr>
          <p:nvPr/>
        </p:nvPicPr>
        <p:blipFill>
          <a:blip r:embed="rId6" cstate="print"/>
          <a:srcRect/>
          <a:stretch>
            <a:fillRect/>
          </a:stretch>
        </p:blipFill>
        <p:spPr bwMode="auto">
          <a:xfrm>
            <a:off x="7391400" y="4495800"/>
            <a:ext cx="1271588"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7110"/>
                                        </p:tgtEl>
                                        <p:attrNameLst>
                                          <p:attrName>style.visibility</p:attrName>
                                        </p:attrNameLst>
                                      </p:cBhvr>
                                      <p:to>
                                        <p:strVal val="visible"/>
                                      </p:to>
                                    </p:set>
                                    <p:animEffect transition="in" filter="fade">
                                      <p:cBhvr>
                                        <p:cTn id="14" dur="1000"/>
                                        <p:tgtEl>
                                          <p:spTgt spid="47110"/>
                                        </p:tgtEl>
                                      </p:cBhvr>
                                    </p:animEffect>
                                    <p:anim calcmode="lin" valueType="num">
                                      <p:cBhvr>
                                        <p:cTn id="15" dur="1000" fill="hold"/>
                                        <p:tgtEl>
                                          <p:spTgt spid="47110"/>
                                        </p:tgtEl>
                                        <p:attrNameLst>
                                          <p:attrName>ppt_x</p:attrName>
                                        </p:attrNameLst>
                                      </p:cBhvr>
                                      <p:tavLst>
                                        <p:tav tm="0">
                                          <p:val>
                                            <p:strVal val="#ppt_x"/>
                                          </p:val>
                                        </p:tav>
                                        <p:tav tm="100000">
                                          <p:val>
                                            <p:strVal val="#ppt_x"/>
                                          </p:val>
                                        </p:tav>
                                      </p:tavLst>
                                    </p:anim>
                                    <p:anim calcmode="lin" valueType="num">
                                      <p:cBhvr>
                                        <p:cTn id="16" dur="900" decel="100000" fill="hold"/>
                                        <p:tgtEl>
                                          <p:spTgt spid="471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7110"/>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fade">
                                      <p:cBhvr>
                                        <p:cTn id="20" dur="1000"/>
                                        <p:tgtEl>
                                          <p:spTgt spid="47111"/>
                                        </p:tgtEl>
                                      </p:cBhvr>
                                    </p:animEffect>
                                    <p:anim calcmode="lin" valueType="num">
                                      <p:cBhvr>
                                        <p:cTn id="21" dur="1000" fill="hold"/>
                                        <p:tgtEl>
                                          <p:spTgt spid="47111"/>
                                        </p:tgtEl>
                                        <p:attrNameLst>
                                          <p:attrName>ppt_x</p:attrName>
                                        </p:attrNameLst>
                                      </p:cBhvr>
                                      <p:tavLst>
                                        <p:tav tm="0">
                                          <p:val>
                                            <p:strVal val="#ppt_x"/>
                                          </p:val>
                                        </p:tav>
                                        <p:tav tm="100000">
                                          <p:val>
                                            <p:strVal val="#ppt_x"/>
                                          </p:val>
                                        </p:tav>
                                      </p:tavLst>
                                    </p:anim>
                                    <p:anim calcmode="lin" valueType="num">
                                      <p:cBhvr>
                                        <p:cTn id="22" dur="900" decel="100000" fill="hold"/>
                                        <p:tgtEl>
                                          <p:spTgt spid="471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7111"/>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47116"/>
                                        </p:tgtEl>
                                        <p:attrNameLst>
                                          <p:attrName>style.visibility</p:attrName>
                                        </p:attrNameLst>
                                      </p:cBhvr>
                                      <p:to>
                                        <p:strVal val="visible"/>
                                      </p:to>
                                    </p:set>
                                    <p:animEffect transition="in" filter="fade">
                                      <p:cBhvr>
                                        <p:cTn id="26" dur="1000"/>
                                        <p:tgtEl>
                                          <p:spTgt spid="47116"/>
                                        </p:tgtEl>
                                      </p:cBhvr>
                                    </p:animEffect>
                                    <p:anim calcmode="lin" valueType="num">
                                      <p:cBhvr>
                                        <p:cTn id="27" dur="1000" fill="hold"/>
                                        <p:tgtEl>
                                          <p:spTgt spid="47116"/>
                                        </p:tgtEl>
                                        <p:attrNameLst>
                                          <p:attrName>ppt_x</p:attrName>
                                        </p:attrNameLst>
                                      </p:cBhvr>
                                      <p:tavLst>
                                        <p:tav tm="0">
                                          <p:val>
                                            <p:strVal val="#ppt_x"/>
                                          </p:val>
                                        </p:tav>
                                        <p:tav tm="100000">
                                          <p:val>
                                            <p:strVal val="#ppt_x"/>
                                          </p:val>
                                        </p:tav>
                                      </p:tavLst>
                                    </p:anim>
                                    <p:anim calcmode="lin" valueType="num">
                                      <p:cBhvr>
                                        <p:cTn id="28" dur="900" decel="100000" fill="hold"/>
                                        <p:tgtEl>
                                          <p:spTgt spid="471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7116"/>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47113"/>
                                        </p:tgtEl>
                                        <p:attrNameLst>
                                          <p:attrName>style.visibility</p:attrName>
                                        </p:attrNameLst>
                                      </p:cBhvr>
                                      <p:to>
                                        <p:strVal val="visible"/>
                                      </p:to>
                                    </p:set>
                                    <p:anim calcmode="lin" valueType="num">
                                      <p:cBhvr additive="base">
                                        <p:cTn id="34" dur="500" fill="hold"/>
                                        <p:tgtEl>
                                          <p:spTgt spid="47113"/>
                                        </p:tgtEl>
                                        <p:attrNameLst>
                                          <p:attrName>ppt_x</p:attrName>
                                        </p:attrNameLst>
                                      </p:cBhvr>
                                      <p:tavLst>
                                        <p:tav tm="0">
                                          <p:val>
                                            <p:strVal val="#ppt_x"/>
                                          </p:val>
                                        </p:tav>
                                        <p:tav tm="100000">
                                          <p:val>
                                            <p:strVal val="#ppt_x"/>
                                          </p:val>
                                        </p:tav>
                                      </p:tavLst>
                                    </p:anim>
                                    <p:anim calcmode="lin" valueType="num">
                                      <p:cBhvr additive="base">
                                        <p:cTn id="35" dur="500" fill="hold"/>
                                        <p:tgtEl>
                                          <p:spTgt spid="47113"/>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47114"/>
                                        </p:tgtEl>
                                        <p:attrNameLst>
                                          <p:attrName>style.visibility</p:attrName>
                                        </p:attrNameLst>
                                      </p:cBhvr>
                                      <p:to>
                                        <p:strVal val="visible"/>
                                      </p:to>
                                    </p:set>
                                    <p:anim calcmode="lin" valueType="num">
                                      <p:cBhvr additive="base">
                                        <p:cTn id="38" dur="500" fill="hold"/>
                                        <p:tgtEl>
                                          <p:spTgt spid="47114"/>
                                        </p:tgtEl>
                                        <p:attrNameLst>
                                          <p:attrName>ppt_x</p:attrName>
                                        </p:attrNameLst>
                                      </p:cBhvr>
                                      <p:tavLst>
                                        <p:tav tm="0">
                                          <p:val>
                                            <p:strVal val="#ppt_x"/>
                                          </p:val>
                                        </p:tav>
                                        <p:tav tm="100000">
                                          <p:val>
                                            <p:strVal val="#ppt_x"/>
                                          </p:val>
                                        </p:tav>
                                      </p:tavLst>
                                    </p:anim>
                                    <p:anim calcmode="lin" valueType="num">
                                      <p:cBhvr additive="base">
                                        <p:cTn id="39" dur="500" fill="hold"/>
                                        <p:tgtEl>
                                          <p:spTgt spid="47114"/>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47121"/>
                                        </p:tgtEl>
                                        <p:attrNameLst>
                                          <p:attrName>style.visibility</p:attrName>
                                        </p:attrNameLst>
                                      </p:cBhvr>
                                      <p:to>
                                        <p:strVal val="visible"/>
                                      </p:to>
                                    </p:set>
                                    <p:anim calcmode="lin" valueType="num">
                                      <p:cBhvr>
                                        <p:cTn id="44" dur="1000" fill="hold"/>
                                        <p:tgtEl>
                                          <p:spTgt spid="47121"/>
                                        </p:tgtEl>
                                        <p:attrNameLst>
                                          <p:attrName>ppt_w</p:attrName>
                                        </p:attrNameLst>
                                      </p:cBhvr>
                                      <p:tavLst>
                                        <p:tav tm="0">
                                          <p:val>
                                            <p:strVal val="#ppt_w+.3"/>
                                          </p:val>
                                        </p:tav>
                                        <p:tav tm="100000">
                                          <p:val>
                                            <p:strVal val="#ppt_w"/>
                                          </p:val>
                                        </p:tav>
                                      </p:tavLst>
                                    </p:anim>
                                    <p:anim calcmode="lin" valueType="num">
                                      <p:cBhvr>
                                        <p:cTn id="45" dur="1000" fill="hold"/>
                                        <p:tgtEl>
                                          <p:spTgt spid="47121"/>
                                        </p:tgtEl>
                                        <p:attrNameLst>
                                          <p:attrName>ppt_h</p:attrName>
                                        </p:attrNameLst>
                                      </p:cBhvr>
                                      <p:tavLst>
                                        <p:tav tm="0">
                                          <p:val>
                                            <p:strVal val="#ppt_h"/>
                                          </p:val>
                                        </p:tav>
                                        <p:tav tm="100000">
                                          <p:val>
                                            <p:strVal val="#ppt_h"/>
                                          </p:val>
                                        </p:tav>
                                      </p:tavLst>
                                    </p:anim>
                                    <p:animEffect transition="in" filter="fade">
                                      <p:cBhvr>
                                        <p:cTn id="46" dur="1000"/>
                                        <p:tgtEl>
                                          <p:spTgt spid="47121"/>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47119"/>
                                        </p:tgtEl>
                                        <p:attrNameLst>
                                          <p:attrName>style.visibility</p:attrName>
                                        </p:attrNameLst>
                                      </p:cBhvr>
                                      <p:to>
                                        <p:strVal val="visible"/>
                                      </p:to>
                                    </p:set>
                                    <p:anim calcmode="lin" valueType="num">
                                      <p:cBhvr>
                                        <p:cTn id="49" dur="1000" fill="hold"/>
                                        <p:tgtEl>
                                          <p:spTgt spid="47119"/>
                                        </p:tgtEl>
                                        <p:attrNameLst>
                                          <p:attrName>ppt_w</p:attrName>
                                        </p:attrNameLst>
                                      </p:cBhvr>
                                      <p:tavLst>
                                        <p:tav tm="0">
                                          <p:val>
                                            <p:strVal val="#ppt_w+.3"/>
                                          </p:val>
                                        </p:tav>
                                        <p:tav tm="100000">
                                          <p:val>
                                            <p:strVal val="#ppt_w"/>
                                          </p:val>
                                        </p:tav>
                                      </p:tavLst>
                                    </p:anim>
                                    <p:anim calcmode="lin" valueType="num">
                                      <p:cBhvr>
                                        <p:cTn id="50" dur="1000" fill="hold"/>
                                        <p:tgtEl>
                                          <p:spTgt spid="47119"/>
                                        </p:tgtEl>
                                        <p:attrNameLst>
                                          <p:attrName>ppt_h</p:attrName>
                                        </p:attrNameLst>
                                      </p:cBhvr>
                                      <p:tavLst>
                                        <p:tav tm="0">
                                          <p:val>
                                            <p:strVal val="#ppt_h"/>
                                          </p:val>
                                        </p:tav>
                                        <p:tav tm="100000">
                                          <p:val>
                                            <p:strVal val="#ppt_h"/>
                                          </p:val>
                                        </p:tav>
                                      </p:tavLst>
                                    </p:anim>
                                    <p:animEffect transition="in" filter="fade">
                                      <p:cBhvr>
                                        <p:cTn id="51" dur="1000"/>
                                        <p:tgtEl>
                                          <p:spTgt spid="47119"/>
                                        </p:tgtEl>
                                      </p:cBhvr>
                                    </p:animEffect>
                                  </p:childTnLst>
                                </p:cTn>
                              </p:par>
                            </p:childTnLst>
                          </p:cTn>
                        </p:par>
                        <p:par>
                          <p:cTn id="52" fill="hold">
                            <p:stCondLst>
                              <p:cond delay="1000"/>
                            </p:stCondLst>
                            <p:childTnLst>
                              <p:par>
                                <p:cTn id="53" presetID="50" presetClass="entr" presetSubtype="0" decel="100000" fill="hold" nodeType="afterEffect">
                                  <p:stCondLst>
                                    <p:cond delay="0"/>
                                  </p:stCondLst>
                                  <p:childTnLst>
                                    <p:set>
                                      <p:cBhvr>
                                        <p:cTn id="54" dur="1" fill="hold">
                                          <p:stCondLst>
                                            <p:cond delay="0"/>
                                          </p:stCondLst>
                                        </p:cTn>
                                        <p:tgtEl>
                                          <p:spTgt spid="47123"/>
                                        </p:tgtEl>
                                        <p:attrNameLst>
                                          <p:attrName>style.visibility</p:attrName>
                                        </p:attrNameLst>
                                      </p:cBhvr>
                                      <p:to>
                                        <p:strVal val="visible"/>
                                      </p:to>
                                    </p:set>
                                    <p:anim calcmode="lin" valueType="num">
                                      <p:cBhvr>
                                        <p:cTn id="55" dur="1000" fill="hold"/>
                                        <p:tgtEl>
                                          <p:spTgt spid="47123"/>
                                        </p:tgtEl>
                                        <p:attrNameLst>
                                          <p:attrName>ppt_w</p:attrName>
                                        </p:attrNameLst>
                                      </p:cBhvr>
                                      <p:tavLst>
                                        <p:tav tm="0">
                                          <p:val>
                                            <p:strVal val="#ppt_w+.3"/>
                                          </p:val>
                                        </p:tav>
                                        <p:tav tm="100000">
                                          <p:val>
                                            <p:strVal val="#ppt_w"/>
                                          </p:val>
                                        </p:tav>
                                      </p:tavLst>
                                    </p:anim>
                                    <p:anim calcmode="lin" valueType="num">
                                      <p:cBhvr>
                                        <p:cTn id="56" dur="1000" fill="hold"/>
                                        <p:tgtEl>
                                          <p:spTgt spid="47123"/>
                                        </p:tgtEl>
                                        <p:attrNameLst>
                                          <p:attrName>ppt_h</p:attrName>
                                        </p:attrNameLst>
                                      </p:cBhvr>
                                      <p:tavLst>
                                        <p:tav tm="0">
                                          <p:val>
                                            <p:strVal val="#ppt_h"/>
                                          </p:val>
                                        </p:tav>
                                        <p:tav tm="100000">
                                          <p:val>
                                            <p:strVal val="#ppt_h"/>
                                          </p:val>
                                        </p:tav>
                                      </p:tavLst>
                                    </p:anim>
                                    <p:animEffect transition="in" filter="fade">
                                      <p:cBhvr>
                                        <p:cTn id="57" dur="1000"/>
                                        <p:tgtEl>
                                          <p:spTgt spid="47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11" grpId="0"/>
      <p:bldP spid="47114" grpId="0"/>
      <p:bldP spid="4711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8000" r="-8000"/>
          </a:stretch>
        </a:blip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057400" y="1828800"/>
          <a:ext cx="5257800" cy="3749675"/>
        </p:xfrm>
        <a:graphic>
          <a:graphicData uri="http://schemas.openxmlformats.org/presentationml/2006/ole">
            <mc:AlternateContent xmlns:mc="http://schemas.openxmlformats.org/markup-compatibility/2006">
              <mc:Choice xmlns:v="urn:schemas-microsoft-com:vml" Requires="v">
                <p:oleObj spid="_x0000_s70661" name="Image" r:id="rId4" imgW="4345923" imgH="3100600" progId="">
                  <p:embed/>
                </p:oleObj>
              </mc:Choice>
              <mc:Fallback>
                <p:oleObj name="Image" r:id="rId4" imgW="4345923" imgH="3100600" progId="">
                  <p:embed/>
                  <p:pic>
                    <p:nvPicPr>
                      <p:cNvPr id="0" name="Object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1828800"/>
                        <a:ext cx="5257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76200" y="103793"/>
            <a:ext cx="8991600" cy="6601807"/>
          </a:xfrm>
          <a:prstGeom prst="rect">
            <a:avLst/>
          </a:prstGeom>
          <a:noFill/>
          <a:ln w="9525">
            <a:noFill/>
            <a:miter lim="800000"/>
            <a:headEnd/>
            <a:tailEnd/>
          </a:ln>
          <a:effectLst/>
        </p:spPr>
        <p:txBody>
          <a:bodyPr wrap="square">
            <a:spAutoFit/>
          </a:bodyPr>
          <a:lstStyle/>
          <a:p>
            <a:pPr>
              <a:defRPr/>
            </a:pPr>
            <a:r>
              <a:rPr lang="en-US" sz="2400" dirty="0">
                <a:effectLst>
                  <a:outerShdw blurRad="38100" dist="38100" dir="2700000" algn="tl">
                    <a:srgbClr val="C0C0C0"/>
                  </a:outerShdw>
                </a:effectLst>
              </a:rPr>
              <a:t>Pastoral Nomads</a:t>
            </a:r>
          </a:p>
          <a:p>
            <a:pPr>
              <a:defRPr/>
            </a:pPr>
            <a:endParaRPr lang="en-US" sz="1000" dirty="0">
              <a:effectLst>
                <a:outerShdw blurRad="38100" dist="38100" dir="2700000" algn="tl">
                  <a:srgbClr val="C0C0C0"/>
                </a:outerShdw>
              </a:effectLst>
            </a:endParaRPr>
          </a:p>
          <a:p>
            <a:pPr>
              <a:defRPr/>
            </a:pPr>
            <a:r>
              <a:rPr lang="en-US" sz="2200" u="none" dirty="0"/>
              <a:t>Nomadic peoples who lived in the areas </a:t>
            </a:r>
            <a:r>
              <a:rPr lang="en-US" sz="2200" u="sng" dirty="0"/>
              <a:t>surrounding the </a:t>
            </a:r>
          </a:p>
          <a:p>
            <a:pPr>
              <a:defRPr/>
            </a:pPr>
            <a:r>
              <a:rPr lang="en-US" sz="2200" u="sng" dirty="0"/>
              <a:t>great civilizations of the ancient Middle East</a:t>
            </a:r>
            <a:r>
              <a:rPr lang="en-US" sz="2200" dirty="0"/>
              <a:t>.</a:t>
            </a:r>
            <a:r>
              <a:rPr lang="en-US" sz="2100" dirty="0"/>
              <a:t> </a:t>
            </a:r>
          </a:p>
          <a:p>
            <a:pPr>
              <a:defRPr/>
            </a:pPr>
            <a:endParaRPr lang="en-US" sz="1500" dirty="0"/>
          </a:p>
          <a:p>
            <a:pPr>
              <a:defRPr/>
            </a:pPr>
            <a:r>
              <a:rPr lang="en-US" sz="2200" u="none" dirty="0"/>
              <a:t>They domesticated animals for food and clothing and </a:t>
            </a:r>
          </a:p>
          <a:p>
            <a:pPr>
              <a:defRPr/>
            </a:pPr>
            <a:r>
              <a:rPr lang="en-US" sz="2200" u="none" dirty="0"/>
              <a:t>moved along regular migratory routes.</a:t>
            </a:r>
          </a:p>
          <a:p>
            <a:pPr>
              <a:defRPr/>
            </a:pPr>
            <a:endParaRPr lang="en-US" sz="1500" dirty="0"/>
          </a:p>
          <a:p>
            <a:pPr>
              <a:defRPr/>
            </a:pPr>
            <a:r>
              <a:rPr lang="en-US" sz="2200" dirty="0"/>
              <a:t>They did trade </a:t>
            </a:r>
            <a:r>
              <a:rPr lang="en-US" sz="2200" u="none" dirty="0"/>
              <a:t>with the settled peoples of the area and </a:t>
            </a:r>
          </a:p>
          <a:p>
            <a:pPr>
              <a:defRPr/>
            </a:pPr>
            <a:r>
              <a:rPr lang="en-US" sz="2200" u="none" dirty="0"/>
              <a:t>helped to establish long-distance trade networks. This also allowed for the </a:t>
            </a:r>
            <a:r>
              <a:rPr lang="en-US" sz="2200" dirty="0"/>
              <a:t>spreading of culture and technology </a:t>
            </a:r>
            <a:r>
              <a:rPr lang="en-US" sz="2200" u="none" dirty="0"/>
              <a:t>(Cultural Diffusion)</a:t>
            </a:r>
          </a:p>
          <a:p>
            <a:pPr>
              <a:defRPr/>
            </a:pPr>
            <a:endParaRPr lang="en-US" sz="1500" dirty="0"/>
          </a:p>
          <a:p>
            <a:pPr>
              <a:defRPr/>
            </a:pPr>
            <a:r>
              <a:rPr lang="en-US" sz="2200" dirty="0">
                <a:effectLst>
                  <a:outerShdw blurRad="38100" dist="38100" dir="2700000" algn="tl">
                    <a:srgbClr val="C0C0C0"/>
                  </a:outerShdw>
                </a:effectLst>
              </a:rPr>
              <a:t>Indo-Europeans</a:t>
            </a:r>
          </a:p>
          <a:p>
            <a:pPr>
              <a:defRPr/>
            </a:pPr>
            <a:r>
              <a:rPr lang="en-US" sz="2200" u="none" dirty="0" smtClean="0"/>
              <a:t>From</a:t>
            </a:r>
            <a:r>
              <a:rPr lang="en-US" sz="2200" dirty="0" smtClean="0"/>
              <a:t> steppe </a:t>
            </a:r>
            <a:r>
              <a:rPr lang="en-US" sz="2200" dirty="0"/>
              <a:t>region north of the Black Sea.</a:t>
            </a:r>
          </a:p>
          <a:p>
            <a:pPr>
              <a:defRPr/>
            </a:pPr>
            <a:r>
              <a:rPr lang="en-US" sz="2200" u="none" dirty="0"/>
              <a:t>Their language </a:t>
            </a:r>
            <a:r>
              <a:rPr lang="en-US" sz="2200" u="sng" dirty="0"/>
              <a:t>influenced Greek, Latin,</a:t>
            </a:r>
            <a:r>
              <a:rPr lang="en-US" sz="2200" dirty="0"/>
              <a:t> Persian, Sanskrit, and Germanic languages</a:t>
            </a:r>
            <a:r>
              <a:rPr lang="en-US" sz="2100" dirty="0"/>
              <a:t>.</a:t>
            </a:r>
          </a:p>
          <a:p>
            <a:pPr>
              <a:defRPr/>
            </a:pPr>
            <a:endParaRPr lang="en-US" sz="1500" dirty="0"/>
          </a:p>
          <a:p>
            <a:pPr>
              <a:defRPr/>
            </a:pPr>
            <a:r>
              <a:rPr lang="en-US" sz="2200" u="none" dirty="0"/>
              <a:t>Some of these people settled in Anatolia around 1750 B.C. and helped to establish the Hittite Kingdom</a:t>
            </a:r>
            <a:r>
              <a:rPr lang="en-US" sz="2100" dirty="0"/>
              <a:t>.</a:t>
            </a:r>
          </a:p>
          <a:p>
            <a:pPr>
              <a:defRPr/>
            </a:pPr>
            <a:endParaRPr lang="en-US" sz="2100" dirty="0"/>
          </a:p>
        </p:txBody>
      </p:sp>
      <p:pic>
        <p:nvPicPr>
          <p:cNvPr id="10245" name="Picture 5" descr="image_66492_v2_m56577569830704601"/>
          <p:cNvPicPr>
            <a:picLocks noChangeAspect="1" noChangeArrowheads="1"/>
          </p:cNvPicPr>
          <p:nvPr/>
        </p:nvPicPr>
        <p:blipFill>
          <a:blip r:embed="rId2" cstate="print"/>
          <a:srcRect/>
          <a:stretch>
            <a:fillRect/>
          </a:stretch>
        </p:blipFill>
        <p:spPr bwMode="auto">
          <a:xfrm>
            <a:off x="8027988" y="228600"/>
            <a:ext cx="919162"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ppt_w</p:attrName>
                                        </p:attrNameLst>
                                      </p:cBhvr>
                                      <p:tavLst>
                                        <p:tav tm="0">
                                          <p:val>
                                            <p:strVal val="#ppt_w*0.70"/>
                                          </p:val>
                                        </p:tav>
                                        <p:tav tm="100000">
                                          <p:val>
                                            <p:strVal val="#ppt_w"/>
                                          </p:val>
                                        </p:tav>
                                      </p:tavLst>
                                    </p:anim>
                                    <p:anim calcmode="lin" valueType="num">
                                      <p:cBhvr>
                                        <p:cTn id="8" dur="1000" fill="hold"/>
                                        <p:tgtEl>
                                          <p:spTgt spid="10245"/>
                                        </p:tgtEl>
                                        <p:attrNameLst>
                                          <p:attrName>ppt_h</p:attrName>
                                        </p:attrNameLst>
                                      </p:cBhvr>
                                      <p:tavLst>
                                        <p:tav tm="0">
                                          <p:val>
                                            <p:strVal val="#ppt_h"/>
                                          </p:val>
                                        </p:tav>
                                        <p:tav tm="100000">
                                          <p:val>
                                            <p:strVal val="#ppt_h"/>
                                          </p:val>
                                        </p:tav>
                                      </p:tavLst>
                                    </p:anim>
                                    <p:animEffect transition="in" filter="fade">
                                      <p:cBhvr>
                                        <p:cTn id="9" dur="1000"/>
                                        <p:tgtEl>
                                          <p:spTgt spid="1024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44">
                                            <p:txEl>
                                              <p:pRg st="0" end="0"/>
                                            </p:txEl>
                                          </p:spTgt>
                                        </p:tgtEl>
                                        <p:attrNameLst>
                                          <p:attrName>style.visibility</p:attrName>
                                        </p:attrNameLst>
                                      </p:cBhvr>
                                      <p:to>
                                        <p:strVal val="visible"/>
                                      </p:to>
                                    </p:set>
                                    <p:anim calcmode="lin" valueType="num">
                                      <p:cBhvr>
                                        <p:cTn id="14"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024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244">
                                            <p:txEl>
                                              <p:pRg st="2" end="2"/>
                                            </p:txEl>
                                          </p:spTgt>
                                        </p:tgtEl>
                                        <p:attrNameLst>
                                          <p:attrName>style.visibility</p:attrName>
                                        </p:attrNameLst>
                                      </p:cBhvr>
                                      <p:to>
                                        <p:strVal val="visible"/>
                                      </p:to>
                                    </p:set>
                                    <p:anim calcmode="lin" valueType="num">
                                      <p:cBhvr>
                                        <p:cTn id="21" dur="1000" fill="hold"/>
                                        <p:tgtEl>
                                          <p:spTgt spid="1024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024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024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244">
                                            <p:txEl>
                                              <p:pRg st="3" end="3"/>
                                            </p:txEl>
                                          </p:spTgt>
                                        </p:tgtEl>
                                        <p:attrNameLst>
                                          <p:attrName>style.visibility</p:attrName>
                                        </p:attrNameLst>
                                      </p:cBhvr>
                                      <p:to>
                                        <p:strVal val="visible"/>
                                      </p:to>
                                    </p:set>
                                    <p:anim calcmode="lin" valueType="num">
                                      <p:cBhvr>
                                        <p:cTn id="28" dur="1000" fill="hold"/>
                                        <p:tgtEl>
                                          <p:spTgt spid="1024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024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024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244">
                                            <p:txEl>
                                              <p:pRg st="5" end="5"/>
                                            </p:txEl>
                                          </p:spTgt>
                                        </p:tgtEl>
                                        <p:attrNameLst>
                                          <p:attrName>style.visibility</p:attrName>
                                        </p:attrNameLst>
                                      </p:cBhvr>
                                      <p:to>
                                        <p:strVal val="visible"/>
                                      </p:to>
                                    </p:set>
                                    <p:anim calcmode="lin" valueType="num">
                                      <p:cBhvr>
                                        <p:cTn id="35" dur="1000" fill="hold"/>
                                        <p:tgtEl>
                                          <p:spTgt spid="10244">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0244">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024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244">
                                            <p:txEl>
                                              <p:pRg st="6" end="6"/>
                                            </p:txEl>
                                          </p:spTgt>
                                        </p:tgtEl>
                                        <p:attrNameLst>
                                          <p:attrName>style.visibility</p:attrName>
                                        </p:attrNameLst>
                                      </p:cBhvr>
                                      <p:to>
                                        <p:strVal val="visible"/>
                                      </p:to>
                                    </p:set>
                                    <p:anim calcmode="lin" valueType="num">
                                      <p:cBhvr>
                                        <p:cTn id="42" dur="1000" fill="hold"/>
                                        <p:tgtEl>
                                          <p:spTgt spid="10244">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10244">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1024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244">
                                            <p:txEl>
                                              <p:pRg st="8" end="8"/>
                                            </p:txEl>
                                          </p:spTgt>
                                        </p:tgtEl>
                                        <p:attrNameLst>
                                          <p:attrName>style.visibility</p:attrName>
                                        </p:attrNameLst>
                                      </p:cBhvr>
                                      <p:to>
                                        <p:strVal val="visible"/>
                                      </p:to>
                                    </p:set>
                                    <p:anim calcmode="lin" valueType="num">
                                      <p:cBhvr>
                                        <p:cTn id="49" dur="1000" fill="hold"/>
                                        <p:tgtEl>
                                          <p:spTgt spid="10244">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10244">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1024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244">
                                            <p:txEl>
                                              <p:pRg st="9" end="9"/>
                                            </p:txEl>
                                          </p:spTgt>
                                        </p:tgtEl>
                                        <p:attrNameLst>
                                          <p:attrName>style.visibility</p:attrName>
                                        </p:attrNameLst>
                                      </p:cBhvr>
                                      <p:to>
                                        <p:strVal val="visible"/>
                                      </p:to>
                                    </p:set>
                                    <p:anim calcmode="lin" valueType="num">
                                      <p:cBhvr>
                                        <p:cTn id="56" dur="1000" fill="hold"/>
                                        <p:tgtEl>
                                          <p:spTgt spid="10244">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0244">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0244">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0244">
                                            <p:txEl>
                                              <p:pRg st="11" end="11"/>
                                            </p:txEl>
                                          </p:spTgt>
                                        </p:tgtEl>
                                        <p:attrNameLst>
                                          <p:attrName>style.visibility</p:attrName>
                                        </p:attrNameLst>
                                      </p:cBhvr>
                                      <p:to>
                                        <p:strVal val="visible"/>
                                      </p:to>
                                    </p:set>
                                    <p:anim calcmode="lin" valueType="num">
                                      <p:cBhvr>
                                        <p:cTn id="63" dur="1000" fill="hold"/>
                                        <p:tgtEl>
                                          <p:spTgt spid="10244">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10244">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10244">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0244">
                                            <p:txEl>
                                              <p:pRg st="12" end="12"/>
                                            </p:txEl>
                                          </p:spTgt>
                                        </p:tgtEl>
                                        <p:attrNameLst>
                                          <p:attrName>style.visibility</p:attrName>
                                        </p:attrNameLst>
                                      </p:cBhvr>
                                      <p:to>
                                        <p:strVal val="visible"/>
                                      </p:to>
                                    </p:set>
                                    <p:anim calcmode="lin" valueType="num">
                                      <p:cBhvr>
                                        <p:cTn id="70" dur="1000" fill="hold"/>
                                        <p:tgtEl>
                                          <p:spTgt spid="10244">
                                            <p:txEl>
                                              <p:pRg st="12" end="12"/>
                                            </p:txEl>
                                          </p:spTgt>
                                        </p:tgtEl>
                                        <p:attrNameLst>
                                          <p:attrName>ppt_w</p:attrName>
                                        </p:attrNameLst>
                                      </p:cBhvr>
                                      <p:tavLst>
                                        <p:tav tm="0">
                                          <p:val>
                                            <p:strVal val="#ppt_w*0.70"/>
                                          </p:val>
                                        </p:tav>
                                        <p:tav tm="100000">
                                          <p:val>
                                            <p:strVal val="#ppt_w"/>
                                          </p:val>
                                        </p:tav>
                                      </p:tavLst>
                                    </p:anim>
                                    <p:anim calcmode="lin" valueType="num">
                                      <p:cBhvr>
                                        <p:cTn id="71" dur="1000" fill="hold"/>
                                        <p:tgtEl>
                                          <p:spTgt spid="10244">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10244">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0244">
                                            <p:txEl>
                                              <p:pRg st="13" end="13"/>
                                            </p:txEl>
                                          </p:spTgt>
                                        </p:tgtEl>
                                        <p:attrNameLst>
                                          <p:attrName>style.visibility</p:attrName>
                                        </p:attrNameLst>
                                      </p:cBhvr>
                                      <p:to>
                                        <p:strVal val="visible"/>
                                      </p:to>
                                    </p:set>
                                    <p:anim calcmode="lin" valueType="num">
                                      <p:cBhvr>
                                        <p:cTn id="77" dur="1000" fill="hold"/>
                                        <p:tgtEl>
                                          <p:spTgt spid="10244">
                                            <p:txEl>
                                              <p:pRg st="13" end="13"/>
                                            </p:txEl>
                                          </p:spTgt>
                                        </p:tgtEl>
                                        <p:attrNameLst>
                                          <p:attrName>ppt_w</p:attrName>
                                        </p:attrNameLst>
                                      </p:cBhvr>
                                      <p:tavLst>
                                        <p:tav tm="0">
                                          <p:val>
                                            <p:strVal val="#ppt_w*0.70"/>
                                          </p:val>
                                        </p:tav>
                                        <p:tav tm="100000">
                                          <p:val>
                                            <p:strVal val="#ppt_w"/>
                                          </p:val>
                                        </p:tav>
                                      </p:tavLst>
                                    </p:anim>
                                    <p:anim calcmode="lin" valueType="num">
                                      <p:cBhvr>
                                        <p:cTn id="78" dur="1000" fill="hold"/>
                                        <p:tgtEl>
                                          <p:spTgt spid="10244">
                                            <p:txEl>
                                              <p:pRg st="13" end="13"/>
                                            </p:txEl>
                                          </p:spTgt>
                                        </p:tgtEl>
                                        <p:attrNameLst>
                                          <p:attrName>ppt_h</p:attrName>
                                        </p:attrNameLst>
                                      </p:cBhvr>
                                      <p:tavLst>
                                        <p:tav tm="0">
                                          <p:val>
                                            <p:strVal val="#ppt_h"/>
                                          </p:val>
                                        </p:tav>
                                        <p:tav tm="100000">
                                          <p:val>
                                            <p:strVal val="#ppt_h"/>
                                          </p:val>
                                        </p:tav>
                                      </p:tavLst>
                                    </p:anim>
                                    <p:animEffect transition="in" filter="fade">
                                      <p:cBhvr>
                                        <p:cTn id="79" dur="1000"/>
                                        <p:tgtEl>
                                          <p:spTgt spid="10244">
                                            <p:txEl>
                                              <p:pRg st="13" end="1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10244">
                                            <p:txEl>
                                              <p:pRg st="15" end="15"/>
                                            </p:txEl>
                                          </p:spTgt>
                                        </p:tgtEl>
                                        <p:attrNameLst>
                                          <p:attrName>style.visibility</p:attrName>
                                        </p:attrNameLst>
                                      </p:cBhvr>
                                      <p:to>
                                        <p:strVal val="visible"/>
                                      </p:to>
                                    </p:set>
                                    <p:anim calcmode="lin" valueType="num">
                                      <p:cBhvr>
                                        <p:cTn id="84" dur="1000" fill="hold"/>
                                        <p:tgtEl>
                                          <p:spTgt spid="10244">
                                            <p:txEl>
                                              <p:pRg st="15" end="15"/>
                                            </p:txEl>
                                          </p:spTgt>
                                        </p:tgtEl>
                                        <p:attrNameLst>
                                          <p:attrName>ppt_w</p:attrName>
                                        </p:attrNameLst>
                                      </p:cBhvr>
                                      <p:tavLst>
                                        <p:tav tm="0">
                                          <p:val>
                                            <p:strVal val="#ppt_w*0.70"/>
                                          </p:val>
                                        </p:tav>
                                        <p:tav tm="100000">
                                          <p:val>
                                            <p:strVal val="#ppt_w"/>
                                          </p:val>
                                        </p:tav>
                                      </p:tavLst>
                                    </p:anim>
                                    <p:anim calcmode="lin" valueType="num">
                                      <p:cBhvr>
                                        <p:cTn id="85" dur="1000" fill="hold"/>
                                        <p:tgtEl>
                                          <p:spTgt spid="10244">
                                            <p:txEl>
                                              <p:pRg st="15" end="15"/>
                                            </p:txEl>
                                          </p:spTgt>
                                        </p:tgtEl>
                                        <p:attrNameLst>
                                          <p:attrName>ppt_h</p:attrName>
                                        </p:attrNameLst>
                                      </p:cBhvr>
                                      <p:tavLst>
                                        <p:tav tm="0">
                                          <p:val>
                                            <p:strVal val="#ppt_h"/>
                                          </p:val>
                                        </p:tav>
                                        <p:tav tm="100000">
                                          <p:val>
                                            <p:strVal val="#ppt_h"/>
                                          </p:val>
                                        </p:tav>
                                      </p:tavLst>
                                    </p:anim>
                                    <p:animEffect transition="in" filter="fade">
                                      <p:cBhvr>
                                        <p:cTn id="86" dur="1000"/>
                                        <p:tgtEl>
                                          <p:spTgt spid="1024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9" name="Object 5"/>
          <p:cNvGraphicFramePr>
            <a:graphicFrameLocks noChangeAspect="1"/>
          </p:cNvGraphicFramePr>
          <p:nvPr/>
        </p:nvGraphicFramePr>
        <p:xfrm>
          <a:off x="304800" y="219075"/>
          <a:ext cx="2514600" cy="695325"/>
        </p:xfrm>
        <a:graphic>
          <a:graphicData uri="http://schemas.openxmlformats.org/presentationml/2006/ole">
            <mc:AlternateContent xmlns:mc="http://schemas.openxmlformats.org/markup-compatibility/2006">
              <mc:Choice xmlns:v="urn:schemas-microsoft-com:vml" Requires="v">
                <p:oleObj spid="_x0000_s71685" name="Image" r:id="rId3" imgW="1929388" imgH="631098" progId="">
                  <p:embed/>
                </p:oleObj>
              </mc:Choice>
              <mc:Fallback>
                <p:oleObj name="Image" r:id="rId3" imgW="1929388" imgH="631098" progId="">
                  <p:embed/>
                  <p:pic>
                    <p:nvPicPr>
                      <p:cNvPr id="0" name="Object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19075"/>
                        <a:ext cx="25146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0" name="Text Box 6"/>
          <p:cNvSpPr txBox="1">
            <a:spLocks noChangeArrowheads="1"/>
          </p:cNvSpPr>
          <p:nvPr/>
        </p:nvSpPr>
        <p:spPr bwMode="auto">
          <a:xfrm>
            <a:off x="152400" y="914400"/>
            <a:ext cx="6553200" cy="5863144"/>
          </a:xfrm>
          <a:prstGeom prst="rect">
            <a:avLst/>
          </a:prstGeom>
          <a:noFill/>
          <a:ln w="9525">
            <a:noFill/>
            <a:miter lim="800000"/>
            <a:headEnd/>
            <a:tailEnd/>
          </a:ln>
        </p:spPr>
        <p:txBody>
          <a:bodyPr wrap="square">
            <a:spAutoFit/>
          </a:bodyPr>
          <a:lstStyle/>
          <a:p>
            <a:pPr algn="ctr"/>
            <a:r>
              <a:rPr lang="en-US" sz="2200" u="none" dirty="0"/>
              <a:t>The Hittites created their empire between 1600-1200 B.C. (BCE)</a:t>
            </a:r>
          </a:p>
          <a:p>
            <a:pPr algn="ctr"/>
            <a:endParaRPr lang="en-US" sz="1500" dirty="0"/>
          </a:p>
          <a:p>
            <a:pPr algn="ctr"/>
            <a:r>
              <a:rPr lang="en-US" sz="2200" dirty="0"/>
              <a:t>*They were the </a:t>
            </a:r>
            <a:r>
              <a:rPr lang="en-US" sz="2200" u="sng" dirty="0"/>
              <a:t>first people to learn to smelt</a:t>
            </a:r>
            <a:r>
              <a:rPr lang="en-US" sz="2200" dirty="0"/>
              <a:t> (separate metal from ore) </a:t>
            </a:r>
            <a:r>
              <a:rPr lang="en-US" sz="2200" u="sng" dirty="0"/>
              <a:t>iron</a:t>
            </a:r>
            <a:r>
              <a:rPr lang="en-US" sz="2200" dirty="0"/>
              <a:t>.</a:t>
            </a:r>
          </a:p>
          <a:p>
            <a:pPr algn="ctr"/>
            <a:endParaRPr lang="en-US" sz="1500" dirty="0"/>
          </a:p>
          <a:p>
            <a:pPr algn="ctr"/>
            <a:r>
              <a:rPr lang="en-US" sz="2200" u="none" dirty="0"/>
              <a:t>There were eventually weakened and defeated by the Sea Peoples.</a:t>
            </a:r>
          </a:p>
          <a:p>
            <a:pPr algn="ctr"/>
            <a:endParaRPr lang="en-US" sz="1500" dirty="0"/>
          </a:p>
          <a:p>
            <a:pPr algn="ctr"/>
            <a:r>
              <a:rPr lang="en-US" sz="2200" u="none" dirty="0"/>
              <a:t>The </a:t>
            </a:r>
            <a:r>
              <a:rPr lang="en-US" sz="2200" i="1" u="none" dirty="0"/>
              <a:t>Sea Peoples</a:t>
            </a:r>
            <a:r>
              <a:rPr lang="en-US" sz="2200" u="none" dirty="0"/>
              <a:t> is the term used for a mysterious confederacy of seafaring raiders who sailed into the eastern shores of the Mediterranean, invaded Cyprus, and the Levant, and attempted to enter Egyptian territory </a:t>
            </a:r>
          </a:p>
          <a:p>
            <a:pPr algn="ctr"/>
            <a:endParaRPr lang="en-US" sz="2200" dirty="0"/>
          </a:p>
          <a:p>
            <a:pPr algn="ctr"/>
            <a:r>
              <a:rPr lang="en-US" sz="2200" u="none" dirty="0"/>
              <a:t>The end of the Hittite kingdom allowed for the rise of other people in this region</a:t>
            </a:r>
          </a:p>
        </p:txBody>
      </p:sp>
      <p:pic>
        <p:nvPicPr>
          <p:cNvPr id="11274" name="Picture 10" descr="antioch-artifacts-photos: Hittite Vessel (museum-hittite-vessel2-c-osseman.jpg, 600 x 400, 102.1K) "/>
          <p:cNvPicPr>
            <a:picLocks noChangeAspect="1" noChangeArrowheads="1"/>
          </p:cNvPicPr>
          <p:nvPr/>
        </p:nvPicPr>
        <p:blipFill>
          <a:blip r:embed="rId5" cstate="print"/>
          <a:srcRect/>
          <a:stretch>
            <a:fillRect/>
          </a:stretch>
        </p:blipFill>
        <p:spPr bwMode="auto">
          <a:xfrm>
            <a:off x="6858000" y="5257800"/>
            <a:ext cx="2057400" cy="1371600"/>
          </a:xfrm>
          <a:prstGeom prst="rect">
            <a:avLst/>
          </a:prstGeom>
          <a:noFill/>
          <a:ln w="9525">
            <a:noFill/>
            <a:miter lim="800000"/>
            <a:headEnd/>
            <a:tailEnd/>
          </a:ln>
        </p:spPr>
      </p:pic>
      <p:pic>
        <p:nvPicPr>
          <p:cNvPr id="11277" name="Picture 13" descr="antioch-artifacts-photos: Hittite Prince (museum-hittite-prince-c-osseman.jpg, 399 x 600, 34.4K) "/>
          <p:cNvPicPr>
            <a:picLocks noChangeAspect="1" noChangeArrowheads="1"/>
          </p:cNvPicPr>
          <p:nvPr/>
        </p:nvPicPr>
        <p:blipFill>
          <a:blip r:embed="rId6" cstate="print"/>
          <a:srcRect/>
          <a:stretch>
            <a:fillRect/>
          </a:stretch>
        </p:blipFill>
        <p:spPr bwMode="auto">
          <a:xfrm>
            <a:off x="6858000" y="1447800"/>
            <a:ext cx="1925638"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strVal val="#ppt_w+.3"/>
                                          </p:val>
                                        </p:tav>
                                        <p:tav tm="100000">
                                          <p:val>
                                            <p:strVal val="#ppt_w"/>
                                          </p:val>
                                        </p:tav>
                                      </p:tavLst>
                                    </p:anim>
                                    <p:anim calcmode="lin" valueType="num">
                                      <p:cBhvr>
                                        <p:cTn id="8" dur="1000" fill="hold"/>
                                        <p:tgtEl>
                                          <p:spTgt spid="11269"/>
                                        </p:tgtEl>
                                        <p:attrNameLst>
                                          <p:attrName>ppt_h</p:attrName>
                                        </p:attrNameLst>
                                      </p:cBhvr>
                                      <p:tavLst>
                                        <p:tav tm="0">
                                          <p:val>
                                            <p:strVal val="#ppt_h"/>
                                          </p:val>
                                        </p:tav>
                                        <p:tav tm="100000">
                                          <p:val>
                                            <p:strVal val="#ppt_h"/>
                                          </p:val>
                                        </p:tav>
                                      </p:tavLst>
                                    </p:anim>
                                    <p:animEffect transition="in" filter="fade">
                                      <p:cBhvr>
                                        <p:cTn id="9" dur="1000"/>
                                        <p:tgtEl>
                                          <p:spTgt spid="11269"/>
                                        </p:tgtEl>
                                      </p:cBhvr>
                                    </p:animEffect>
                                  </p:childTnLst>
                                </p:cTn>
                              </p:par>
                              <p:par>
                                <p:cTn id="10" presetID="55" presetClass="entr" presetSubtype="0" fill="hold" nodeType="withEffect">
                                  <p:stCondLst>
                                    <p:cond delay="0"/>
                                  </p:stCondLst>
                                  <p:childTnLst>
                                    <p:set>
                                      <p:cBhvr>
                                        <p:cTn id="11" dur="1" fill="hold">
                                          <p:stCondLst>
                                            <p:cond delay="0"/>
                                          </p:stCondLst>
                                        </p:cTn>
                                        <p:tgtEl>
                                          <p:spTgt spid="11274"/>
                                        </p:tgtEl>
                                        <p:attrNameLst>
                                          <p:attrName>style.visibility</p:attrName>
                                        </p:attrNameLst>
                                      </p:cBhvr>
                                      <p:to>
                                        <p:strVal val="visible"/>
                                      </p:to>
                                    </p:set>
                                    <p:anim calcmode="lin" valueType="num">
                                      <p:cBhvr>
                                        <p:cTn id="12" dur="1000" fill="hold"/>
                                        <p:tgtEl>
                                          <p:spTgt spid="11274"/>
                                        </p:tgtEl>
                                        <p:attrNameLst>
                                          <p:attrName>ppt_w</p:attrName>
                                        </p:attrNameLst>
                                      </p:cBhvr>
                                      <p:tavLst>
                                        <p:tav tm="0">
                                          <p:val>
                                            <p:strVal val="#ppt_w*0.70"/>
                                          </p:val>
                                        </p:tav>
                                        <p:tav tm="100000">
                                          <p:val>
                                            <p:strVal val="#ppt_w"/>
                                          </p:val>
                                        </p:tav>
                                      </p:tavLst>
                                    </p:anim>
                                    <p:anim calcmode="lin" valueType="num">
                                      <p:cBhvr>
                                        <p:cTn id="13" dur="1000" fill="hold"/>
                                        <p:tgtEl>
                                          <p:spTgt spid="11274"/>
                                        </p:tgtEl>
                                        <p:attrNameLst>
                                          <p:attrName>ppt_h</p:attrName>
                                        </p:attrNameLst>
                                      </p:cBhvr>
                                      <p:tavLst>
                                        <p:tav tm="0">
                                          <p:val>
                                            <p:strVal val="#ppt_h"/>
                                          </p:val>
                                        </p:tav>
                                        <p:tav tm="100000">
                                          <p:val>
                                            <p:strVal val="#ppt_h"/>
                                          </p:val>
                                        </p:tav>
                                      </p:tavLst>
                                    </p:anim>
                                    <p:animEffect transition="in" filter="fade">
                                      <p:cBhvr>
                                        <p:cTn id="14" dur="1000"/>
                                        <p:tgtEl>
                                          <p:spTgt spid="11274"/>
                                        </p:tgtEl>
                                      </p:cBhvr>
                                    </p:animEffect>
                                  </p:childTnLst>
                                </p:cTn>
                              </p:par>
                              <p:par>
                                <p:cTn id="15" presetID="55" presetClass="entr" presetSubtype="0" fill="hold" nodeType="withEffect">
                                  <p:stCondLst>
                                    <p:cond delay="0"/>
                                  </p:stCondLst>
                                  <p:childTnLst>
                                    <p:set>
                                      <p:cBhvr>
                                        <p:cTn id="16" dur="1" fill="hold">
                                          <p:stCondLst>
                                            <p:cond delay="0"/>
                                          </p:stCondLst>
                                        </p:cTn>
                                        <p:tgtEl>
                                          <p:spTgt spid="11277"/>
                                        </p:tgtEl>
                                        <p:attrNameLst>
                                          <p:attrName>style.visibility</p:attrName>
                                        </p:attrNameLst>
                                      </p:cBhvr>
                                      <p:to>
                                        <p:strVal val="visible"/>
                                      </p:to>
                                    </p:set>
                                    <p:anim calcmode="lin" valueType="num">
                                      <p:cBhvr>
                                        <p:cTn id="17" dur="1000" fill="hold"/>
                                        <p:tgtEl>
                                          <p:spTgt spid="11277"/>
                                        </p:tgtEl>
                                        <p:attrNameLst>
                                          <p:attrName>ppt_w</p:attrName>
                                        </p:attrNameLst>
                                      </p:cBhvr>
                                      <p:tavLst>
                                        <p:tav tm="0">
                                          <p:val>
                                            <p:strVal val="#ppt_w*0.70"/>
                                          </p:val>
                                        </p:tav>
                                        <p:tav tm="100000">
                                          <p:val>
                                            <p:strVal val="#ppt_w"/>
                                          </p:val>
                                        </p:tav>
                                      </p:tavLst>
                                    </p:anim>
                                    <p:anim calcmode="lin" valueType="num">
                                      <p:cBhvr>
                                        <p:cTn id="18" dur="1000" fill="hold"/>
                                        <p:tgtEl>
                                          <p:spTgt spid="11277"/>
                                        </p:tgtEl>
                                        <p:attrNameLst>
                                          <p:attrName>ppt_h</p:attrName>
                                        </p:attrNameLst>
                                      </p:cBhvr>
                                      <p:tavLst>
                                        <p:tav tm="0">
                                          <p:val>
                                            <p:strVal val="#ppt_h"/>
                                          </p:val>
                                        </p:tav>
                                        <p:tav tm="100000">
                                          <p:val>
                                            <p:strVal val="#ppt_h"/>
                                          </p:val>
                                        </p:tav>
                                      </p:tavLst>
                                    </p:anim>
                                    <p:animEffect transition="in" filter="fade">
                                      <p:cBhvr>
                                        <p:cTn id="19" dur="1000"/>
                                        <p:tgtEl>
                                          <p:spTgt spid="1127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270">
                                            <p:txEl>
                                              <p:pRg st="0" end="0"/>
                                            </p:txEl>
                                          </p:spTgt>
                                        </p:tgtEl>
                                        <p:attrNameLst>
                                          <p:attrName>style.visibility</p:attrName>
                                        </p:attrNameLst>
                                      </p:cBhvr>
                                      <p:to>
                                        <p:strVal val="visible"/>
                                      </p:to>
                                    </p:set>
                                    <p:anim calcmode="lin" valueType="num">
                                      <p:cBhvr additive="base">
                                        <p:cTn id="24" dur="500" fill="hold"/>
                                        <p:tgtEl>
                                          <p:spTgt spid="1127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2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270">
                                            <p:txEl>
                                              <p:pRg st="2" end="2"/>
                                            </p:txEl>
                                          </p:spTgt>
                                        </p:tgtEl>
                                        <p:attrNameLst>
                                          <p:attrName>style.visibility</p:attrName>
                                        </p:attrNameLst>
                                      </p:cBhvr>
                                      <p:to>
                                        <p:strVal val="visible"/>
                                      </p:to>
                                    </p:set>
                                    <p:anim calcmode="lin" valueType="num">
                                      <p:cBhvr additive="base">
                                        <p:cTn id="30" dur="500" fill="hold"/>
                                        <p:tgtEl>
                                          <p:spTgt spid="11270">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2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270">
                                            <p:txEl>
                                              <p:pRg st="4" end="4"/>
                                            </p:txEl>
                                          </p:spTgt>
                                        </p:tgtEl>
                                        <p:attrNameLst>
                                          <p:attrName>style.visibility</p:attrName>
                                        </p:attrNameLst>
                                      </p:cBhvr>
                                      <p:to>
                                        <p:strVal val="visible"/>
                                      </p:to>
                                    </p:set>
                                    <p:anim calcmode="lin" valueType="num">
                                      <p:cBhvr additive="base">
                                        <p:cTn id="36" dur="500" fill="hold"/>
                                        <p:tgtEl>
                                          <p:spTgt spid="11270">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127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270">
                                            <p:txEl>
                                              <p:pRg st="6" end="6"/>
                                            </p:txEl>
                                          </p:spTgt>
                                        </p:tgtEl>
                                        <p:attrNameLst>
                                          <p:attrName>style.visibility</p:attrName>
                                        </p:attrNameLst>
                                      </p:cBhvr>
                                      <p:to>
                                        <p:strVal val="visible"/>
                                      </p:to>
                                    </p:set>
                                    <p:anim calcmode="lin" valueType="num">
                                      <p:cBhvr additive="base">
                                        <p:cTn id="42" dur="500" fill="hold"/>
                                        <p:tgtEl>
                                          <p:spTgt spid="11270">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12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1270">
                                            <p:txEl>
                                              <p:pRg st="8" end="8"/>
                                            </p:txEl>
                                          </p:spTgt>
                                        </p:tgtEl>
                                        <p:attrNameLst>
                                          <p:attrName>style.visibility</p:attrName>
                                        </p:attrNameLst>
                                      </p:cBhvr>
                                      <p:to>
                                        <p:strVal val="visible"/>
                                      </p:to>
                                    </p:set>
                                    <p:anim calcmode="lin" valueType="num">
                                      <p:cBhvr additive="base">
                                        <p:cTn id="48" dur="500" fill="hold"/>
                                        <p:tgtEl>
                                          <p:spTgt spid="11270">
                                            <p:txEl>
                                              <p:pRg st="8" end="8"/>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12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88925" y="222250"/>
            <a:ext cx="5137150" cy="427038"/>
          </a:xfrm>
          <a:prstGeom prst="rect">
            <a:avLst/>
          </a:prstGeom>
          <a:noFill/>
          <a:ln w="9525">
            <a:noFill/>
            <a:miter lim="800000"/>
            <a:headEnd/>
            <a:tailEnd/>
          </a:ln>
          <a:effectLst/>
        </p:spPr>
        <p:txBody>
          <a:bodyPr wrap="none">
            <a:spAutoFit/>
          </a:bodyPr>
          <a:lstStyle/>
          <a:p>
            <a:pPr>
              <a:defRPr/>
            </a:pPr>
            <a:r>
              <a:rPr lang="en-US" sz="2200" b="1" u="none" dirty="0">
                <a:effectLst>
                  <a:outerShdw blurRad="38100" dist="38100" dir="2700000" algn="tl">
                    <a:srgbClr val="C0C0C0"/>
                  </a:outerShdw>
                </a:effectLst>
              </a:rPr>
              <a:t>The Hittite capital city of </a:t>
            </a:r>
            <a:r>
              <a:rPr lang="en-US" sz="2200" b="1" i="1" u="none" dirty="0" err="1">
                <a:effectLst>
                  <a:outerShdw blurRad="38100" dist="38100" dir="2700000" algn="tl">
                    <a:srgbClr val="C0C0C0"/>
                  </a:outerShdw>
                </a:effectLst>
              </a:rPr>
              <a:t>Hattusha</a:t>
            </a:r>
            <a:endParaRPr lang="en-US" sz="2200" b="1" i="1" u="none" dirty="0">
              <a:effectLst>
                <a:outerShdw blurRad="38100" dist="38100" dir="2700000" algn="tl">
                  <a:srgbClr val="C0C0C0"/>
                </a:outerShdw>
              </a:effectLst>
            </a:endParaRPr>
          </a:p>
        </p:txBody>
      </p:sp>
      <p:pic>
        <p:nvPicPr>
          <p:cNvPr id="12294" name="Picture 6" descr="Image:The Sphinx Gate at Alacahöyük.jpg"/>
          <p:cNvPicPr>
            <a:picLocks noChangeAspect="1" noChangeArrowheads="1"/>
          </p:cNvPicPr>
          <p:nvPr/>
        </p:nvPicPr>
        <p:blipFill>
          <a:blip r:embed="rId2" cstate="print"/>
          <a:srcRect/>
          <a:stretch>
            <a:fillRect/>
          </a:stretch>
        </p:blipFill>
        <p:spPr bwMode="auto">
          <a:xfrm>
            <a:off x="838200" y="762000"/>
            <a:ext cx="4267200" cy="3200400"/>
          </a:xfrm>
          <a:prstGeom prst="rect">
            <a:avLst/>
          </a:prstGeom>
          <a:noFill/>
          <a:ln w="9525">
            <a:noFill/>
            <a:miter lim="800000"/>
            <a:headEnd/>
            <a:tailEnd/>
          </a:ln>
        </p:spPr>
      </p:pic>
      <p:pic>
        <p:nvPicPr>
          <p:cNvPr id="12296" name="Picture 8" descr="Yazilikaya"/>
          <p:cNvPicPr>
            <a:picLocks noChangeAspect="1" noChangeArrowheads="1"/>
          </p:cNvPicPr>
          <p:nvPr/>
        </p:nvPicPr>
        <p:blipFill>
          <a:blip r:embed="rId3" cstate="print"/>
          <a:srcRect/>
          <a:stretch>
            <a:fillRect/>
          </a:stretch>
        </p:blipFill>
        <p:spPr bwMode="auto">
          <a:xfrm>
            <a:off x="381000" y="4313238"/>
            <a:ext cx="4953000" cy="2239962"/>
          </a:xfrm>
          <a:prstGeom prst="rect">
            <a:avLst/>
          </a:prstGeom>
          <a:noFill/>
          <a:ln w="9525">
            <a:noFill/>
            <a:miter lim="800000"/>
            <a:headEnd/>
            <a:tailEnd/>
          </a:ln>
        </p:spPr>
      </p:pic>
      <p:pic>
        <p:nvPicPr>
          <p:cNvPr id="12298" name="Picture 10" descr="Bogazkale lion gate">
            <a:hlinkClick r:id="rId4"/>
          </p:cNvPr>
          <p:cNvPicPr>
            <a:picLocks noChangeAspect="1" noChangeArrowheads="1"/>
          </p:cNvPicPr>
          <p:nvPr/>
        </p:nvPicPr>
        <p:blipFill>
          <a:blip r:embed="rId5" cstate="print"/>
          <a:srcRect/>
          <a:stretch>
            <a:fillRect/>
          </a:stretch>
        </p:blipFill>
        <p:spPr bwMode="auto">
          <a:xfrm>
            <a:off x="5943600" y="304800"/>
            <a:ext cx="2584450" cy="3886200"/>
          </a:xfrm>
          <a:prstGeom prst="rect">
            <a:avLst/>
          </a:prstGeom>
          <a:noFill/>
          <a:ln w="9525">
            <a:noFill/>
            <a:miter lim="800000"/>
            <a:headEnd/>
            <a:tailEnd/>
          </a:ln>
        </p:spPr>
      </p:pic>
      <p:pic>
        <p:nvPicPr>
          <p:cNvPr id="12300" name="Picture 12" descr="Bogazkale big temple">
            <a:hlinkClick r:id="rId4"/>
          </p:cNvPr>
          <p:cNvPicPr>
            <a:picLocks noChangeAspect="1" noChangeArrowheads="1"/>
          </p:cNvPicPr>
          <p:nvPr/>
        </p:nvPicPr>
        <p:blipFill>
          <a:blip r:embed="rId6" cstate="print"/>
          <a:srcRect/>
          <a:stretch>
            <a:fillRect/>
          </a:stretch>
        </p:blipFill>
        <p:spPr bwMode="auto">
          <a:xfrm>
            <a:off x="5638800" y="4495800"/>
            <a:ext cx="3200400" cy="2128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Scale>
                                      <p:cBhvr>
                                        <p:cTn id="7" dur="1000" decel="50000" fill="hold">
                                          <p:stCondLst>
                                            <p:cond delay="0"/>
                                          </p:stCondLst>
                                        </p:cTn>
                                        <p:tgtEl>
                                          <p:spTgt spid="1229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292"/>
                                        </p:tgtEl>
                                        <p:attrNameLst>
                                          <p:attrName>ppt_x</p:attrName>
                                          <p:attrName>ppt_y</p:attrName>
                                        </p:attrNameLst>
                                      </p:cBhvr>
                                    </p:animMotion>
                                    <p:animEffect transition="in" filter="fade">
                                      <p:cBhvr>
                                        <p:cTn id="9" dur="1000"/>
                                        <p:tgtEl>
                                          <p:spTgt spid="12292"/>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2294"/>
                                        </p:tgtEl>
                                        <p:attrNameLst>
                                          <p:attrName>style.visibility</p:attrName>
                                        </p:attrNameLst>
                                      </p:cBhvr>
                                      <p:to>
                                        <p:strVal val="visible"/>
                                      </p:to>
                                    </p:set>
                                    <p:animScale>
                                      <p:cBhvr>
                                        <p:cTn id="13" dur="1000" decel="50000" fill="hold">
                                          <p:stCondLst>
                                            <p:cond delay="0"/>
                                          </p:stCondLst>
                                        </p:cTn>
                                        <p:tgtEl>
                                          <p:spTgt spid="122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2294"/>
                                        </p:tgtEl>
                                        <p:attrNameLst>
                                          <p:attrName>ppt_x</p:attrName>
                                          <p:attrName>ppt_y</p:attrName>
                                        </p:attrNameLst>
                                      </p:cBhvr>
                                    </p:animMotion>
                                    <p:animEffect transition="in" filter="fade">
                                      <p:cBhvr>
                                        <p:cTn id="15" dur="1000"/>
                                        <p:tgtEl>
                                          <p:spTgt spid="12294"/>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2298"/>
                                        </p:tgtEl>
                                        <p:attrNameLst>
                                          <p:attrName>style.visibility</p:attrName>
                                        </p:attrNameLst>
                                      </p:cBhvr>
                                      <p:to>
                                        <p:strVal val="visible"/>
                                      </p:to>
                                    </p:set>
                                    <p:animScale>
                                      <p:cBhvr>
                                        <p:cTn id="19" dur="1000" decel="50000" fill="hold">
                                          <p:stCondLst>
                                            <p:cond delay="0"/>
                                          </p:stCondLst>
                                        </p:cTn>
                                        <p:tgtEl>
                                          <p:spTgt spid="122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298"/>
                                        </p:tgtEl>
                                        <p:attrNameLst>
                                          <p:attrName>ppt_x</p:attrName>
                                          <p:attrName>ppt_y</p:attrName>
                                        </p:attrNameLst>
                                      </p:cBhvr>
                                    </p:animMotion>
                                    <p:animEffect transition="in" filter="fade">
                                      <p:cBhvr>
                                        <p:cTn id="21" dur="1000"/>
                                        <p:tgtEl>
                                          <p:spTgt spid="12298"/>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2296"/>
                                        </p:tgtEl>
                                        <p:attrNameLst>
                                          <p:attrName>style.visibility</p:attrName>
                                        </p:attrNameLst>
                                      </p:cBhvr>
                                      <p:to>
                                        <p:strVal val="visible"/>
                                      </p:to>
                                    </p:set>
                                    <p:animScale>
                                      <p:cBhvr>
                                        <p:cTn id="25" dur="1000" decel="50000" fill="hold">
                                          <p:stCondLst>
                                            <p:cond delay="0"/>
                                          </p:stCondLst>
                                        </p:cTn>
                                        <p:tgtEl>
                                          <p:spTgt spid="122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296"/>
                                        </p:tgtEl>
                                        <p:attrNameLst>
                                          <p:attrName>ppt_x</p:attrName>
                                          <p:attrName>ppt_y</p:attrName>
                                        </p:attrNameLst>
                                      </p:cBhvr>
                                    </p:animMotion>
                                    <p:animEffect transition="in" filter="fade">
                                      <p:cBhvr>
                                        <p:cTn id="27" dur="1000"/>
                                        <p:tgtEl>
                                          <p:spTgt spid="12296"/>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12300"/>
                                        </p:tgtEl>
                                        <p:attrNameLst>
                                          <p:attrName>style.visibility</p:attrName>
                                        </p:attrNameLst>
                                      </p:cBhvr>
                                      <p:to>
                                        <p:strVal val="visible"/>
                                      </p:to>
                                    </p:set>
                                    <p:animScale>
                                      <p:cBhvr>
                                        <p:cTn id="31" dur="1000" decel="50000" fill="hold">
                                          <p:stCondLst>
                                            <p:cond delay="0"/>
                                          </p:stCondLst>
                                        </p:cTn>
                                        <p:tgtEl>
                                          <p:spTgt spid="123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300"/>
                                        </p:tgtEl>
                                        <p:attrNameLst>
                                          <p:attrName>ppt_x</p:attrName>
                                          <p:attrName>ppt_y</p:attrName>
                                        </p:attrNameLst>
                                      </p:cBhvr>
                                    </p:animMotion>
                                    <p:animEffect transition="in" filter="fade">
                                      <p:cBhvr>
                                        <p:cTn id="33" dur="10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PhoenicianCoin2A"/>
          <p:cNvPicPr>
            <a:picLocks noChangeAspect="1" noChangeArrowheads="1"/>
          </p:cNvPicPr>
          <p:nvPr/>
        </p:nvPicPr>
        <p:blipFill>
          <a:blip r:embed="rId3" cstate="print">
            <a:clrChange>
              <a:clrFrom>
                <a:srgbClr val="F7F4ED"/>
              </a:clrFrom>
              <a:clrTo>
                <a:srgbClr val="F7F4ED">
                  <a:alpha val="0"/>
                </a:srgbClr>
              </a:clrTo>
            </a:clrChange>
          </a:blip>
          <a:srcRect/>
          <a:stretch>
            <a:fillRect/>
          </a:stretch>
        </p:blipFill>
        <p:spPr bwMode="auto">
          <a:xfrm>
            <a:off x="6705600" y="4495800"/>
            <a:ext cx="2057400" cy="2057400"/>
          </a:xfrm>
          <a:prstGeom prst="rect">
            <a:avLst/>
          </a:prstGeom>
          <a:noFill/>
          <a:ln w="9525">
            <a:noFill/>
            <a:miter lim="800000"/>
            <a:headEnd/>
            <a:tailEnd/>
          </a:ln>
        </p:spPr>
      </p:pic>
      <p:graphicFrame>
        <p:nvGraphicFramePr>
          <p:cNvPr id="13320" name="Object 8"/>
          <p:cNvGraphicFramePr>
            <a:graphicFrameLocks noChangeAspect="1"/>
          </p:cNvGraphicFramePr>
          <p:nvPr/>
        </p:nvGraphicFramePr>
        <p:xfrm>
          <a:off x="838200" y="457200"/>
          <a:ext cx="4114800" cy="768350"/>
        </p:xfrm>
        <a:graphic>
          <a:graphicData uri="http://schemas.openxmlformats.org/presentationml/2006/ole">
            <mc:AlternateContent xmlns:mc="http://schemas.openxmlformats.org/markup-compatibility/2006">
              <mc:Choice xmlns:v="urn:schemas-microsoft-com:vml" Requires="v">
                <p:oleObj spid="_x0000_s72709" name="Image" r:id="rId4" imgW="3265796" imgH="609739" progId="">
                  <p:embed/>
                </p:oleObj>
              </mc:Choice>
              <mc:Fallback>
                <p:oleObj name="Image" r:id="rId4" imgW="3265796" imgH="609739" progId="">
                  <p:embed/>
                  <p:pic>
                    <p:nvPicPr>
                      <p:cNvPr id="0" name="Object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457200"/>
                        <a:ext cx="41148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22" name="Picture 10" descr="Image:Murex sp.jpg">
            <a:hlinkClick r:id="rId6"/>
          </p:cNvPr>
          <p:cNvPicPr>
            <a:picLocks noChangeAspect="1" noChangeArrowheads="1"/>
          </p:cNvPicPr>
          <p:nvPr/>
        </p:nvPicPr>
        <p:blipFill>
          <a:blip r:embed="rId7" cstate="print"/>
          <a:srcRect/>
          <a:stretch>
            <a:fillRect/>
          </a:stretch>
        </p:blipFill>
        <p:spPr bwMode="auto">
          <a:xfrm>
            <a:off x="6096000" y="381000"/>
            <a:ext cx="2667000" cy="1670050"/>
          </a:xfrm>
          <a:prstGeom prst="rect">
            <a:avLst/>
          </a:prstGeom>
          <a:noFill/>
          <a:ln w="9525">
            <a:noFill/>
            <a:miter lim="800000"/>
            <a:headEnd/>
            <a:tailEnd/>
          </a:ln>
        </p:spPr>
      </p:pic>
      <p:sp>
        <p:nvSpPr>
          <p:cNvPr id="13323" name="Text Box 11"/>
          <p:cNvSpPr txBox="1">
            <a:spLocks noChangeArrowheads="1"/>
          </p:cNvSpPr>
          <p:nvPr/>
        </p:nvSpPr>
        <p:spPr bwMode="auto">
          <a:xfrm>
            <a:off x="381000" y="1371600"/>
            <a:ext cx="5486400" cy="5354638"/>
          </a:xfrm>
          <a:prstGeom prst="rect">
            <a:avLst/>
          </a:prstGeom>
          <a:noFill/>
          <a:ln w="9525">
            <a:noFill/>
            <a:miter lim="800000"/>
            <a:headEnd/>
            <a:tailEnd/>
          </a:ln>
          <a:effectLst/>
        </p:spPr>
        <p:txBody>
          <a:bodyPr>
            <a:spAutoFit/>
          </a:bodyPr>
          <a:lstStyle/>
          <a:p>
            <a:pPr algn="ctr">
              <a:defRPr/>
            </a:pPr>
            <a:r>
              <a:rPr lang="en-US" sz="2300" u="none" dirty="0">
                <a:effectLst>
                  <a:outerShdw blurRad="38100" dist="38100" dir="2700000" algn="tl">
                    <a:srgbClr val="C0C0C0"/>
                  </a:outerShdw>
                </a:effectLst>
              </a:rPr>
              <a:t>Lived</a:t>
            </a:r>
            <a:r>
              <a:rPr lang="en-US" sz="2300" u="none" dirty="0"/>
              <a:t>: The Phoenicians established a </a:t>
            </a:r>
            <a:r>
              <a:rPr lang="en-US" sz="2300" dirty="0"/>
              <a:t>trade empire</a:t>
            </a:r>
            <a:r>
              <a:rPr lang="en-US" sz="2300" u="none" dirty="0"/>
              <a:t>, and colonies, </a:t>
            </a:r>
            <a:r>
              <a:rPr lang="en-US" sz="2300" u="sng" dirty="0"/>
              <a:t>throughout the Mediterranean</a:t>
            </a:r>
            <a:r>
              <a:rPr lang="en-US" sz="2300" dirty="0"/>
              <a:t>.</a:t>
            </a:r>
          </a:p>
          <a:p>
            <a:pPr algn="ctr">
              <a:defRPr/>
            </a:pPr>
            <a:endParaRPr lang="en-US" sz="2300" dirty="0"/>
          </a:p>
          <a:p>
            <a:pPr algn="ctr">
              <a:defRPr/>
            </a:pPr>
            <a:r>
              <a:rPr lang="en-US" sz="2300" u="none" dirty="0">
                <a:effectLst>
                  <a:outerShdw blurRad="38100" dist="38100" dir="2700000" algn="tl">
                    <a:srgbClr val="C0C0C0"/>
                  </a:outerShdw>
                </a:effectLst>
              </a:rPr>
              <a:t>Made Living</a:t>
            </a:r>
            <a:r>
              <a:rPr lang="en-US" sz="2300" u="none" dirty="0"/>
              <a:t>: They </a:t>
            </a:r>
            <a:r>
              <a:rPr lang="en-US" sz="2300" u="sng" dirty="0"/>
              <a:t>traded</a:t>
            </a:r>
            <a:r>
              <a:rPr lang="en-US" sz="2300" dirty="0"/>
              <a:t> </a:t>
            </a:r>
            <a:r>
              <a:rPr lang="en-US" sz="2300" dirty="0" smtClean="0"/>
              <a:t>many goods </a:t>
            </a:r>
            <a:r>
              <a:rPr lang="en-US" sz="2300" dirty="0"/>
              <a:t>including glass and lumber.  </a:t>
            </a:r>
          </a:p>
          <a:p>
            <a:pPr algn="ctr">
              <a:defRPr/>
            </a:pPr>
            <a:endParaRPr lang="en-US" sz="2300" dirty="0"/>
          </a:p>
          <a:p>
            <a:pPr algn="ctr">
              <a:defRPr/>
            </a:pPr>
            <a:r>
              <a:rPr lang="en-US" sz="2300" dirty="0">
                <a:effectLst>
                  <a:outerShdw blurRad="38100" dist="38100" dir="2700000" algn="tl">
                    <a:srgbClr val="C0C0C0"/>
                  </a:outerShdw>
                </a:effectLst>
              </a:rPr>
              <a:t>Goods</a:t>
            </a:r>
            <a:r>
              <a:rPr lang="en-US" sz="2300" dirty="0"/>
              <a:t>: Their </a:t>
            </a:r>
            <a:r>
              <a:rPr lang="en-US" sz="2300" u="sng" dirty="0"/>
              <a:t>most important product was </a:t>
            </a:r>
            <a:r>
              <a:rPr lang="en-US" sz="2300" u="sng" dirty="0" err="1"/>
              <a:t>Tyrian</a:t>
            </a:r>
            <a:r>
              <a:rPr lang="en-US" sz="2300" u="sng" dirty="0"/>
              <a:t> purple</a:t>
            </a:r>
            <a:r>
              <a:rPr lang="en-US" sz="2300" u="none" dirty="0"/>
              <a:t>, a dye made from boiling the Murex snail.</a:t>
            </a:r>
          </a:p>
          <a:p>
            <a:pPr algn="ctr">
              <a:defRPr/>
            </a:pPr>
            <a:r>
              <a:rPr lang="en-US" sz="2300" u="none" dirty="0"/>
              <a:t>This purple dye was very difficult and expensive to produce. It was very valuable to the rich. </a:t>
            </a:r>
          </a:p>
          <a:p>
            <a:pPr algn="ctr">
              <a:defRPr/>
            </a:pPr>
            <a:endParaRPr lang="en-US" sz="2300" dirty="0"/>
          </a:p>
          <a:p>
            <a:pPr algn="ctr">
              <a:defRPr/>
            </a:pPr>
            <a:endParaRPr lang="en-US" sz="2300" dirty="0"/>
          </a:p>
        </p:txBody>
      </p:sp>
      <p:sp>
        <p:nvSpPr>
          <p:cNvPr id="13324" name="Rectangle 12"/>
          <p:cNvSpPr>
            <a:spLocks noChangeArrowheads="1"/>
          </p:cNvSpPr>
          <p:nvPr/>
        </p:nvSpPr>
        <p:spPr bwMode="auto">
          <a:xfrm>
            <a:off x="6788150" y="2152650"/>
            <a:ext cx="1458913" cy="366713"/>
          </a:xfrm>
          <a:prstGeom prst="rect">
            <a:avLst/>
          </a:prstGeom>
          <a:noFill/>
          <a:ln w="9525">
            <a:noFill/>
            <a:miter lim="800000"/>
            <a:headEnd/>
            <a:tailEnd/>
          </a:ln>
        </p:spPr>
        <p:txBody>
          <a:bodyPr wrap="none">
            <a:spAutoFit/>
          </a:bodyPr>
          <a:lstStyle/>
          <a:p>
            <a:r>
              <a:rPr lang="en-US" b="1"/>
              <a:t>Murex snail</a:t>
            </a:r>
          </a:p>
        </p:txBody>
      </p:sp>
      <p:pic>
        <p:nvPicPr>
          <p:cNvPr id="13326" name="Picture 14" descr="Phoenician ship"/>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96000" y="2667000"/>
            <a:ext cx="2743200" cy="1728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 calcmode="lin" valueType="num">
                                      <p:cBhvr>
                                        <p:cTn id="7" dur="1000" fill="hold"/>
                                        <p:tgtEl>
                                          <p:spTgt spid="13320"/>
                                        </p:tgtEl>
                                        <p:attrNameLst>
                                          <p:attrName>ppt_w</p:attrName>
                                        </p:attrNameLst>
                                      </p:cBhvr>
                                      <p:tavLst>
                                        <p:tav tm="0">
                                          <p:val>
                                            <p:strVal val="#ppt_w*0.70"/>
                                          </p:val>
                                        </p:tav>
                                        <p:tav tm="100000">
                                          <p:val>
                                            <p:strVal val="#ppt_w"/>
                                          </p:val>
                                        </p:tav>
                                      </p:tavLst>
                                    </p:anim>
                                    <p:anim calcmode="lin" valueType="num">
                                      <p:cBhvr>
                                        <p:cTn id="8" dur="1000" fill="hold"/>
                                        <p:tgtEl>
                                          <p:spTgt spid="13320"/>
                                        </p:tgtEl>
                                        <p:attrNameLst>
                                          <p:attrName>ppt_h</p:attrName>
                                        </p:attrNameLst>
                                      </p:cBhvr>
                                      <p:tavLst>
                                        <p:tav tm="0">
                                          <p:val>
                                            <p:strVal val="#ppt_h"/>
                                          </p:val>
                                        </p:tav>
                                        <p:tav tm="100000">
                                          <p:val>
                                            <p:strVal val="#ppt_h"/>
                                          </p:val>
                                        </p:tav>
                                      </p:tavLst>
                                    </p:anim>
                                    <p:animEffect transition="in" filter="fade">
                                      <p:cBhvr>
                                        <p:cTn id="9" dur="1000"/>
                                        <p:tgtEl>
                                          <p:spTgt spid="133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323">
                                            <p:txEl>
                                              <p:pRg st="0" end="0"/>
                                            </p:txEl>
                                          </p:spTgt>
                                        </p:tgtEl>
                                        <p:attrNameLst>
                                          <p:attrName>style.visibility</p:attrName>
                                        </p:attrNameLst>
                                      </p:cBhvr>
                                      <p:to>
                                        <p:strVal val="visible"/>
                                      </p:to>
                                    </p:set>
                                    <p:anim calcmode="lin" valueType="num">
                                      <p:cBhvr>
                                        <p:cTn id="14" dur="500" fill="hold"/>
                                        <p:tgtEl>
                                          <p:spTgt spid="1332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32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323">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13326"/>
                                        </p:tgtEl>
                                        <p:attrNameLst>
                                          <p:attrName>style.visibility</p:attrName>
                                        </p:attrNameLst>
                                      </p:cBhvr>
                                      <p:to>
                                        <p:strVal val="visible"/>
                                      </p:to>
                                    </p:set>
                                    <p:anim calcmode="lin" valueType="num">
                                      <p:cBhvr>
                                        <p:cTn id="19" dur="1000" fill="hold"/>
                                        <p:tgtEl>
                                          <p:spTgt spid="13326"/>
                                        </p:tgtEl>
                                        <p:attrNameLst>
                                          <p:attrName>ppt_w</p:attrName>
                                        </p:attrNameLst>
                                      </p:cBhvr>
                                      <p:tavLst>
                                        <p:tav tm="0">
                                          <p:val>
                                            <p:strVal val="#ppt_w*0.70"/>
                                          </p:val>
                                        </p:tav>
                                        <p:tav tm="100000">
                                          <p:val>
                                            <p:strVal val="#ppt_w"/>
                                          </p:val>
                                        </p:tav>
                                      </p:tavLst>
                                    </p:anim>
                                    <p:anim calcmode="lin" valueType="num">
                                      <p:cBhvr>
                                        <p:cTn id="20" dur="1000" fill="hold"/>
                                        <p:tgtEl>
                                          <p:spTgt spid="13326"/>
                                        </p:tgtEl>
                                        <p:attrNameLst>
                                          <p:attrName>ppt_h</p:attrName>
                                        </p:attrNameLst>
                                      </p:cBhvr>
                                      <p:tavLst>
                                        <p:tav tm="0">
                                          <p:val>
                                            <p:strVal val="#ppt_h"/>
                                          </p:val>
                                        </p:tav>
                                        <p:tav tm="100000">
                                          <p:val>
                                            <p:strVal val="#ppt_h"/>
                                          </p:val>
                                        </p:tav>
                                      </p:tavLst>
                                    </p:anim>
                                    <p:animEffect transition="in" filter="fade">
                                      <p:cBhvr>
                                        <p:cTn id="21" dur="1000"/>
                                        <p:tgtEl>
                                          <p:spTgt spid="13326"/>
                                        </p:tgtEl>
                                      </p:cBhvr>
                                    </p:animEffect>
                                  </p:childTnLst>
                                </p:cTn>
                              </p:par>
                              <p:par>
                                <p:cTn id="22" presetID="55" presetClass="entr" presetSubtype="0" fill="hold" nodeType="withEffect">
                                  <p:stCondLst>
                                    <p:cond delay="0"/>
                                  </p:stCondLst>
                                  <p:childTnLst>
                                    <p:set>
                                      <p:cBhvr>
                                        <p:cTn id="23" dur="1" fill="hold">
                                          <p:stCondLst>
                                            <p:cond delay="0"/>
                                          </p:stCondLst>
                                        </p:cTn>
                                        <p:tgtEl>
                                          <p:spTgt spid="13319"/>
                                        </p:tgtEl>
                                        <p:attrNameLst>
                                          <p:attrName>style.visibility</p:attrName>
                                        </p:attrNameLst>
                                      </p:cBhvr>
                                      <p:to>
                                        <p:strVal val="visible"/>
                                      </p:to>
                                    </p:set>
                                    <p:anim calcmode="lin" valueType="num">
                                      <p:cBhvr>
                                        <p:cTn id="24" dur="1000" fill="hold"/>
                                        <p:tgtEl>
                                          <p:spTgt spid="13319"/>
                                        </p:tgtEl>
                                        <p:attrNameLst>
                                          <p:attrName>ppt_w</p:attrName>
                                        </p:attrNameLst>
                                      </p:cBhvr>
                                      <p:tavLst>
                                        <p:tav tm="0">
                                          <p:val>
                                            <p:strVal val="#ppt_w*0.70"/>
                                          </p:val>
                                        </p:tav>
                                        <p:tav tm="100000">
                                          <p:val>
                                            <p:strVal val="#ppt_w"/>
                                          </p:val>
                                        </p:tav>
                                      </p:tavLst>
                                    </p:anim>
                                    <p:anim calcmode="lin" valueType="num">
                                      <p:cBhvr>
                                        <p:cTn id="25" dur="1000" fill="hold"/>
                                        <p:tgtEl>
                                          <p:spTgt spid="13319"/>
                                        </p:tgtEl>
                                        <p:attrNameLst>
                                          <p:attrName>ppt_h</p:attrName>
                                        </p:attrNameLst>
                                      </p:cBhvr>
                                      <p:tavLst>
                                        <p:tav tm="0">
                                          <p:val>
                                            <p:strVal val="#ppt_h"/>
                                          </p:val>
                                        </p:tav>
                                        <p:tav tm="100000">
                                          <p:val>
                                            <p:strVal val="#ppt_h"/>
                                          </p:val>
                                        </p:tav>
                                      </p:tavLst>
                                    </p:anim>
                                    <p:animEffect transition="in" filter="fade">
                                      <p:cBhvr>
                                        <p:cTn id="26" dur="1000"/>
                                        <p:tgtEl>
                                          <p:spTgt spid="1331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3323">
                                            <p:txEl>
                                              <p:pRg st="2" end="2"/>
                                            </p:txEl>
                                          </p:spTgt>
                                        </p:tgtEl>
                                        <p:attrNameLst>
                                          <p:attrName>style.visibility</p:attrName>
                                        </p:attrNameLst>
                                      </p:cBhvr>
                                      <p:to>
                                        <p:strVal val="visible"/>
                                      </p:to>
                                    </p:set>
                                    <p:anim calcmode="lin" valueType="num">
                                      <p:cBhvr>
                                        <p:cTn id="31" dur="1000" fill="hold"/>
                                        <p:tgtEl>
                                          <p:spTgt spid="13323">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13323">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1332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3323">
                                            <p:txEl>
                                              <p:pRg st="4" end="4"/>
                                            </p:txEl>
                                          </p:spTgt>
                                        </p:tgtEl>
                                        <p:attrNameLst>
                                          <p:attrName>style.visibility</p:attrName>
                                        </p:attrNameLst>
                                      </p:cBhvr>
                                      <p:to>
                                        <p:strVal val="visible"/>
                                      </p:to>
                                    </p:set>
                                    <p:anim calcmode="lin" valueType="num">
                                      <p:cBhvr>
                                        <p:cTn id="38" dur="1000" fill="hold"/>
                                        <p:tgtEl>
                                          <p:spTgt spid="13323">
                                            <p:txEl>
                                              <p:pRg st="4" end="4"/>
                                            </p:txEl>
                                          </p:spTgt>
                                        </p:tgtEl>
                                        <p:attrNameLst>
                                          <p:attrName>ppt_w</p:attrName>
                                        </p:attrNameLst>
                                      </p:cBhvr>
                                      <p:tavLst>
                                        <p:tav tm="0">
                                          <p:val>
                                            <p:strVal val="#ppt_w*0.70"/>
                                          </p:val>
                                        </p:tav>
                                        <p:tav tm="100000">
                                          <p:val>
                                            <p:strVal val="#ppt_w"/>
                                          </p:val>
                                        </p:tav>
                                      </p:tavLst>
                                    </p:anim>
                                    <p:anim calcmode="lin" valueType="num">
                                      <p:cBhvr>
                                        <p:cTn id="39" dur="1000" fill="hold"/>
                                        <p:tgtEl>
                                          <p:spTgt spid="13323">
                                            <p:txEl>
                                              <p:pRg st="4" end="4"/>
                                            </p:txEl>
                                          </p:spTgt>
                                        </p:tgtEl>
                                        <p:attrNameLst>
                                          <p:attrName>ppt_h</p:attrName>
                                        </p:attrNameLst>
                                      </p:cBhvr>
                                      <p:tavLst>
                                        <p:tav tm="0">
                                          <p:val>
                                            <p:strVal val="#ppt_h"/>
                                          </p:val>
                                        </p:tav>
                                        <p:tav tm="100000">
                                          <p:val>
                                            <p:strVal val="#ppt_h"/>
                                          </p:val>
                                        </p:tav>
                                      </p:tavLst>
                                    </p:anim>
                                    <p:animEffect transition="in" filter="fade">
                                      <p:cBhvr>
                                        <p:cTn id="40" dur="1000"/>
                                        <p:tgtEl>
                                          <p:spTgt spid="13323">
                                            <p:txEl>
                                              <p:pRg st="4" end="4"/>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13323">
                                            <p:txEl>
                                              <p:pRg st="5" end="5"/>
                                            </p:txEl>
                                          </p:spTgt>
                                        </p:tgtEl>
                                        <p:attrNameLst>
                                          <p:attrName>style.visibility</p:attrName>
                                        </p:attrNameLst>
                                      </p:cBhvr>
                                      <p:to>
                                        <p:strVal val="visible"/>
                                      </p:to>
                                    </p:set>
                                    <p:anim calcmode="lin" valueType="num">
                                      <p:cBhvr>
                                        <p:cTn id="43" dur="1000" fill="hold"/>
                                        <p:tgtEl>
                                          <p:spTgt spid="13323">
                                            <p:txEl>
                                              <p:pRg st="5" end="5"/>
                                            </p:txEl>
                                          </p:spTgt>
                                        </p:tgtEl>
                                        <p:attrNameLst>
                                          <p:attrName>ppt_w</p:attrName>
                                        </p:attrNameLst>
                                      </p:cBhvr>
                                      <p:tavLst>
                                        <p:tav tm="0">
                                          <p:val>
                                            <p:strVal val="#ppt_w*0.70"/>
                                          </p:val>
                                        </p:tav>
                                        <p:tav tm="100000">
                                          <p:val>
                                            <p:strVal val="#ppt_w"/>
                                          </p:val>
                                        </p:tav>
                                      </p:tavLst>
                                    </p:anim>
                                    <p:anim calcmode="lin" valueType="num">
                                      <p:cBhvr>
                                        <p:cTn id="44" dur="1000" fill="hold"/>
                                        <p:tgtEl>
                                          <p:spTgt spid="13323">
                                            <p:txEl>
                                              <p:pRg st="5" end="5"/>
                                            </p:txEl>
                                          </p:spTgt>
                                        </p:tgtEl>
                                        <p:attrNameLst>
                                          <p:attrName>ppt_h</p:attrName>
                                        </p:attrNameLst>
                                      </p:cBhvr>
                                      <p:tavLst>
                                        <p:tav tm="0">
                                          <p:val>
                                            <p:strVal val="#ppt_h"/>
                                          </p:val>
                                        </p:tav>
                                        <p:tav tm="100000">
                                          <p:val>
                                            <p:strVal val="#ppt_h"/>
                                          </p:val>
                                        </p:tav>
                                      </p:tavLst>
                                    </p:anim>
                                    <p:animEffect transition="in" filter="fade">
                                      <p:cBhvr>
                                        <p:cTn id="45" dur="1000"/>
                                        <p:tgtEl>
                                          <p:spTgt spid="1332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13322"/>
                                        </p:tgtEl>
                                        <p:attrNameLst>
                                          <p:attrName>style.visibility</p:attrName>
                                        </p:attrNameLst>
                                      </p:cBhvr>
                                      <p:to>
                                        <p:strVal val="visible"/>
                                      </p:to>
                                    </p:set>
                                    <p:anim calcmode="lin" valueType="num">
                                      <p:cBhvr>
                                        <p:cTn id="50" dur="1000" fill="hold"/>
                                        <p:tgtEl>
                                          <p:spTgt spid="13322"/>
                                        </p:tgtEl>
                                        <p:attrNameLst>
                                          <p:attrName>ppt_w</p:attrName>
                                        </p:attrNameLst>
                                      </p:cBhvr>
                                      <p:tavLst>
                                        <p:tav tm="0">
                                          <p:val>
                                            <p:strVal val="#ppt_w*0.70"/>
                                          </p:val>
                                        </p:tav>
                                        <p:tav tm="100000">
                                          <p:val>
                                            <p:strVal val="#ppt_w"/>
                                          </p:val>
                                        </p:tav>
                                      </p:tavLst>
                                    </p:anim>
                                    <p:anim calcmode="lin" valueType="num">
                                      <p:cBhvr>
                                        <p:cTn id="51" dur="1000" fill="hold"/>
                                        <p:tgtEl>
                                          <p:spTgt spid="13322"/>
                                        </p:tgtEl>
                                        <p:attrNameLst>
                                          <p:attrName>ppt_h</p:attrName>
                                        </p:attrNameLst>
                                      </p:cBhvr>
                                      <p:tavLst>
                                        <p:tav tm="0">
                                          <p:val>
                                            <p:strVal val="#ppt_h"/>
                                          </p:val>
                                        </p:tav>
                                        <p:tav tm="100000">
                                          <p:val>
                                            <p:strVal val="#ppt_h"/>
                                          </p:val>
                                        </p:tav>
                                      </p:tavLst>
                                    </p:anim>
                                    <p:animEffect transition="in" filter="fade">
                                      <p:cBhvr>
                                        <p:cTn id="52" dur="1000"/>
                                        <p:tgtEl>
                                          <p:spTgt spid="13322"/>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3324"/>
                                        </p:tgtEl>
                                        <p:attrNameLst>
                                          <p:attrName>style.visibility</p:attrName>
                                        </p:attrNameLst>
                                      </p:cBhvr>
                                      <p:to>
                                        <p:strVal val="visible"/>
                                      </p:to>
                                    </p:set>
                                    <p:anim calcmode="lin" valueType="num">
                                      <p:cBhvr>
                                        <p:cTn id="55" dur="1000" fill="hold"/>
                                        <p:tgtEl>
                                          <p:spTgt spid="13324"/>
                                        </p:tgtEl>
                                        <p:attrNameLst>
                                          <p:attrName>ppt_w</p:attrName>
                                        </p:attrNameLst>
                                      </p:cBhvr>
                                      <p:tavLst>
                                        <p:tav tm="0">
                                          <p:val>
                                            <p:strVal val="#ppt_w*0.70"/>
                                          </p:val>
                                        </p:tav>
                                        <p:tav tm="100000">
                                          <p:val>
                                            <p:strVal val="#ppt_w"/>
                                          </p:val>
                                        </p:tav>
                                      </p:tavLst>
                                    </p:anim>
                                    <p:anim calcmode="lin" valueType="num">
                                      <p:cBhvr>
                                        <p:cTn id="56" dur="1000" fill="hold"/>
                                        <p:tgtEl>
                                          <p:spTgt spid="13324"/>
                                        </p:tgtEl>
                                        <p:attrNameLst>
                                          <p:attrName>ppt_h</p:attrName>
                                        </p:attrNameLst>
                                      </p:cBhvr>
                                      <p:tavLst>
                                        <p:tav tm="0">
                                          <p:val>
                                            <p:strVal val="#ppt_h"/>
                                          </p:val>
                                        </p:tav>
                                        <p:tav tm="100000">
                                          <p:val>
                                            <p:strVal val="#ppt_h"/>
                                          </p:val>
                                        </p:tav>
                                      </p:tavLst>
                                    </p:anim>
                                    <p:animEffect transition="in" filter="fade">
                                      <p:cBhvr>
                                        <p:cTn id="57" dur="10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Image:PhoenicianTrade.png"/>
          <p:cNvPicPr>
            <a:picLocks noChangeAspect="1" noChangeArrowheads="1"/>
          </p:cNvPicPr>
          <p:nvPr/>
        </p:nvPicPr>
        <p:blipFill>
          <a:blip r:embed="rId2" cstate="print"/>
          <a:srcRect/>
          <a:stretch>
            <a:fillRect/>
          </a:stretch>
        </p:blipFill>
        <p:spPr bwMode="auto">
          <a:xfrm>
            <a:off x="457200" y="304800"/>
            <a:ext cx="8305800" cy="6229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1000" fill="hold"/>
                                        <p:tgtEl>
                                          <p:spTgt spid="14341"/>
                                        </p:tgtEl>
                                        <p:attrNameLst>
                                          <p:attrName>ppt_w</p:attrName>
                                        </p:attrNameLst>
                                      </p:cBhvr>
                                      <p:tavLst>
                                        <p:tav tm="0">
                                          <p:val>
                                            <p:strVal val="#ppt_w*0.70"/>
                                          </p:val>
                                        </p:tav>
                                        <p:tav tm="100000">
                                          <p:val>
                                            <p:strVal val="#ppt_w"/>
                                          </p:val>
                                        </p:tav>
                                      </p:tavLst>
                                    </p:anim>
                                    <p:anim calcmode="lin" valueType="num">
                                      <p:cBhvr>
                                        <p:cTn id="8" dur="1000" fill="hold"/>
                                        <p:tgtEl>
                                          <p:spTgt spid="14341"/>
                                        </p:tgtEl>
                                        <p:attrNameLst>
                                          <p:attrName>ppt_h</p:attrName>
                                        </p:attrNameLst>
                                      </p:cBhvr>
                                      <p:tavLst>
                                        <p:tav tm="0">
                                          <p:val>
                                            <p:strVal val="#ppt_h"/>
                                          </p:val>
                                        </p:tav>
                                        <p:tav tm="100000">
                                          <p:val>
                                            <p:strVal val="#ppt_h"/>
                                          </p:val>
                                        </p:tav>
                                      </p:tavLst>
                                    </p:anim>
                                    <p:animEffect transition="in" filter="fade">
                                      <p:cBhvr>
                                        <p:cTn id="9" dur="1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609600" y="457200"/>
          <a:ext cx="3352800" cy="750888"/>
        </p:xfrm>
        <a:graphic>
          <a:graphicData uri="http://schemas.openxmlformats.org/presentationml/2006/ole">
            <mc:AlternateContent xmlns:mc="http://schemas.openxmlformats.org/markup-compatibility/2006">
              <mc:Choice xmlns:v="urn:schemas-microsoft-com:vml" Requires="v">
                <p:oleObj spid="_x0000_s2053" name="Image" r:id="rId3" imgW="4216463" imgH="822962" progId="">
                  <p:embed/>
                </p:oleObj>
              </mc:Choice>
              <mc:Fallback>
                <p:oleObj name="Image" r:id="rId3" imgW="4216463" imgH="822962" progId="">
                  <p:embed/>
                  <p:pic>
                    <p:nvPicPr>
                      <p:cNvPr id="0" name="Object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457200"/>
                        <a:ext cx="3352800"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8" name="Text Box 6"/>
          <p:cNvSpPr txBox="1">
            <a:spLocks noChangeArrowheads="1"/>
          </p:cNvSpPr>
          <p:nvPr/>
        </p:nvSpPr>
        <p:spPr bwMode="auto">
          <a:xfrm>
            <a:off x="457200" y="1295400"/>
            <a:ext cx="3810000" cy="701675"/>
          </a:xfrm>
          <a:prstGeom prst="rect">
            <a:avLst/>
          </a:prstGeom>
          <a:noFill/>
          <a:ln w="9525">
            <a:noFill/>
            <a:miter lim="800000"/>
            <a:headEnd/>
            <a:tailEnd/>
          </a:ln>
          <a:effectLst/>
        </p:spPr>
        <p:txBody>
          <a:bodyPr>
            <a:spAutoFit/>
          </a:bodyPr>
          <a:lstStyle/>
          <a:p>
            <a:pPr algn="ctr">
              <a:defRPr/>
            </a:pPr>
            <a:r>
              <a:rPr lang="en-US" sz="2000" u="none" dirty="0">
                <a:effectLst>
                  <a:outerShdw blurRad="38100" dist="38100" dir="2700000" algn="tl">
                    <a:srgbClr val="FFFFFF"/>
                  </a:outerShdw>
                </a:effectLst>
              </a:rPr>
              <a:t>Mesopotamia</a:t>
            </a:r>
            <a:r>
              <a:rPr lang="en-US" sz="2000" b="0" u="none" dirty="0"/>
              <a:t> means, “</a:t>
            </a:r>
            <a:r>
              <a:rPr lang="en-US" sz="2000" b="0" dirty="0"/>
              <a:t>The land between the rivers</a:t>
            </a:r>
            <a:r>
              <a:rPr lang="en-US" sz="2000" b="0" u="none" dirty="0"/>
              <a:t>”</a:t>
            </a:r>
          </a:p>
        </p:txBody>
      </p:sp>
      <p:sp>
        <p:nvSpPr>
          <p:cNvPr id="3079" name="Text Box 7"/>
          <p:cNvSpPr txBox="1">
            <a:spLocks noChangeArrowheads="1"/>
          </p:cNvSpPr>
          <p:nvPr/>
        </p:nvSpPr>
        <p:spPr bwMode="auto">
          <a:xfrm>
            <a:off x="228600" y="2362200"/>
            <a:ext cx="4267200" cy="1311275"/>
          </a:xfrm>
          <a:prstGeom prst="rect">
            <a:avLst/>
          </a:prstGeom>
          <a:noFill/>
          <a:ln w="9525">
            <a:noFill/>
            <a:miter lim="800000"/>
            <a:headEnd/>
            <a:tailEnd/>
          </a:ln>
        </p:spPr>
        <p:txBody>
          <a:bodyPr>
            <a:spAutoFit/>
          </a:bodyPr>
          <a:lstStyle/>
          <a:p>
            <a:pPr algn="ctr"/>
            <a:r>
              <a:rPr lang="en-US" sz="2000" b="0" u="none" dirty="0"/>
              <a:t>The oldest civilization was found in this region </a:t>
            </a:r>
            <a:r>
              <a:rPr lang="en-US" sz="2000" b="0" dirty="0"/>
              <a:t>between the Tigris and Euphrates Rivers</a:t>
            </a:r>
            <a:r>
              <a:rPr lang="en-US" sz="2000" b="0" u="none" dirty="0"/>
              <a:t> in what is now Iraq.</a:t>
            </a:r>
          </a:p>
        </p:txBody>
      </p:sp>
      <p:sp>
        <p:nvSpPr>
          <p:cNvPr id="3090" name="Text Box 18"/>
          <p:cNvSpPr txBox="1">
            <a:spLocks noChangeArrowheads="1"/>
          </p:cNvSpPr>
          <p:nvPr/>
        </p:nvSpPr>
        <p:spPr bwMode="auto">
          <a:xfrm>
            <a:off x="304800" y="4098925"/>
            <a:ext cx="8610600" cy="1006475"/>
          </a:xfrm>
          <a:prstGeom prst="rect">
            <a:avLst/>
          </a:prstGeom>
          <a:noFill/>
          <a:ln w="9525">
            <a:noFill/>
            <a:miter lim="800000"/>
            <a:headEnd/>
            <a:tailEnd/>
          </a:ln>
          <a:effectLst/>
        </p:spPr>
        <p:txBody>
          <a:bodyPr>
            <a:spAutoFit/>
          </a:bodyPr>
          <a:lstStyle/>
          <a:p>
            <a:pPr algn="ctr">
              <a:defRPr/>
            </a:pPr>
            <a:r>
              <a:rPr lang="en-US" sz="2000" b="0" u="none" dirty="0"/>
              <a:t>This area was part of the </a:t>
            </a:r>
            <a:r>
              <a:rPr lang="en-US" sz="2000" u="none" dirty="0">
                <a:effectLst>
                  <a:outerShdw blurRad="38100" dist="38100" dir="2700000" algn="tl">
                    <a:srgbClr val="FFFFFF"/>
                  </a:outerShdw>
                </a:effectLst>
              </a:rPr>
              <a:t>Fertile Crescent</a:t>
            </a:r>
            <a:r>
              <a:rPr lang="en-US" sz="2000" b="0" u="none" dirty="0"/>
              <a:t>. A </a:t>
            </a:r>
            <a:r>
              <a:rPr lang="en-US" sz="2000" b="0" dirty="0"/>
              <a:t>fertile arc of land from the eastern coast of the Mediterranean </a:t>
            </a:r>
            <a:r>
              <a:rPr lang="en-US" sz="2000" b="0" dirty="0" smtClean="0"/>
              <a:t>Sea </a:t>
            </a:r>
            <a:r>
              <a:rPr lang="en-US" sz="2000" b="0" dirty="0"/>
              <a:t>to the Persian Gulf (Arabian Gulf)</a:t>
            </a:r>
          </a:p>
        </p:txBody>
      </p:sp>
      <p:pic>
        <p:nvPicPr>
          <p:cNvPr id="3093" name="Picture 21" descr="sumer.jpg (27476 octets)"/>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685800" y="4800600"/>
            <a:ext cx="1676400" cy="1676400"/>
          </a:xfrm>
          <a:prstGeom prst="rect">
            <a:avLst/>
          </a:prstGeom>
          <a:noFill/>
          <a:ln w="9525">
            <a:noFill/>
            <a:miter lim="800000"/>
            <a:headEnd/>
            <a:tailEnd/>
          </a:ln>
        </p:spPr>
      </p:pic>
      <p:pic>
        <p:nvPicPr>
          <p:cNvPr id="3095" name="Picture 23" descr="vasemesopotamie.gif (53323 octets)"/>
          <p:cNvPicPr>
            <a:picLocks noChangeAspect="1" noChangeArrowheads="1"/>
          </p:cNvPicPr>
          <p:nvPr/>
        </p:nvPicPr>
        <p:blipFill>
          <a:blip r:embed="rId6" cstate="print"/>
          <a:srcRect/>
          <a:stretch>
            <a:fillRect/>
          </a:stretch>
        </p:blipFill>
        <p:spPr bwMode="auto">
          <a:xfrm>
            <a:off x="6934200" y="4953000"/>
            <a:ext cx="1676400" cy="1608138"/>
          </a:xfrm>
          <a:prstGeom prst="rect">
            <a:avLst/>
          </a:prstGeom>
          <a:noFill/>
          <a:ln w="9525">
            <a:noFill/>
            <a:miter lim="800000"/>
            <a:headEnd/>
            <a:tailEnd/>
          </a:ln>
        </p:spPr>
      </p:pic>
      <p:sp>
        <p:nvSpPr>
          <p:cNvPr id="2057" name="Text Box 27"/>
          <p:cNvSpPr txBox="1">
            <a:spLocks noChangeArrowheads="1"/>
          </p:cNvSpPr>
          <p:nvPr/>
        </p:nvSpPr>
        <p:spPr bwMode="auto">
          <a:xfrm>
            <a:off x="285750" y="90488"/>
            <a:ext cx="1238250" cy="366712"/>
          </a:xfrm>
          <a:prstGeom prst="rect">
            <a:avLst/>
          </a:prstGeom>
          <a:noFill/>
          <a:ln w="9525">
            <a:noFill/>
            <a:miter lim="800000"/>
            <a:headEnd/>
            <a:tailEnd/>
          </a:ln>
        </p:spPr>
        <p:txBody>
          <a:bodyPr wrap="none">
            <a:spAutoFit/>
          </a:bodyPr>
          <a:lstStyle/>
          <a:p>
            <a:r>
              <a:rPr lang="en-US" u="none" dirty="0"/>
              <a:t>Section 1</a:t>
            </a:r>
          </a:p>
        </p:txBody>
      </p:sp>
      <p:pic>
        <p:nvPicPr>
          <p:cNvPr id="2052" name="Picture 4" descr="http://www.bible-history.com/maps/maps/fertile_crescent.jpg"/>
          <p:cNvPicPr>
            <a:picLocks noChangeAspect="1" noChangeArrowheads="1"/>
          </p:cNvPicPr>
          <p:nvPr/>
        </p:nvPicPr>
        <p:blipFill>
          <a:blip r:embed="rId7" cstate="print"/>
          <a:srcRect/>
          <a:stretch>
            <a:fillRect/>
          </a:stretch>
        </p:blipFill>
        <p:spPr bwMode="auto">
          <a:xfrm>
            <a:off x="4495800" y="762000"/>
            <a:ext cx="4403710" cy="23229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07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309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30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0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utoUpdateAnimBg="0"/>
      <p:bldP spid="3079" grpId="0" autoUpdateAnimBg="0"/>
      <p:bldP spid="309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alphabet_phoenicia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19400" y="3613150"/>
            <a:ext cx="3581400" cy="2947988"/>
          </a:xfrm>
          <a:prstGeom prst="rect">
            <a:avLst/>
          </a:prstGeom>
          <a:noFill/>
          <a:ln w="9525">
            <a:noFill/>
            <a:miter lim="800000"/>
            <a:headEnd/>
            <a:tailEnd/>
          </a:ln>
        </p:spPr>
      </p:pic>
      <p:sp>
        <p:nvSpPr>
          <p:cNvPr id="15366" name="Text Box 6"/>
          <p:cNvSpPr txBox="1">
            <a:spLocks noChangeArrowheads="1"/>
          </p:cNvSpPr>
          <p:nvPr/>
        </p:nvSpPr>
        <p:spPr bwMode="auto">
          <a:xfrm>
            <a:off x="228600" y="76200"/>
            <a:ext cx="8763000" cy="3939540"/>
          </a:xfrm>
          <a:prstGeom prst="rect">
            <a:avLst/>
          </a:prstGeom>
          <a:noFill/>
          <a:ln w="9525">
            <a:noFill/>
            <a:miter lim="800000"/>
            <a:headEnd/>
            <a:tailEnd/>
          </a:ln>
        </p:spPr>
        <p:txBody>
          <a:bodyPr>
            <a:spAutoFit/>
          </a:bodyPr>
          <a:lstStyle/>
          <a:p>
            <a:pPr algn="ctr"/>
            <a:r>
              <a:rPr lang="en-US" sz="2200" u="none" dirty="0"/>
              <a:t>The</a:t>
            </a:r>
            <a:r>
              <a:rPr lang="en-US" sz="2200" dirty="0"/>
              <a:t> </a:t>
            </a:r>
            <a:r>
              <a:rPr lang="en-US" sz="2200" u="sng" dirty="0"/>
              <a:t>Phoenicians spread their alphabet throughout the Mediterranean</a:t>
            </a:r>
          </a:p>
          <a:p>
            <a:pPr algn="ctr"/>
            <a:endParaRPr lang="en-US" sz="1000" u="sng" dirty="0"/>
          </a:p>
          <a:p>
            <a:pPr algn="ctr"/>
            <a:r>
              <a:rPr lang="en-US" sz="2200" u="none" dirty="0"/>
              <a:t>Their alphabet consisted of </a:t>
            </a:r>
            <a:r>
              <a:rPr lang="en-US" sz="2200" u="sng" dirty="0"/>
              <a:t>22 letters</a:t>
            </a:r>
            <a:r>
              <a:rPr lang="en-US" sz="2200" dirty="0"/>
              <a:t>, it did not have vowels. </a:t>
            </a:r>
          </a:p>
          <a:p>
            <a:pPr algn="ctr"/>
            <a:endParaRPr lang="en-US" sz="1000" dirty="0"/>
          </a:p>
          <a:p>
            <a:pPr algn="ctr"/>
            <a:r>
              <a:rPr lang="en-US" sz="2200" u="none" dirty="0"/>
              <a:t>Unlike many early alphabets which were made of pictograms, </a:t>
            </a:r>
            <a:r>
              <a:rPr lang="en-US" sz="2200" dirty="0"/>
              <a:t>the Phoenician alphabet was </a:t>
            </a:r>
            <a:r>
              <a:rPr lang="en-US" sz="2200" u="sng" dirty="0"/>
              <a:t>phonic</a:t>
            </a:r>
            <a:r>
              <a:rPr lang="en-US" sz="2200" dirty="0"/>
              <a:t> (based on sound). </a:t>
            </a:r>
            <a:r>
              <a:rPr lang="en-US" sz="2200" u="none" dirty="0"/>
              <a:t>These sounds could be assembled to make words.</a:t>
            </a:r>
          </a:p>
          <a:p>
            <a:pPr algn="ctr"/>
            <a:endParaRPr lang="en-US" sz="1000" dirty="0"/>
          </a:p>
          <a:p>
            <a:pPr algn="ctr"/>
            <a:r>
              <a:rPr lang="en-US" sz="2200" u="none" dirty="0"/>
              <a:t>The Greeks eventually adopted this alphabet, which influenced the Latin Alphabet which we use today.</a:t>
            </a:r>
          </a:p>
          <a:p>
            <a:pPr algn="ctr"/>
            <a:endParaRPr lang="en-US" sz="2200" u="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6">
                                            <p:txEl>
                                              <p:pRg st="0" end="0"/>
                                            </p:txEl>
                                          </p:spTgt>
                                        </p:tgtEl>
                                        <p:attrNameLst>
                                          <p:attrName>style.visibility</p:attrName>
                                        </p:attrNameLst>
                                      </p:cBhvr>
                                      <p:to>
                                        <p:strVal val="visible"/>
                                      </p:to>
                                    </p:set>
                                    <p:anim calcmode="lin" valueType="num">
                                      <p:cBhvr>
                                        <p:cTn id="7" dur="1000" fill="hold"/>
                                        <p:tgtEl>
                                          <p:spTgt spid="1536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536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536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365"/>
                                        </p:tgtEl>
                                        <p:attrNameLst>
                                          <p:attrName>style.visibility</p:attrName>
                                        </p:attrNameLst>
                                      </p:cBhvr>
                                      <p:to>
                                        <p:strVal val="visible"/>
                                      </p:to>
                                    </p:set>
                                    <p:anim calcmode="lin" valueType="num">
                                      <p:cBhvr>
                                        <p:cTn id="14" dur="1000" fill="hold"/>
                                        <p:tgtEl>
                                          <p:spTgt spid="15365"/>
                                        </p:tgtEl>
                                        <p:attrNameLst>
                                          <p:attrName>ppt_w</p:attrName>
                                        </p:attrNameLst>
                                      </p:cBhvr>
                                      <p:tavLst>
                                        <p:tav tm="0">
                                          <p:val>
                                            <p:strVal val="#ppt_w*0.70"/>
                                          </p:val>
                                        </p:tav>
                                        <p:tav tm="100000">
                                          <p:val>
                                            <p:strVal val="#ppt_w"/>
                                          </p:val>
                                        </p:tav>
                                      </p:tavLst>
                                    </p:anim>
                                    <p:anim calcmode="lin" valueType="num">
                                      <p:cBhvr>
                                        <p:cTn id="15" dur="1000" fill="hold"/>
                                        <p:tgtEl>
                                          <p:spTgt spid="15365"/>
                                        </p:tgtEl>
                                        <p:attrNameLst>
                                          <p:attrName>ppt_h</p:attrName>
                                        </p:attrNameLst>
                                      </p:cBhvr>
                                      <p:tavLst>
                                        <p:tav tm="0">
                                          <p:val>
                                            <p:strVal val="#ppt_h"/>
                                          </p:val>
                                        </p:tav>
                                        <p:tav tm="100000">
                                          <p:val>
                                            <p:strVal val="#ppt_h"/>
                                          </p:val>
                                        </p:tav>
                                      </p:tavLst>
                                    </p:anim>
                                    <p:animEffect transition="in" filter="fade">
                                      <p:cBhvr>
                                        <p:cTn id="16" dur="1000"/>
                                        <p:tgtEl>
                                          <p:spTgt spid="1536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5366">
                                            <p:txEl>
                                              <p:pRg st="2" end="2"/>
                                            </p:txEl>
                                          </p:spTgt>
                                        </p:tgtEl>
                                        <p:attrNameLst>
                                          <p:attrName>style.visibility</p:attrName>
                                        </p:attrNameLst>
                                      </p:cBhvr>
                                      <p:to>
                                        <p:strVal val="visible"/>
                                      </p:to>
                                    </p:set>
                                    <p:anim calcmode="lin" valueType="num">
                                      <p:cBhvr>
                                        <p:cTn id="21" dur="1000" fill="hold"/>
                                        <p:tgtEl>
                                          <p:spTgt spid="1536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536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536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5366">
                                            <p:txEl>
                                              <p:pRg st="4" end="4"/>
                                            </p:txEl>
                                          </p:spTgt>
                                        </p:tgtEl>
                                        <p:attrNameLst>
                                          <p:attrName>style.visibility</p:attrName>
                                        </p:attrNameLst>
                                      </p:cBhvr>
                                      <p:to>
                                        <p:strVal val="visible"/>
                                      </p:to>
                                    </p:set>
                                    <p:anim calcmode="lin" valueType="num">
                                      <p:cBhvr>
                                        <p:cTn id="28" dur="1000" fill="hold"/>
                                        <p:tgtEl>
                                          <p:spTgt spid="1536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536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536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5366">
                                            <p:txEl>
                                              <p:pRg st="6" end="6"/>
                                            </p:txEl>
                                          </p:spTgt>
                                        </p:tgtEl>
                                        <p:attrNameLst>
                                          <p:attrName>style.visibility</p:attrName>
                                        </p:attrNameLst>
                                      </p:cBhvr>
                                      <p:to>
                                        <p:strVal val="visible"/>
                                      </p:to>
                                    </p:set>
                                    <p:anim calcmode="lin" valueType="num">
                                      <p:cBhvr>
                                        <p:cTn id="35" dur="1000" fill="hold"/>
                                        <p:tgtEl>
                                          <p:spTgt spid="15366">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15366">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153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4.bp.blogspot.com/-5RzYDEF7nZw/T1YYET7JFtI/AAAAAAAAAHs/V-TAGbVOt9k/s1600/alphabet.gif"/>
          <p:cNvPicPr>
            <a:picLocks noChangeAspect="1" noChangeArrowheads="1"/>
          </p:cNvPicPr>
          <p:nvPr/>
        </p:nvPicPr>
        <p:blipFill>
          <a:blip r:embed="rId2" cstate="print"/>
          <a:srcRect/>
          <a:stretch>
            <a:fillRect/>
          </a:stretch>
        </p:blipFill>
        <p:spPr bwMode="auto">
          <a:xfrm>
            <a:off x="159327" y="228600"/>
            <a:ext cx="5098473" cy="3505200"/>
          </a:xfrm>
          <a:prstGeom prst="rect">
            <a:avLst/>
          </a:prstGeom>
          <a:noFill/>
        </p:spPr>
      </p:pic>
      <p:pic>
        <p:nvPicPr>
          <p:cNvPr id="122884" name="Picture 4" descr="http://historicconnections.webs.com/Gezer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410200" y="1482724"/>
            <a:ext cx="3581400" cy="5222876"/>
          </a:xfrm>
          <a:prstGeom prst="rect">
            <a:avLst/>
          </a:prstGeom>
          <a:noFill/>
        </p:spPr>
      </p:pic>
      <p:sp>
        <p:nvSpPr>
          <p:cNvPr id="4" name="TextBox 3"/>
          <p:cNvSpPr txBox="1"/>
          <p:nvPr/>
        </p:nvSpPr>
        <p:spPr>
          <a:xfrm>
            <a:off x="304800" y="4038600"/>
            <a:ext cx="4800600" cy="461665"/>
          </a:xfrm>
          <a:prstGeom prst="rect">
            <a:avLst/>
          </a:prstGeom>
          <a:noFill/>
        </p:spPr>
        <p:txBody>
          <a:bodyPr wrap="square" rtlCol="0">
            <a:spAutoFit/>
          </a:bodyPr>
          <a:lstStyle/>
          <a:p>
            <a:pPr algn="ctr"/>
            <a:r>
              <a:rPr lang="en-US" sz="2400" u="none" dirty="0" smtClean="0"/>
              <a:t>Phoenician Writing</a:t>
            </a:r>
            <a:endParaRPr lang="en-US" sz="2400" u="none"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47638" y="136525"/>
            <a:ext cx="2671762" cy="396875"/>
          </a:xfrm>
          <a:prstGeom prst="rect">
            <a:avLst/>
          </a:prstGeom>
          <a:noFill/>
          <a:ln w="9525">
            <a:noFill/>
            <a:miter lim="800000"/>
            <a:headEnd/>
            <a:tailEnd/>
          </a:ln>
          <a:effectLst/>
        </p:spPr>
        <p:txBody>
          <a:bodyPr wrap="none">
            <a:spAutoFit/>
          </a:bodyPr>
          <a:lstStyle/>
          <a:p>
            <a:pPr>
              <a:defRPr/>
            </a:pPr>
            <a:r>
              <a:rPr lang="en-US" sz="2000" b="1" u="none" dirty="0">
                <a:effectLst>
                  <a:outerShdw blurRad="38100" dist="38100" dir="2700000" algn="tl">
                    <a:srgbClr val="C0C0C0"/>
                  </a:outerShdw>
                </a:effectLst>
              </a:rPr>
              <a:t>Phoenician Artifacts</a:t>
            </a:r>
          </a:p>
        </p:txBody>
      </p:sp>
      <p:pic>
        <p:nvPicPr>
          <p:cNvPr id="16395" name="Picture 11" descr="image_66486_v2_m56577569830704573"/>
          <p:cNvPicPr>
            <a:picLocks noChangeAspect="1" noChangeArrowheads="1"/>
          </p:cNvPicPr>
          <p:nvPr/>
        </p:nvPicPr>
        <p:blipFill>
          <a:blip r:embed="rId2" cstate="print"/>
          <a:srcRect l="21153" r="23077"/>
          <a:stretch>
            <a:fillRect/>
          </a:stretch>
        </p:blipFill>
        <p:spPr bwMode="auto">
          <a:xfrm>
            <a:off x="6629400" y="457200"/>
            <a:ext cx="2209800" cy="6191250"/>
          </a:xfrm>
          <a:prstGeom prst="rect">
            <a:avLst/>
          </a:prstGeom>
          <a:noFill/>
          <a:ln w="9525">
            <a:noFill/>
            <a:miter lim="800000"/>
            <a:headEnd/>
            <a:tailEnd/>
          </a:ln>
        </p:spPr>
      </p:pic>
      <p:pic>
        <p:nvPicPr>
          <p:cNvPr id="16396" name="Picture 12" descr="image_52386_v2_m56577569830555978"/>
          <p:cNvPicPr>
            <a:picLocks noChangeAspect="1" noChangeArrowheads="1"/>
          </p:cNvPicPr>
          <p:nvPr/>
        </p:nvPicPr>
        <p:blipFill>
          <a:blip r:embed="rId3" cstate="print"/>
          <a:srcRect/>
          <a:stretch>
            <a:fillRect/>
          </a:stretch>
        </p:blipFill>
        <p:spPr bwMode="auto">
          <a:xfrm>
            <a:off x="228600" y="609600"/>
            <a:ext cx="6019800" cy="601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Scale>
                                      <p:cBhvr>
                                        <p:cTn id="7" dur="1000" decel="50000" fill="hold">
                                          <p:stCondLst>
                                            <p:cond delay="0"/>
                                          </p:stCondLst>
                                        </p:cTn>
                                        <p:tgtEl>
                                          <p:spTgt spid="163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388"/>
                                        </p:tgtEl>
                                        <p:attrNameLst>
                                          <p:attrName>ppt_x</p:attrName>
                                          <p:attrName>ppt_y</p:attrName>
                                        </p:attrNameLst>
                                      </p:cBhvr>
                                    </p:animMotion>
                                    <p:animEffect transition="in" filter="fade">
                                      <p:cBhvr>
                                        <p:cTn id="9" dur="1000"/>
                                        <p:tgtEl>
                                          <p:spTgt spid="1638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6396"/>
                                        </p:tgtEl>
                                        <p:attrNameLst>
                                          <p:attrName>style.visibility</p:attrName>
                                        </p:attrNameLst>
                                      </p:cBhvr>
                                      <p:to>
                                        <p:strVal val="visible"/>
                                      </p:to>
                                    </p:set>
                                    <p:anim calcmode="lin" valueType="num">
                                      <p:cBhvr>
                                        <p:cTn id="13" dur="1000" fill="hold"/>
                                        <p:tgtEl>
                                          <p:spTgt spid="16396"/>
                                        </p:tgtEl>
                                        <p:attrNameLst>
                                          <p:attrName>ppt_w</p:attrName>
                                        </p:attrNameLst>
                                      </p:cBhvr>
                                      <p:tavLst>
                                        <p:tav tm="0">
                                          <p:val>
                                            <p:strVal val="#ppt_w*0.70"/>
                                          </p:val>
                                        </p:tav>
                                        <p:tav tm="100000">
                                          <p:val>
                                            <p:strVal val="#ppt_w"/>
                                          </p:val>
                                        </p:tav>
                                      </p:tavLst>
                                    </p:anim>
                                    <p:anim calcmode="lin" valueType="num">
                                      <p:cBhvr>
                                        <p:cTn id="14" dur="1000" fill="hold"/>
                                        <p:tgtEl>
                                          <p:spTgt spid="16396"/>
                                        </p:tgtEl>
                                        <p:attrNameLst>
                                          <p:attrName>ppt_h</p:attrName>
                                        </p:attrNameLst>
                                      </p:cBhvr>
                                      <p:tavLst>
                                        <p:tav tm="0">
                                          <p:val>
                                            <p:strVal val="#ppt_h"/>
                                          </p:val>
                                        </p:tav>
                                        <p:tav tm="100000">
                                          <p:val>
                                            <p:strVal val="#ppt_h"/>
                                          </p:val>
                                        </p:tav>
                                      </p:tavLst>
                                    </p:anim>
                                    <p:animEffect transition="in" filter="fade">
                                      <p:cBhvr>
                                        <p:cTn id="15" dur="1000"/>
                                        <p:tgtEl>
                                          <p:spTgt spid="16396"/>
                                        </p:tgtEl>
                                      </p:cBhvr>
                                    </p:animEffect>
                                  </p:childTnLst>
                                </p:cTn>
                              </p:par>
                              <p:par>
                                <p:cTn id="16" presetID="55" presetClass="entr" presetSubtype="0" fill="hold" nodeType="withEffect">
                                  <p:stCondLst>
                                    <p:cond delay="0"/>
                                  </p:stCondLst>
                                  <p:childTnLst>
                                    <p:set>
                                      <p:cBhvr>
                                        <p:cTn id="17" dur="1" fill="hold">
                                          <p:stCondLst>
                                            <p:cond delay="0"/>
                                          </p:stCondLst>
                                        </p:cTn>
                                        <p:tgtEl>
                                          <p:spTgt spid="16395"/>
                                        </p:tgtEl>
                                        <p:attrNameLst>
                                          <p:attrName>style.visibility</p:attrName>
                                        </p:attrNameLst>
                                      </p:cBhvr>
                                      <p:to>
                                        <p:strVal val="visible"/>
                                      </p:to>
                                    </p:set>
                                    <p:anim calcmode="lin" valueType="num">
                                      <p:cBhvr>
                                        <p:cTn id="18" dur="1000" fill="hold"/>
                                        <p:tgtEl>
                                          <p:spTgt spid="16395"/>
                                        </p:tgtEl>
                                        <p:attrNameLst>
                                          <p:attrName>ppt_w</p:attrName>
                                        </p:attrNameLst>
                                      </p:cBhvr>
                                      <p:tavLst>
                                        <p:tav tm="0">
                                          <p:val>
                                            <p:strVal val="#ppt_w*0.70"/>
                                          </p:val>
                                        </p:tav>
                                        <p:tav tm="100000">
                                          <p:val>
                                            <p:strVal val="#ppt_w"/>
                                          </p:val>
                                        </p:tav>
                                      </p:tavLst>
                                    </p:anim>
                                    <p:anim calcmode="lin" valueType="num">
                                      <p:cBhvr>
                                        <p:cTn id="19" dur="1000" fill="hold"/>
                                        <p:tgtEl>
                                          <p:spTgt spid="16395"/>
                                        </p:tgtEl>
                                        <p:attrNameLst>
                                          <p:attrName>ppt_h</p:attrName>
                                        </p:attrNameLst>
                                      </p:cBhvr>
                                      <p:tavLst>
                                        <p:tav tm="0">
                                          <p:val>
                                            <p:strVal val="#ppt_h"/>
                                          </p:val>
                                        </p:tav>
                                        <p:tav tm="100000">
                                          <p:val>
                                            <p:strVal val="#ppt_h"/>
                                          </p:val>
                                        </p:tav>
                                      </p:tavLst>
                                    </p:anim>
                                    <p:animEffect transition="in" filter="fade">
                                      <p:cBhvr>
                                        <p:cTn id="20" dur="10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_66556_v2_m56577569830704911"/>
          <p:cNvPicPr>
            <a:picLocks noChangeAspect="1" noChangeArrowheads="1"/>
          </p:cNvPicPr>
          <p:nvPr/>
        </p:nvPicPr>
        <p:blipFill>
          <a:blip r:embed="rId2" cstate="print">
            <a:clrChange>
              <a:clrFrom>
                <a:srgbClr val="000201"/>
              </a:clrFrom>
              <a:clrTo>
                <a:srgbClr val="000201">
                  <a:alpha val="0"/>
                </a:srgbClr>
              </a:clrTo>
            </a:clrChange>
          </a:blip>
          <a:srcRect l="7817" r="11401"/>
          <a:stretch>
            <a:fillRect/>
          </a:stretch>
        </p:blipFill>
        <p:spPr bwMode="auto">
          <a:xfrm>
            <a:off x="6584950" y="152400"/>
            <a:ext cx="2559050" cy="6705600"/>
          </a:xfrm>
          <a:prstGeom prst="rect">
            <a:avLst/>
          </a:prstGeom>
          <a:noFill/>
          <a:ln w="9525">
            <a:noFill/>
            <a:miter lim="800000"/>
            <a:headEnd/>
            <a:tailEnd/>
          </a:ln>
        </p:spPr>
      </p:pic>
      <p:pic>
        <p:nvPicPr>
          <p:cNvPr id="17413" name="Picture 5" descr="image_66482_v2_m56577569830704553"/>
          <p:cNvPicPr>
            <a:picLocks noChangeAspect="1" noChangeArrowheads="1"/>
          </p:cNvPicPr>
          <p:nvPr/>
        </p:nvPicPr>
        <p:blipFill>
          <a:blip r:embed="rId3" cstate="print"/>
          <a:srcRect/>
          <a:stretch>
            <a:fillRect/>
          </a:stretch>
        </p:blipFill>
        <p:spPr bwMode="auto">
          <a:xfrm>
            <a:off x="3276600" y="2819400"/>
            <a:ext cx="3228975" cy="3733800"/>
          </a:xfrm>
          <a:prstGeom prst="rect">
            <a:avLst/>
          </a:prstGeom>
          <a:noFill/>
          <a:ln w="9525">
            <a:noFill/>
            <a:miter lim="800000"/>
            <a:headEnd/>
            <a:tailEnd/>
          </a:ln>
        </p:spPr>
      </p:pic>
      <p:pic>
        <p:nvPicPr>
          <p:cNvPr id="17414" name="Picture 6" descr="image_66483_v2_m56577569830704558"/>
          <p:cNvPicPr>
            <a:picLocks noChangeAspect="1" noChangeArrowheads="1"/>
          </p:cNvPicPr>
          <p:nvPr/>
        </p:nvPicPr>
        <p:blipFill>
          <a:blip r:embed="rId4" cstate="print"/>
          <a:srcRect/>
          <a:stretch>
            <a:fillRect/>
          </a:stretch>
        </p:blipFill>
        <p:spPr bwMode="auto">
          <a:xfrm>
            <a:off x="381000" y="2743200"/>
            <a:ext cx="2232025" cy="3829050"/>
          </a:xfrm>
          <a:prstGeom prst="rect">
            <a:avLst/>
          </a:prstGeom>
          <a:noFill/>
          <a:ln w="9525">
            <a:noFill/>
            <a:miter lim="800000"/>
            <a:headEnd/>
            <a:tailEnd/>
          </a:ln>
        </p:spPr>
      </p:pic>
      <p:pic>
        <p:nvPicPr>
          <p:cNvPr id="17415" name="Picture 7" descr="image_66485_v2_m56577569830704568"/>
          <p:cNvPicPr>
            <a:picLocks noChangeAspect="1" noChangeArrowheads="1"/>
          </p:cNvPicPr>
          <p:nvPr/>
        </p:nvPicPr>
        <p:blipFill>
          <a:blip r:embed="rId5" cstate="print">
            <a:clrChange>
              <a:clrFrom>
                <a:srgbClr val="FFFFFF"/>
              </a:clrFrom>
              <a:clrTo>
                <a:srgbClr val="FFFFFF">
                  <a:alpha val="0"/>
                </a:srgbClr>
              </a:clrTo>
            </a:clrChange>
          </a:blip>
          <a:srcRect t="5162" b="4517"/>
          <a:stretch>
            <a:fillRect/>
          </a:stretch>
        </p:blipFill>
        <p:spPr bwMode="auto">
          <a:xfrm>
            <a:off x="3352800" y="0"/>
            <a:ext cx="2632075" cy="2667000"/>
          </a:xfrm>
          <a:prstGeom prst="rect">
            <a:avLst/>
          </a:prstGeom>
          <a:noFill/>
          <a:ln w="9525">
            <a:noFill/>
            <a:miter lim="800000"/>
            <a:headEnd/>
            <a:tailEnd/>
          </a:ln>
        </p:spPr>
      </p:pic>
      <p:pic>
        <p:nvPicPr>
          <p:cNvPr id="17416" name="Picture 8" descr="image_52384_v2_m56577569830555968"/>
          <p:cNvPicPr>
            <a:picLocks noChangeAspect="1" noChangeArrowheads="1"/>
          </p:cNvPicPr>
          <p:nvPr/>
        </p:nvPicPr>
        <p:blipFill>
          <a:blip r:embed="rId6" cstate="print">
            <a:clrChange>
              <a:clrFrom>
                <a:srgbClr val="EAF1E9"/>
              </a:clrFrom>
              <a:clrTo>
                <a:srgbClr val="EAF1E9">
                  <a:alpha val="0"/>
                </a:srgbClr>
              </a:clrTo>
            </a:clrChange>
          </a:blip>
          <a:srcRect/>
          <a:stretch>
            <a:fillRect/>
          </a:stretch>
        </p:blipFill>
        <p:spPr bwMode="auto">
          <a:xfrm>
            <a:off x="609600" y="0"/>
            <a:ext cx="2001838" cy="2628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p:cTn id="7" dur="1000" fill="hold"/>
                                        <p:tgtEl>
                                          <p:spTgt spid="17416"/>
                                        </p:tgtEl>
                                        <p:attrNameLst>
                                          <p:attrName>ppt_w</p:attrName>
                                        </p:attrNameLst>
                                      </p:cBhvr>
                                      <p:tavLst>
                                        <p:tav tm="0">
                                          <p:val>
                                            <p:strVal val="#ppt_w+.3"/>
                                          </p:val>
                                        </p:tav>
                                        <p:tav tm="100000">
                                          <p:val>
                                            <p:strVal val="#ppt_w"/>
                                          </p:val>
                                        </p:tav>
                                      </p:tavLst>
                                    </p:anim>
                                    <p:anim calcmode="lin" valueType="num">
                                      <p:cBhvr>
                                        <p:cTn id="8" dur="1000" fill="hold"/>
                                        <p:tgtEl>
                                          <p:spTgt spid="17416"/>
                                        </p:tgtEl>
                                        <p:attrNameLst>
                                          <p:attrName>ppt_h</p:attrName>
                                        </p:attrNameLst>
                                      </p:cBhvr>
                                      <p:tavLst>
                                        <p:tav tm="0">
                                          <p:val>
                                            <p:strVal val="#ppt_h"/>
                                          </p:val>
                                        </p:tav>
                                        <p:tav tm="100000">
                                          <p:val>
                                            <p:strVal val="#ppt_h"/>
                                          </p:val>
                                        </p:tav>
                                      </p:tavLst>
                                    </p:anim>
                                    <p:animEffect transition="in" filter="fade">
                                      <p:cBhvr>
                                        <p:cTn id="9" dur="1000"/>
                                        <p:tgtEl>
                                          <p:spTgt spid="1741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p:cTn id="13" dur="1000" fill="hold"/>
                                        <p:tgtEl>
                                          <p:spTgt spid="17415"/>
                                        </p:tgtEl>
                                        <p:attrNameLst>
                                          <p:attrName>ppt_w</p:attrName>
                                        </p:attrNameLst>
                                      </p:cBhvr>
                                      <p:tavLst>
                                        <p:tav tm="0">
                                          <p:val>
                                            <p:strVal val="#ppt_w+.3"/>
                                          </p:val>
                                        </p:tav>
                                        <p:tav tm="100000">
                                          <p:val>
                                            <p:strVal val="#ppt_w"/>
                                          </p:val>
                                        </p:tav>
                                      </p:tavLst>
                                    </p:anim>
                                    <p:anim calcmode="lin" valueType="num">
                                      <p:cBhvr>
                                        <p:cTn id="14" dur="1000" fill="hold"/>
                                        <p:tgtEl>
                                          <p:spTgt spid="17415"/>
                                        </p:tgtEl>
                                        <p:attrNameLst>
                                          <p:attrName>ppt_h</p:attrName>
                                        </p:attrNameLst>
                                      </p:cBhvr>
                                      <p:tavLst>
                                        <p:tav tm="0">
                                          <p:val>
                                            <p:strVal val="#ppt_h"/>
                                          </p:val>
                                        </p:tav>
                                        <p:tav tm="100000">
                                          <p:val>
                                            <p:strVal val="#ppt_h"/>
                                          </p:val>
                                        </p:tav>
                                      </p:tavLst>
                                    </p:anim>
                                    <p:animEffect transition="in" filter="fade">
                                      <p:cBhvr>
                                        <p:cTn id="15" dur="1000"/>
                                        <p:tgtEl>
                                          <p:spTgt spid="17415"/>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7414"/>
                                        </p:tgtEl>
                                        <p:attrNameLst>
                                          <p:attrName>style.visibility</p:attrName>
                                        </p:attrNameLst>
                                      </p:cBhvr>
                                      <p:to>
                                        <p:strVal val="visible"/>
                                      </p:to>
                                    </p:set>
                                    <p:anim calcmode="lin" valueType="num">
                                      <p:cBhvr>
                                        <p:cTn id="19" dur="1000" fill="hold"/>
                                        <p:tgtEl>
                                          <p:spTgt spid="17414"/>
                                        </p:tgtEl>
                                        <p:attrNameLst>
                                          <p:attrName>ppt_w</p:attrName>
                                        </p:attrNameLst>
                                      </p:cBhvr>
                                      <p:tavLst>
                                        <p:tav tm="0">
                                          <p:val>
                                            <p:strVal val="#ppt_w+.3"/>
                                          </p:val>
                                        </p:tav>
                                        <p:tav tm="100000">
                                          <p:val>
                                            <p:strVal val="#ppt_w"/>
                                          </p:val>
                                        </p:tav>
                                      </p:tavLst>
                                    </p:anim>
                                    <p:anim calcmode="lin" valueType="num">
                                      <p:cBhvr>
                                        <p:cTn id="20" dur="1000" fill="hold"/>
                                        <p:tgtEl>
                                          <p:spTgt spid="17414"/>
                                        </p:tgtEl>
                                        <p:attrNameLst>
                                          <p:attrName>ppt_h</p:attrName>
                                        </p:attrNameLst>
                                      </p:cBhvr>
                                      <p:tavLst>
                                        <p:tav tm="0">
                                          <p:val>
                                            <p:strVal val="#ppt_h"/>
                                          </p:val>
                                        </p:tav>
                                        <p:tav tm="100000">
                                          <p:val>
                                            <p:strVal val="#ppt_h"/>
                                          </p:val>
                                        </p:tav>
                                      </p:tavLst>
                                    </p:anim>
                                    <p:animEffect transition="in" filter="fade">
                                      <p:cBhvr>
                                        <p:cTn id="21" dur="1000"/>
                                        <p:tgtEl>
                                          <p:spTgt spid="17414"/>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p:cTn id="25" dur="1000" fill="hold"/>
                                        <p:tgtEl>
                                          <p:spTgt spid="17413"/>
                                        </p:tgtEl>
                                        <p:attrNameLst>
                                          <p:attrName>ppt_w</p:attrName>
                                        </p:attrNameLst>
                                      </p:cBhvr>
                                      <p:tavLst>
                                        <p:tav tm="0">
                                          <p:val>
                                            <p:strVal val="#ppt_w+.3"/>
                                          </p:val>
                                        </p:tav>
                                        <p:tav tm="100000">
                                          <p:val>
                                            <p:strVal val="#ppt_w"/>
                                          </p:val>
                                        </p:tav>
                                      </p:tavLst>
                                    </p:anim>
                                    <p:anim calcmode="lin" valueType="num">
                                      <p:cBhvr>
                                        <p:cTn id="26" dur="1000" fill="hold"/>
                                        <p:tgtEl>
                                          <p:spTgt spid="17413"/>
                                        </p:tgtEl>
                                        <p:attrNameLst>
                                          <p:attrName>ppt_h</p:attrName>
                                        </p:attrNameLst>
                                      </p:cBhvr>
                                      <p:tavLst>
                                        <p:tav tm="0">
                                          <p:val>
                                            <p:strVal val="#ppt_h"/>
                                          </p:val>
                                        </p:tav>
                                        <p:tav tm="100000">
                                          <p:val>
                                            <p:strVal val="#ppt_h"/>
                                          </p:val>
                                        </p:tav>
                                      </p:tavLst>
                                    </p:anim>
                                    <p:animEffect transition="in" filter="fade">
                                      <p:cBhvr>
                                        <p:cTn id="27" dur="1000"/>
                                        <p:tgtEl>
                                          <p:spTgt spid="17413"/>
                                        </p:tgtEl>
                                      </p:cBhvr>
                                    </p:animEffect>
                                  </p:childTnLst>
                                </p:cTn>
                              </p:par>
                            </p:childTnLst>
                          </p:cTn>
                        </p:par>
                        <p:par>
                          <p:cTn id="28" fill="hold">
                            <p:stCondLst>
                              <p:cond delay="4000"/>
                            </p:stCondLst>
                            <p:childTnLst>
                              <p:par>
                                <p:cTn id="29" presetID="50" presetClass="entr" presetSubtype="0" decel="100000" fill="hold" nodeType="afterEffect">
                                  <p:stCondLst>
                                    <p:cond delay="0"/>
                                  </p:stCondLst>
                                  <p:childTnLst>
                                    <p:set>
                                      <p:cBhvr>
                                        <p:cTn id="30" dur="1" fill="hold">
                                          <p:stCondLst>
                                            <p:cond delay="0"/>
                                          </p:stCondLst>
                                        </p:cTn>
                                        <p:tgtEl>
                                          <p:spTgt spid="17412"/>
                                        </p:tgtEl>
                                        <p:attrNameLst>
                                          <p:attrName>style.visibility</p:attrName>
                                        </p:attrNameLst>
                                      </p:cBhvr>
                                      <p:to>
                                        <p:strVal val="visible"/>
                                      </p:to>
                                    </p:set>
                                    <p:anim calcmode="lin" valueType="num">
                                      <p:cBhvr>
                                        <p:cTn id="31" dur="1000" fill="hold"/>
                                        <p:tgtEl>
                                          <p:spTgt spid="17412"/>
                                        </p:tgtEl>
                                        <p:attrNameLst>
                                          <p:attrName>ppt_w</p:attrName>
                                        </p:attrNameLst>
                                      </p:cBhvr>
                                      <p:tavLst>
                                        <p:tav tm="0">
                                          <p:val>
                                            <p:strVal val="#ppt_w+.3"/>
                                          </p:val>
                                        </p:tav>
                                        <p:tav tm="100000">
                                          <p:val>
                                            <p:strVal val="#ppt_w"/>
                                          </p:val>
                                        </p:tav>
                                      </p:tavLst>
                                    </p:anim>
                                    <p:anim calcmode="lin" valueType="num">
                                      <p:cBhvr>
                                        <p:cTn id="32" dur="1000" fill="hold"/>
                                        <p:tgtEl>
                                          <p:spTgt spid="17412"/>
                                        </p:tgtEl>
                                        <p:attrNameLst>
                                          <p:attrName>ppt_h</p:attrName>
                                        </p:attrNameLst>
                                      </p:cBhvr>
                                      <p:tavLst>
                                        <p:tav tm="0">
                                          <p:val>
                                            <p:strVal val="#ppt_h"/>
                                          </p:val>
                                        </p:tav>
                                        <p:tav tm="100000">
                                          <p:val>
                                            <p:strVal val="#ppt_h"/>
                                          </p:val>
                                        </p:tav>
                                      </p:tavLst>
                                    </p:anim>
                                    <p:animEffect transition="in" filter="fade">
                                      <p:cBhvr>
                                        <p:cTn id="33" dur="1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4"/>
          <p:cNvGraphicFramePr>
            <a:graphicFrameLocks noChangeAspect="1"/>
          </p:cNvGraphicFramePr>
          <p:nvPr/>
        </p:nvGraphicFramePr>
        <p:xfrm>
          <a:off x="228600" y="304800"/>
          <a:ext cx="5181600" cy="725488"/>
        </p:xfrm>
        <a:graphic>
          <a:graphicData uri="http://schemas.openxmlformats.org/presentationml/2006/ole">
            <mc:AlternateContent xmlns:mc="http://schemas.openxmlformats.org/markup-compatibility/2006">
              <mc:Choice xmlns:v="urn:schemas-microsoft-com:vml" Requires="v">
                <p:oleObj spid="_x0000_s73733" name="Image" r:id="rId3" imgW="4714437" imgH="660550" progId="">
                  <p:embed/>
                </p:oleObj>
              </mc:Choice>
              <mc:Fallback>
                <p:oleObj name="Image" r:id="rId3" imgW="4714437" imgH="660550" progId="">
                  <p:embed/>
                  <p:pic>
                    <p:nvPicPr>
                      <p:cNvPr id="0" name="Object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04800"/>
                        <a:ext cx="51816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438" name="Text Box 6"/>
          <p:cNvSpPr txBox="1">
            <a:spLocks noChangeArrowheads="1"/>
          </p:cNvSpPr>
          <p:nvPr/>
        </p:nvSpPr>
        <p:spPr bwMode="auto">
          <a:xfrm>
            <a:off x="228600" y="1638300"/>
            <a:ext cx="8686800" cy="5262979"/>
          </a:xfrm>
          <a:prstGeom prst="rect">
            <a:avLst/>
          </a:prstGeom>
          <a:noFill/>
          <a:ln w="9525">
            <a:noFill/>
            <a:miter lim="800000"/>
            <a:headEnd/>
            <a:tailEnd/>
          </a:ln>
          <a:effectLst/>
        </p:spPr>
        <p:txBody>
          <a:bodyPr>
            <a:spAutoFit/>
          </a:bodyPr>
          <a:lstStyle/>
          <a:p>
            <a:pPr>
              <a:defRPr/>
            </a:pPr>
            <a:r>
              <a:rPr lang="en-US" sz="2400" dirty="0">
                <a:effectLst>
                  <a:outerShdw blurRad="38100" dist="38100" dir="2700000" algn="tl">
                    <a:srgbClr val="C0C0C0"/>
                  </a:outerShdw>
                </a:effectLst>
              </a:rPr>
              <a:t>Israelites</a:t>
            </a:r>
          </a:p>
          <a:p>
            <a:pPr>
              <a:defRPr/>
            </a:pPr>
            <a:r>
              <a:rPr lang="en-US" sz="2400" u="sng" dirty="0"/>
              <a:t>Semitic-speaking people who lived </a:t>
            </a:r>
          </a:p>
          <a:p>
            <a:pPr>
              <a:defRPr/>
            </a:pPr>
            <a:r>
              <a:rPr lang="en-US" sz="2400" u="sng" dirty="0"/>
              <a:t>south of the Phoenicians</a:t>
            </a:r>
            <a:r>
              <a:rPr lang="en-US" sz="2400" dirty="0"/>
              <a:t> in </a:t>
            </a:r>
          </a:p>
          <a:p>
            <a:pPr>
              <a:defRPr/>
            </a:pPr>
            <a:r>
              <a:rPr lang="en-US" sz="2400" dirty="0"/>
              <a:t>the </a:t>
            </a:r>
            <a:r>
              <a:rPr lang="en-US" sz="2400" u="sng" dirty="0"/>
              <a:t>Levant</a:t>
            </a:r>
            <a:r>
              <a:rPr lang="en-US" sz="2400" dirty="0"/>
              <a:t>.</a:t>
            </a:r>
          </a:p>
          <a:p>
            <a:pPr>
              <a:defRPr/>
            </a:pPr>
            <a:endParaRPr lang="en-US" sz="2400" u="none" dirty="0"/>
          </a:p>
          <a:p>
            <a:pPr>
              <a:defRPr/>
            </a:pPr>
            <a:r>
              <a:rPr lang="en-US" sz="2400" u="none" dirty="0"/>
              <a:t>Compared to other groups in the region, </a:t>
            </a:r>
          </a:p>
          <a:p>
            <a:pPr>
              <a:defRPr/>
            </a:pPr>
            <a:r>
              <a:rPr lang="en-US" sz="2400" u="none" dirty="0"/>
              <a:t>they were a small group.</a:t>
            </a:r>
          </a:p>
          <a:p>
            <a:pPr>
              <a:defRPr/>
            </a:pPr>
            <a:endParaRPr lang="en-US" sz="2400" dirty="0"/>
          </a:p>
          <a:p>
            <a:pPr>
              <a:defRPr/>
            </a:pPr>
            <a:r>
              <a:rPr lang="en-US" sz="2400" u="none" dirty="0" smtClean="0"/>
              <a:t>Their religion, known today as Judaism, continues as a world religion and </a:t>
            </a:r>
            <a:r>
              <a:rPr lang="en-US" sz="2400" u="none" dirty="0" smtClean="0">
                <a:effectLst>
                  <a:outerShdw blurRad="38100" dist="38100" dir="2700000" algn="tl">
                    <a:srgbClr val="C0C0C0"/>
                  </a:outerShdw>
                </a:effectLst>
              </a:rPr>
              <a:t>influenced</a:t>
            </a:r>
            <a:r>
              <a:rPr lang="en-US" sz="2400" u="none" dirty="0" smtClean="0"/>
              <a:t> the development of Christianity and Islam.</a:t>
            </a:r>
          </a:p>
          <a:p>
            <a:pPr>
              <a:defRPr/>
            </a:pPr>
            <a:endParaRPr lang="en-US" sz="2400" b="1" u="none" dirty="0" smtClean="0"/>
          </a:p>
          <a:p>
            <a:pPr>
              <a:defRPr/>
            </a:pPr>
            <a:endParaRPr lang="en-US" sz="2400" b="1" u="none" dirty="0"/>
          </a:p>
          <a:p>
            <a:pPr>
              <a:defRPr/>
            </a:pPr>
            <a:endParaRPr lang="en-US" sz="2400" b="1" dirty="0"/>
          </a:p>
        </p:txBody>
      </p:sp>
      <p:pic>
        <p:nvPicPr>
          <p:cNvPr id="18443" name="Picture 11" descr="Image:Abraham.jpg"/>
          <p:cNvPicPr>
            <a:picLocks noChangeAspect="1" noChangeArrowheads="1"/>
          </p:cNvPicPr>
          <p:nvPr/>
        </p:nvPicPr>
        <p:blipFill>
          <a:blip r:embed="rId5" cstate="print"/>
          <a:srcRect/>
          <a:stretch>
            <a:fillRect/>
          </a:stretch>
        </p:blipFill>
        <p:spPr bwMode="auto">
          <a:xfrm>
            <a:off x="5715000" y="685800"/>
            <a:ext cx="3200400" cy="240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strVal val="#ppt_w*0.70"/>
                                          </p:val>
                                        </p:tav>
                                        <p:tav tm="100000">
                                          <p:val>
                                            <p:strVal val="#ppt_w"/>
                                          </p:val>
                                        </p:tav>
                                      </p:tavLst>
                                    </p:anim>
                                    <p:anim calcmode="lin" valueType="num">
                                      <p:cBhvr>
                                        <p:cTn id="8" dur="1000" fill="hold"/>
                                        <p:tgtEl>
                                          <p:spTgt spid="18436"/>
                                        </p:tgtEl>
                                        <p:attrNameLst>
                                          <p:attrName>ppt_h</p:attrName>
                                        </p:attrNameLst>
                                      </p:cBhvr>
                                      <p:tavLst>
                                        <p:tav tm="0">
                                          <p:val>
                                            <p:strVal val="#ppt_h"/>
                                          </p:val>
                                        </p:tav>
                                        <p:tav tm="100000">
                                          <p:val>
                                            <p:strVal val="#ppt_h"/>
                                          </p:val>
                                        </p:tav>
                                      </p:tavLst>
                                    </p:anim>
                                    <p:animEffect transition="in" filter="fade">
                                      <p:cBhvr>
                                        <p:cTn id="9" dur="1000"/>
                                        <p:tgtEl>
                                          <p:spTgt spid="18436"/>
                                        </p:tgtEl>
                                      </p:cBhvr>
                                    </p:animEffect>
                                  </p:childTnLst>
                                </p:cTn>
                              </p:par>
                              <p:par>
                                <p:cTn id="10" presetID="55" presetClass="entr" presetSubtype="0" fill="hold" nodeType="withEffect">
                                  <p:stCondLst>
                                    <p:cond delay="0"/>
                                  </p:stCondLst>
                                  <p:childTnLst>
                                    <p:set>
                                      <p:cBhvr>
                                        <p:cTn id="11" dur="1" fill="hold">
                                          <p:stCondLst>
                                            <p:cond delay="0"/>
                                          </p:stCondLst>
                                        </p:cTn>
                                        <p:tgtEl>
                                          <p:spTgt spid="18443"/>
                                        </p:tgtEl>
                                        <p:attrNameLst>
                                          <p:attrName>style.visibility</p:attrName>
                                        </p:attrNameLst>
                                      </p:cBhvr>
                                      <p:to>
                                        <p:strVal val="visible"/>
                                      </p:to>
                                    </p:set>
                                    <p:anim calcmode="lin" valueType="num">
                                      <p:cBhvr>
                                        <p:cTn id="12" dur="1000" fill="hold"/>
                                        <p:tgtEl>
                                          <p:spTgt spid="18443"/>
                                        </p:tgtEl>
                                        <p:attrNameLst>
                                          <p:attrName>ppt_w</p:attrName>
                                        </p:attrNameLst>
                                      </p:cBhvr>
                                      <p:tavLst>
                                        <p:tav tm="0">
                                          <p:val>
                                            <p:strVal val="#ppt_w*0.70"/>
                                          </p:val>
                                        </p:tav>
                                        <p:tav tm="100000">
                                          <p:val>
                                            <p:strVal val="#ppt_w"/>
                                          </p:val>
                                        </p:tav>
                                      </p:tavLst>
                                    </p:anim>
                                    <p:anim calcmode="lin" valueType="num">
                                      <p:cBhvr>
                                        <p:cTn id="13" dur="1000" fill="hold"/>
                                        <p:tgtEl>
                                          <p:spTgt spid="18443"/>
                                        </p:tgtEl>
                                        <p:attrNameLst>
                                          <p:attrName>ppt_h</p:attrName>
                                        </p:attrNameLst>
                                      </p:cBhvr>
                                      <p:tavLst>
                                        <p:tav tm="0">
                                          <p:val>
                                            <p:strVal val="#ppt_h"/>
                                          </p:val>
                                        </p:tav>
                                        <p:tav tm="100000">
                                          <p:val>
                                            <p:strVal val="#ppt_h"/>
                                          </p:val>
                                        </p:tav>
                                      </p:tavLst>
                                    </p:anim>
                                    <p:animEffect transition="in" filter="fade">
                                      <p:cBhvr>
                                        <p:cTn id="14" dur="1000"/>
                                        <p:tgtEl>
                                          <p:spTgt spid="1844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8438">
                                            <p:txEl>
                                              <p:pRg st="0" end="0"/>
                                            </p:txEl>
                                          </p:spTgt>
                                        </p:tgtEl>
                                        <p:attrNameLst>
                                          <p:attrName>style.visibility</p:attrName>
                                        </p:attrNameLst>
                                      </p:cBhvr>
                                      <p:to>
                                        <p:strVal val="visible"/>
                                      </p:to>
                                    </p:set>
                                    <p:anim calcmode="lin" valueType="num">
                                      <p:cBhvr>
                                        <p:cTn id="19" dur="1000" fill="hold"/>
                                        <p:tgtEl>
                                          <p:spTgt spid="18438">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843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8438">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8438">
                                            <p:txEl>
                                              <p:pRg st="1" end="1"/>
                                            </p:txEl>
                                          </p:spTgt>
                                        </p:tgtEl>
                                        <p:attrNameLst>
                                          <p:attrName>style.visibility</p:attrName>
                                        </p:attrNameLst>
                                      </p:cBhvr>
                                      <p:to>
                                        <p:strVal val="visible"/>
                                      </p:to>
                                    </p:set>
                                    <p:anim calcmode="lin" valueType="num">
                                      <p:cBhvr>
                                        <p:cTn id="24" dur="1000" fill="hold"/>
                                        <p:tgtEl>
                                          <p:spTgt spid="18438">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18438">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18438">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8438">
                                            <p:txEl>
                                              <p:pRg st="2" end="2"/>
                                            </p:txEl>
                                          </p:spTgt>
                                        </p:tgtEl>
                                        <p:attrNameLst>
                                          <p:attrName>style.visibility</p:attrName>
                                        </p:attrNameLst>
                                      </p:cBhvr>
                                      <p:to>
                                        <p:strVal val="visible"/>
                                      </p:to>
                                    </p:set>
                                    <p:anim calcmode="lin" valueType="num">
                                      <p:cBhvr>
                                        <p:cTn id="29" dur="1000" fill="hold"/>
                                        <p:tgtEl>
                                          <p:spTgt spid="18438">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18438">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18438">
                                            <p:txEl>
                                              <p:pRg st="2" end="2"/>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18438">
                                            <p:txEl>
                                              <p:pRg st="3" end="3"/>
                                            </p:txEl>
                                          </p:spTgt>
                                        </p:tgtEl>
                                        <p:attrNameLst>
                                          <p:attrName>style.visibility</p:attrName>
                                        </p:attrNameLst>
                                      </p:cBhvr>
                                      <p:to>
                                        <p:strVal val="visible"/>
                                      </p:to>
                                    </p:set>
                                    <p:anim calcmode="lin" valueType="num">
                                      <p:cBhvr>
                                        <p:cTn id="34" dur="1000" fill="hold"/>
                                        <p:tgtEl>
                                          <p:spTgt spid="18438">
                                            <p:txEl>
                                              <p:pRg st="3" end="3"/>
                                            </p:txEl>
                                          </p:spTgt>
                                        </p:tgtEl>
                                        <p:attrNameLst>
                                          <p:attrName>ppt_w</p:attrName>
                                        </p:attrNameLst>
                                      </p:cBhvr>
                                      <p:tavLst>
                                        <p:tav tm="0">
                                          <p:val>
                                            <p:strVal val="#ppt_w*0.70"/>
                                          </p:val>
                                        </p:tav>
                                        <p:tav tm="100000">
                                          <p:val>
                                            <p:strVal val="#ppt_w"/>
                                          </p:val>
                                        </p:tav>
                                      </p:tavLst>
                                    </p:anim>
                                    <p:anim calcmode="lin" valueType="num">
                                      <p:cBhvr>
                                        <p:cTn id="35" dur="1000" fill="hold"/>
                                        <p:tgtEl>
                                          <p:spTgt spid="18438">
                                            <p:txEl>
                                              <p:pRg st="3" end="3"/>
                                            </p:txEl>
                                          </p:spTgt>
                                        </p:tgtEl>
                                        <p:attrNameLst>
                                          <p:attrName>ppt_h</p:attrName>
                                        </p:attrNameLst>
                                      </p:cBhvr>
                                      <p:tavLst>
                                        <p:tav tm="0">
                                          <p:val>
                                            <p:strVal val="#ppt_h"/>
                                          </p:val>
                                        </p:tav>
                                        <p:tav tm="100000">
                                          <p:val>
                                            <p:strVal val="#ppt_h"/>
                                          </p:val>
                                        </p:tav>
                                      </p:tavLst>
                                    </p:anim>
                                    <p:animEffect transition="in" filter="fade">
                                      <p:cBhvr>
                                        <p:cTn id="36" dur="1000"/>
                                        <p:tgtEl>
                                          <p:spTgt spid="1843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8438">
                                            <p:txEl>
                                              <p:pRg st="5" end="5"/>
                                            </p:txEl>
                                          </p:spTgt>
                                        </p:tgtEl>
                                        <p:attrNameLst>
                                          <p:attrName>style.visibility</p:attrName>
                                        </p:attrNameLst>
                                      </p:cBhvr>
                                      <p:to>
                                        <p:strVal val="visible"/>
                                      </p:to>
                                    </p:set>
                                    <p:anim calcmode="lin" valueType="num">
                                      <p:cBhvr>
                                        <p:cTn id="41" dur="1000" fill="hold"/>
                                        <p:tgtEl>
                                          <p:spTgt spid="18438">
                                            <p:txEl>
                                              <p:pRg st="5" end="5"/>
                                            </p:txEl>
                                          </p:spTgt>
                                        </p:tgtEl>
                                        <p:attrNameLst>
                                          <p:attrName>ppt_w</p:attrName>
                                        </p:attrNameLst>
                                      </p:cBhvr>
                                      <p:tavLst>
                                        <p:tav tm="0">
                                          <p:val>
                                            <p:strVal val="#ppt_w*0.70"/>
                                          </p:val>
                                        </p:tav>
                                        <p:tav tm="100000">
                                          <p:val>
                                            <p:strVal val="#ppt_w"/>
                                          </p:val>
                                        </p:tav>
                                      </p:tavLst>
                                    </p:anim>
                                    <p:anim calcmode="lin" valueType="num">
                                      <p:cBhvr>
                                        <p:cTn id="42" dur="1000" fill="hold"/>
                                        <p:tgtEl>
                                          <p:spTgt spid="18438">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18438">
                                            <p:txEl>
                                              <p:pRg st="5" end="5"/>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18438">
                                            <p:txEl>
                                              <p:pRg st="6" end="6"/>
                                            </p:txEl>
                                          </p:spTgt>
                                        </p:tgtEl>
                                        <p:attrNameLst>
                                          <p:attrName>style.visibility</p:attrName>
                                        </p:attrNameLst>
                                      </p:cBhvr>
                                      <p:to>
                                        <p:strVal val="visible"/>
                                      </p:to>
                                    </p:set>
                                    <p:anim calcmode="lin" valueType="num">
                                      <p:cBhvr>
                                        <p:cTn id="46" dur="1000" fill="hold"/>
                                        <p:tgtEl>
                                          <p:spTgt spid="18438">
                                            <p:txEl>
                                              <p:pRg st="6" end="6"/>
                                            </p:txEl>
                                          </p:spTgt>
                                        </p:tgtEl>
                                        <p:attrNameLst>
                                          <p:attrName>ppt_w</p:attrName>
                                        </p:attrNameLst>
                                      </p:cBhvr>
                                      <p:tavLst>
                                        <p:tav tm="0">
                                          <p:val>
                                            <p:strVal val="#ppt_w*0.70"/>
                                          </p:val>
                                        </p:tav>
                                        <p:tav tm="100000">
                                          <p:val>
                                            <p:strVal val="#ppt_w"/>
                                          </p:val>
                                        </p:tav>
                                      </p:tavLst>
                                    </p:anim>
                                    <p:anim calcmode="lin" valueType="num">
                                      <p:cBhvr>
                                        <p:cTn id="47" dur="1000" fill="hold"/>
                                        <p:tgtEl>
                                          <p:spTgt spid="18438">
                                            <p:txEl>
                                              <p:pRg st="6" end="6"/>
                                            </p:txEl>
                                          </p:spTgt>
                                        </p:tgtEl>
                                        <p:attrNameLst>
                                          <p:attrName>ppt_h</p:attrName>
                                        </p:attrNameLst>
                                      </p:cBhvr>
                                      <p:tavLst>
                                        <p:tav tm="0">
                                          <p:val>
                                            <p:strVal val="#ppt_h"/>
                                          </p:val>
                                        </p:tav>
                                        <p:tav tm="100000">
                                          <p:val>
                                            <p:strVal val="#ppt_h"/>
                                          </p:val>
                                        </p:tav>
                                      </p:tavLst>
                                    </p:anim>
                                    <p:animEffect transition="in" filter="fade">
                                      <p:cBhvr>
                                        <p:cTn id="48" dur="1000"/>
                                        <p:tgtEl>
                                          <p:spTgt spid="18438">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8438">
                                            <p:txEl>
                                              <p:pRg st="8" end="8"/>
                                            </p:txEl>
                                          </p:spTgt>
                                        </p:tgtEl>
                                        <p:attrNameLst>
                                          <p:attrName>style.visibility</p:attrName>
                                        </p:attrNameLst>
                                      </p:cBhvr>
                                      <p:to>
                                        <p:strVal val="visible"/>
                                      </p:to>
                                    </p:set>
                                    <p:anim calcmode="lin" valueType="num">
                                      <p:cBhvr>
                                        <p:cTn id="53" dur="1000" fill="hold"/>
                                        <p:tgtEl>
                                          <p:spTgt spid="18438">
                                            <p:txEl>
                                              <p:pRg st="8" end="8"/>
                                            </p:txEl>
                                          </p:spTgt>
                                        </p:tgtEl>
                                        <p:attrNameLst>
                                          <p:attrName>ppt_w</p:attrName>
                                        </p:attrNameLst>
                                      </p:cBhvr>
                                      <p:tavLst>
                                        <p:tav tm="0">
                                          <p:val>
                                            <p:strVal val="#ppt_w*0.70"/>
                                          </p:val>
                                        </p:tav>
                                        <p:tav tm="100000">
                                          <p:val>
                                            <p:strVal val="#ppt_w"/>
                                          </p:val>
                                        </p:tav>
                                      </p:tavLst>
                                    </p:anim>
                                    <p:anim calcmode="lin" valueType="num">
                                      <p:cBhvr>
                                        <p:cTn id="54" dur="1000" fill="hold"/>
                                        <p:tgtEl>
                                          <p:spTgt spid="18438">
                                            <p:txEl>
                                              <p:pRg st="8" end="8"/>
                                            </p:txEl>
                                          </p:spTgt>
                                        </p:tgtEl>
                                        <p:attrNameLst>
                                          <p:attrName>ppt_h</p:attrName>
                                        </p:attrNameLst>
                                      </p:cBhvr>
                                      <p:tavLst>
                                        <p:tav tm="0">
                                          <p:val>
                                            <p:strVal val="#ppt_h"/>
                                          </p:val>
                                        </p:tav>
                                        <p:tav tm="100000">
                                          <p:val>
                                            <p:strVal val="#ppt_h"/>
                                          </p:val>
                                        </p:tav>
                                      </p:tavLst>
                                    </p:anim>
                                    <p:animEffect transition="in" filter="fade">
                                      <p:cBhvr>
                                        <p:cTn id="55" dur="1000"/>
                                        <p:tgtEl>
                                          <p:spTgt spid="184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304800" y="381000"/>
            <a:ext cx="8382000" cy="5970865"/>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C0C0C0"/>
                  </a:outerShdw>
                </a:effectLst>
              </a:rPr>
              <a:t>History of the Hebrews</a:t>
            </a:r>
          </a:p>
          <a:p>
            <a:pPr>
              <a:defRPr/>
            </a:pPr>
            <a:endParaRPr lang="en-US" sz="2200" b="1" dirty="0">
              <a:effectLst>
                <a:outerShdw blurRad="38100" dist="38100" dir="2700000" algn="tl">
                  <a:srgbClr val="C0C0C0"/>
                </a:outerShdw>
              </a:effectLst>
            </a:endParaRPr>
          </a:p>
          <a:p>
            <a:pPr>
              <a:defRPr/>
            </a:pPr>
            <a:r>
              <a:rPr lang="en-US" sz="3000" b="1" dirty="0">
                <a:effectLst>
                  <a:outerShdw blurRad="38100" dist="38100" dir="2700000" algn="tl">
                    <a:srgbClr val="C0C0C0"/>
                  </a:outerShdw>
                </a:effectLst>
              </a:rPr>
              <a:t>Abraham</a:t>
            </a:r>
          </a:p>
          <a:p>
            <a:pPr>
              <a:defRPr/>
            </a:pPr>
            <a:endParaRPr lang="en-US" sz="3000" b="1" dirty="0">
              <a:effectLst>
                <a:outerShdw blurRad="38100" dist="38100" dir="2700000" algn="tl">
                  <a:srgbClr val="C0C0C0"/>
                </a:outerShdw>
              </a:effectLst>
            </a:endParaRPr>
          </a:p>
          <a:p>
            <a:pPr>
              <a:defRPr/>
            </a:pPr>
            <a:r>
              <a:rPr lang="en-US" sz="2400" u="sng" dirty="0"/>
              <a:t>Abraham</a:t>
            </a:r>
            <a:r>
              <a:rPr lang="en-US" sz="2400" dirty="0"/>
              <a:t> is seen as the </a:t>
            </a:r>
            <a:r>
              <a:rPr lang="en-US" sz="2400" u="sng" dirty="0"/>
              <a:t>Patriarch</a:t>
            </a:r>
            <a:r>
              <a:rPr lang="en-US" sz="2400" u="none" dirty="0"/>
              <a:t>, or father, of </a:t>
            </a:r>
            <a:r>
              <a:rPr lang="en-US" sz="2400" dirty="0"/>
              <a:t>Judaism as well as Christianity and Islam.</a:t>
            </a:r>
          </a:p>
          <a:p>
            <a:pPr>
              <a:defRPr/>
            </a:pPr>
            <a:endParaRPr lang="en-US" sz="2400" dirty="0"/>
          </a:p>
          <a:p>
            <a:pPr>
              <a:defRPr/>
            </a:pPr>
            <a:r>
              <a:rPr lang="en-US" sz="2400" u="none" dirty="0"/>
              <a:t>According to Jewish tradition Abraham is brought by God from his home in the ancient city of Ur into a new land, Canaan (the holy land), where </a:t>
            </a:r>
            <a:r>
              <a:rPr lang="en-US" sz="2400" dirty="0"/>
              <a:t>he enters into a </a:t>
            </a:r>
            <a:r>
              <a:rPr lang="en-US" sz="2400" u="sng" dirty="0">
                <a:effectLst>
                  <a:outerShdw blurRad="38100" dist="38100" dir="2700000" algn="tl">
                    <a:srgbClr val="C0C0C0"/>
                  </a:outerShdw>
                </a:effectLst>
              </a:rPr>
              <a:t>covenant</a:t>
            </a:r>
            <a:r>
              <a:rPr lang="en-US" sz="2400" dirty="0"/>
              <a:t> (agreement) with God: </a:t>
            </a:r>
          </a:p>
          <a:p>
            <a:pPr>
              <a:defRPr/>
            </a:pPr>
            <a:endParaRPr lang="en-US" sz="2400" dirty="0"/>
          </a:p>
          <a:p>
            <a:pPr>
              <a:defRPr/>
            </a:pPr>
            <a:r>
              <a:rPr lang="en-US" sz="2400" u="none" dirty="0"/>
              <a:t>in exchange for sole recognition of Yahweh as supreme universal authority, Abraham will be the father of a great nation.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1000" fill="hold"/>
                                        <p:tgtEl>
                                          <p:spTgt spid="2867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867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867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676">
                                            <p:txEl>
                                              <p:pRg st="2" end="2"/>
                                            </p:txEl>
                                          </p:spTgt>
                                        </p:tgtEl>
                                        <p:attrNameLst>
                                          <p:attrName>style.visibility</p:attrName>
                                        </p:attrNameLst>
                                      </p:cBhvr>
                                      <p:to>
                                        <p:strVal val="visible"/>
                                      </p:to>
                                    </p:set>
                                    <p:anim calcmode="lin" valueType="num">
                                      <p:cBhvr>
                                        <p:cTn id="14" dur="1000" fill="hold"/>
                                        <p:tgtEl>
                                          <p:spTgt spid="2867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867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867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8676">
                                            <p:txEl>
                                              <p:pRg st="4" end="4"/>
                                            </p:txEl>
                                          </p:spTgt>
                                        </p:tgtEl>
                                        <p:attrNameLst>
                                          <p:attrName>style.visibility</p:attrName>
                                        </p:attrNameLst>
                                      </p:cBhvr>
                                      <p:to>
                                        <p:strVal val="visible"/>
                                      </p:to>
                                    </p:set>
                                    <p:anim calcmode="lin" valueType="num">
                                      <p:cBhvr>
                                        <p:cTn id="21" dur="1000" fill="hold"/>
                                        <p:tgtEl>
                                          <p:spTgt spid="28676">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8676">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867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8676">
                                            <p:txEl>
                                              <p:pRg st="6" end="6"/>
                                            </p:txEl>
                                          </p:spTgt>
                                        </p:tgtEl>
                                        <p:attrNameLst>
                                          <p:attrName>style.visibility</p:attrName>
                                        </p:attrNameLst>
                                      </p:cBhvr>
                                      <p:to>
                                        <p:strVal val="visible"/>
                                      </p:to>
                                    </p:set>
                                    <p:anim calcmode="lin" valueType="num">
                                      <p:cBhvr>
                                        <p:cTn id="28" dur="1000" fill="hold"/>
                                        <p:tgtEl>
                                          <p:spTgt spid="28676">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8676">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867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8676">
                                            <p:txEl>
                                              <p:pRg st="8" end="8"/>
                                            </p:txEl>
                                          </p:spTgt>
                                        </p:tgtEl>
                                        <p:attrNameLst>
                                          <p:attrName>style.visibility</p:attrName>
                                        </p:attrNameLst>
                                      </p:cBhvr>
                                      <p:to>
                                        <p:strVal val="visible"/>
                                      </p:to>
                                    </p:set>
                                    <p:anim calcmode="lin" valueType="num">
                                      <p:cBhvr>
                                        <p:cTn id="35" dur="1000" fill="hold"/>
                                        <p:tgtEl>
                                          <p:spTgt spid="28676">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28676">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286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Image:Exodus Map.jpg"/>
          <p:cNvPicPr>
            <a:picLocks noChangeAspect="1" noChangeArrowheads="1"/>
          </p:cNvPicPr>
          <p:nvPr/>
        </p:nvPicPr>
        <p:blipFill>
          <a:blip r:embed="rId2" cstate="print"/>
          <a:srcRect/>
          <a:stretch>
            <a:fillRect/>
          </a:stretch>
        </p:blipFill>
        <p:spPr bwMode="auto">
          <a:xfrm>
            <a:off x="6629400" y="4405313"/>
            <a:ext cx="2314575" cy="2271712"/>
          </a:xfrm>
          <a:prstGeom prst="rect">
            <a:avLst/>
          </a:prstGeom>
          <a:noFill/>
          <a:ln w="9525">
            <a:noFill/>
            <a:miter lim="800000"/>
            <a:headEnd/>
            <a:tailEnd/>
          </a:ln>
        </p:spPr>
      </p:pic>
      <p:sp>
        <p:nvSpPr>
          <p:cNvPr id="19462" name="Text Box 6"/>
          <p:cNvSpPr txBox="1">
            <a:spLocks noChangeArrowheads="1"/>
          </p:cNvSpPr>
          <p:nvPr/>
        </p:nvSpPr>
        <p:spPr bwMode="auto">
          <a:xfrm>
            <a:off x="288925" y="169863"/>
            <a:ext cx="8397875" cy="6494085"/>
          </a:xfrm>
          <a:prstGeom prst="rect">
            <a:avLst/>
          </a:prstGeom>
          <a:noFill/>
          <a:ln w="9525">
            <a:noFill/>
            <a:miter lim="800000"/>
            <a:headEnd/>
            <a:tailEnd/>
          </a:ln>
          <a:effectLst/>
        </p:spPr>
        <p:txBody>
          <a:bodyPr>
            <a:spAutoFit/>
          </a:bodyPr>
          <a:lstStyle/>
          <a:p>
            <a:pPr>
              <a:defRPr/>
            </a:pPr>
            <a:r>
              <a:rPr lang="en-US" sz="2000" b="1" dirty="0">
                <a:effectLst>
                  <a:outerShdw blurRad="38100" dist="38100" dir="2700000" algn="tl">
                    <a:srgbClr val="C0C0C0"/>
                  </a:outerShdw>
                </a:effectLst>
              </a:rPr>
              <a:t>Exodus</a:t>
            </a:r>
          </a:p>
          <a:p>
            <a:pPr>
              <a:defRPr/>
            </a:pPr>
            <a:r>
              <a:rPr lang="en-US" sz="2000" dirty="0"/>
              <a:t>The </a:t>
            </a:r>
            <a:r>
              <a:rPr lang="en-US" sz="2000" u="sng" dirty="0"/>
              <a:t>escape of the Israelites from their captivity in Egypt</a:t>
            </a:r>
            <a:r>
              <a:rPr lang="en-US" sz="2000" dirty="0"/>
              <a:t>.</a:t>
            </a:r>
          </a:p>
          <a:p>
            <a:pPr>
              <a:defRPr/>
            </a:pPr>
            <a:endParaRPr lang="en-US" sz="800" dirty="0"/>
          </a:p>
          <a:p>
            <a:pPr>
              <a:defRPr/>
            </a:pPr>
            <a:r>
              <a:rPr lang="en-US" sz="2000" u="sng" dirty="0"/>
              <a:t>Moses</a:t>
            </a:r>
            <a:r>
              <a:rPr lang="en-US" sz="2000" dirty="0"/>
              <a:t> was the </a:t>
            </a:r>
            <a:r>
              <a:rPr lang="en-US" sz="2000" u="sng" dirty="0"/>
              <a:t>leader</a:t>
            </a:r>
            <a:r>
              <a:rPr lang="en-US" sz="2000" dirty="0"/>
              <a:t> of the Hebrew Exodus</a:t>
            </a:r>
            <a:r>
              <a:rPr lang="en-US" sz="2000" u="none" dirty="0"/>
              <a:t>.  The story goes that the Hebrew God had to curse Egypt with 10 plagues in order for the Pharaoh (Ramses II) to free the Israelites.</a:t>
            </a:r>
          </a:p>
          <a:p>
            <a:pPr>
              <a:defRPr/>
            </a:pPr>
            <a:endParaRPr lang="en-US" sz="1000" b="1" dirty="0">
              <a:effectLst>
                <a:outerShdw blurRad="38100" dist="38100" dir="2700000" algn="tl">
                  <a:srgbClr val="C0C0C0"/>
                </a:outerShdw>
              </a:effectLst>
            </a:endParaRPr>
          </a:p>
          <a:p>
            <a:pPr>
              <a:defRPr/>
            </a:pPr>
            <a:r>
              <a:rPr lang="en-US" sz="1900" b="1" u="none" dirty="0">
                <a:effectLst>
                  <a:outerShdw blurRad="38100" dist="38100" dir="2700000" algn="tl">
                    <a:srgbClr val="C0C0C0"/>
                  </a:outerShdw>
                </a:effectLst>
              </a:rPr>
              <a:t>10 Plagues</a:t>
            </a:r>
          </a:p>
          <a:p>
            <a:pPr>
              <a:defRPr/>
            </a:pPr>
            <a:r>
              <a:rPr lang="en-US" sz="1900" u="none" dirty="0"/>
              <a:t>The Nile turned to blood</a:t>
            </a:r>
          </a:p>
          <a:p>
            <a:pPr>
              <a:defRPr/>
            </a:pPr>
            <a:r>
              <a:rPr lang="en-US" sz="1900" u="none" dirty="0"/>
              <a:t>Frogs</a:t>
            </a:r>
          </a:p>
          <a:p>
            <a:pPr>
              <a:defRPr/>
            </a:pPr>
            <a:r>
              <a:rPr lang="en-US" sz="1900" u="none" dirty="0"/>
              <a:t>Fleas and Lice</a:t>
            </a:r>
          </a:p>
          <a:p>
            <a:pPr>
              <a:defRPr/>
            </a:pPr>
            <a:r>
              <a:rPr lang="en-US" sz="1900" u="none" dirty="0"/>
              <a:t>Flies</a:t>
            </a:r>
          </a:p>
          <a:p>
            <a:pPr>
              <a:defRPr/>
            </a:pPr>
            <a:r>
              <a:rPr lang="en-US" sz="1900" u="none" dirty="0"/>
              <a:t>Epidemic disease which exterminated the Egyptian livestock.</a:t>
            </a:r>
          </a:p>
          <a:p>
            <a:pPr>
              <a:defRPr/>
            </a:pPr>
            <a:r>
              <a:rPr lang="en-US" sz="1900" u="none" dirty="0"/>
              <a:t>Boils</a:t>
            </a:r>
          </a:p>
          <a:p>
            <a:pPr>
              <a:defRPr/>
            </a:pPr>
            <a:r>
              <a:rPr lang="en-US" sz="1900" u="none" dirty="0"/>
              <a:t>Storm (Hail)</a:t>
            </a:r>
          </a:p>
          <a:p>
            <a:pPr>
              <a:defRPr/>
            </a:pPr>
            <a:r>
              <a:rPr lang="en-US" sz="1900" u="none" dirty="0"/>
              <a:t>Locusts</a:t>
            </a:r>
          </a:p>
          <a:p>
            <a:pPr>
              <a:defRPr/>
            </a:pPr>
            <a:r>
              <a:rPr lang="en-US" sz="1900" u="none" dirty="0"/>
              <a:t>Darkness</a:t>
            </a:r>
          </a:p>
          <a:p>
            <a:pPr>
              <a:defRPr/>
            </a:pPr>
            <a:r>
              <a:rPr lang="en-US" sz="1900" u="none" dirty="0"/>
              <a:t>Death of the first born son</a:t>
            </a:r>
          </a:p>
          <a:p>
            <a:pPr>
              <a:defRPr/>
            </a:pPr>
            <a:r>
              <a:rPr lang="en-US" sz="1900" u="none" dirty="0"/>
              <a:t>(Passover Holiday comes from this event)</a:t>
            </a:r>
          </a:p>
          <a:p>
            <a:pPr>
              <a:defRPr/>
            </a:pPr>
            <a:endParaRPr lang="en-US" sz="1000" u="none" dirty="0"/>
          </a:p>
          <a:p>
            <a:pPr>
              <a:defRPr/>
            </a:pPr>
            <a:r>
              <a:rPr lang="en-US" sz="2000" u="none" dirty="0"/>
              <a:t>According to the </a:t>
            </a:r>
            <a:r>
              <a:rPr lang="en-US" sz="2000" i="1" u="none" dirty="0"/>
              <a:t>Torah</a:t>
            </a:r>
            <a:r>
              <a:rPr lang="en-US" sz="2000" u="none" dirty="0"/>
              <a:t>, the Israelites disobeyed</a:t>
            </a:r>
          </a:p>
          <a:p>
            <a:pPr>
              <a:defRPr/>
            </a:pPr>
            <a:r>
              <a:rPr lang="en-US" sz="2000" u="none" dirty="0"/>
              <a:t>God and wandered the desert for 40 years </a:t>
            </a:r>
          </a:p>
          <a:p>
            <a:pPr>
              <a:defRPr/>
            </a:pPr>
            <a:r>
              <a:rPr lang="en-US" sz="2000" u="none" dirty="0"/>
              <a:t>before reaching the holy land.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 calcmode="lin" valueType="num">
                                      <p:cBhvr>
                                        <p:cTn id="7" dur="1000" fill="hold"/>
                                        <p:tgtEl>
                                          <p:spTgt spid="1946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946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946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462">
                                            <p:txEl>
                                              <p:pRg st="1" end="1"/>
                                            </p:txEl>
                                          </p:spTgt>
                                        </p:tgtEl>
                                        <p:attrNameLst>
                                          <p:attrName>style.visibility</p:attrName>
                                        </p:attrNameLst>
                                      </p:cBhvr>
                                      <p:to>
                                        <p:strVal val="visible"/>
                                      </p:to>
                                    </p:set>
                                    <p:anim calcmode="lin" valueType="num">
                                      <p:cBhvr>
                                        <p:cTn id="14" dur="1000" fill="hold"/>
                                        <p:tgtEl>
                                          <p:spTgt spid="1946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946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946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9462">
                                            <p:txEl>
                                              <p:pRg st="3" end="3"/>
                                            </p:txEl>
                                          </p:spTgt>
                                        </p:tgtEl>
                                        <p:attrNameLst>
                                          <p:attrName>style.visibility</p:attrName>
                                        </p:attrNameLst>
                                      </p:cBhvr>
                                      <p:to>
                                        <p:strVal val="visible"/>
                                      </p:to>
                                    </p:set>
                                    <p:anim calcmode="lin" valueType="num">
                                      <p:cBhvr>
                                        <p:cTn id="21" dur="1000" fill="hold"/>
                                        <p:tgtEl>
                                          <p:spTgt spid="1946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946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946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9462">
                                            <p:txEl>
                                              <p:pRg st="5" end="5"/>
                                            </p:txEl>
                                          </p:spTgt>
                                        </p:tgtEl>
                                        <p:attrNameLst>
                                          <p:attrName>style.visibility</p:attrName>
                                        </p:attrNameLst>
                                      </p:cBhvr>
                                      <p:to>
                                        <p:strVal val="visible"/>
                                      </p:to>
                                    </p:set>
                                    <p:anim calcmode="lin" valueType="num">
                                      <p:cBhvr additive="base">
                                        <p:cTn id="28" dur="1000" fill="hold"/>
                                        <p:tgtEl>
                                          <p:spTgt spid="19462">
                                            <p:txEl>
                                              <p:pRg st="5" end="5"/>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9462">
                                            <p:txEl>
                                              <p:pRg st="5" end="5"/>
                                            </p:txEl>
                                          </p:spTgt>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19462">
                                            <p:txEl>
                                              <p:pRg st="6" end="6"/>
                                            </p:txEl>
                                          </p:spTgt>
                                        </p:tgtEl>
                                        <p:attrNameLst>
                                          <p:attrName>style.visibility</p:attrName>
                                        </p:attrNameLst>
                                      </p:cBhvr>
                                      <p:to>
                                        <p:strVal val="visible"/>
                                      </p:to>
                                    </p:set>
                                    <p:anim calcmode="lin" valueType="num">
                                      <p:cBhvr additive="base">
                                        <p:cTn id="33" dur="1000" fill="hold"/>
                                        <p:tgtEl>
                                          <p:spTgt spid="19462">
                                            <p:txEl>
                                              <p:pRg st="6" end="6"/>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19462">
                                            <p:txEl>
                                              <p:pRg st="6" end="6"/>
                                            </p:txEl>
                                          </p:spTgt>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8" fill="hold" nodeType="afterEffect">
                                  <p:stCondLst>
                                    <p:cond delay="0"/>
                                  </p:stCondLst>
                                  <p:childTnLst>
                                    <p:set>
                                      <p:cBhvr>
                                        <p:cTn id="37" dur="1" fill="hold">
                                          <p:stCondLst>
                                            <p:cond delay="0"/>
                                          </p:stCondLst>
                                        </p:cTn>
                                        <p:tgtEl>
                                          <p:spTgt spid="19462">
                                            <p:txEl>
                                              <p:pRg st="7" end="7"/>
                                            </p:txEl>
                                          </p:spTgt>
                                        </p:tgtEl>
                                        <p:attrNameLst>
                                          <p:attrName>style.visibility</p:attrName>
                                        </p:attrNameLst>
                                      </p:cBhvr>
                                      <p:to>
                                        <p:strVal val="visible"/>
                                      </p:to>
                                    </p:set>
                                    <p:anim calcmode="lin" valueType="num">
                                      <p:cBhvr additive="base">
                                        <p:cTn id="38" dur="1000" fill="hold"/>
                                        <p:tgtEl>
                                          <p:spTgt spid="19462">
                                            <p:txEl>
                                              <p:pRg st="7" end="7"/>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19462">
                                            <p:txEl>
                                              <p:pRg st="7" end="7"/>
                                            </p:txEl>
                                          </p:spTgt>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8" fill="hold" nodeType="afterEffect">
                                  <p:stCondLst>
                                    <p:cond delay="0"/>
                                  </p:stCondLst>
                                  <p:childTnLst>
                                    <p:set>
                                      <p:cBhvr>
                                        <p:cTn id="42" dur="1" fill="hold">
                                          <p:stCondLst>
                                            <p:cond delay="0"/>
                                          </p:stCondLst>
                                        </p:cTn>
                                        <p:tgtEl>
                                          <p:spTgt spid="19462">
                                            <p:txEl>
                                              <p:pRg st="8" end="8"/>
                                            </p:txEl>
                                          </p:spTgt>
                                        </p:tgtEl>
                                        <p:attrNameLst>
                                          <p:attrName>style.visibility</p:attrName>
                                        </p:attrNameLst>
                                      </p:cBhvr>
                                      <p:to>
                                        <p:strVal val="visible"/>
                                      </p:to>
                                    </p:set>
                                    <p:anim calcmode="lin" valueType="num">
                                      <p:cBhvr additive="base">
                                        <p:cTn id="43" dur="1000" fill="hold"/>
                                        <p:tgtEl>
                                          <p:spTgt spid="19462">
                                            <p:txEl>
                                              <p:pRg st="8" end="8"/>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9462">
                                            <p:txEl>
                                              <p:pRg st="8" end="8"/>
                                            </p:txEl>
                                          </p:spTgt>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fill="hold" nodeType="afterEffect">
                                  <p:stCondLst>
                                    <p:cond delay="0"/>
                                  </p:stCondLst>
                                  <p:childTnLst>
                                    <p:set>
                                      <p:cBhvr>
                                        <p:cTn id="47" dur="1" fill="hold">
                                          <p:stCondLst>
                                            <p:cond delay="0"/>
                                          </p:stCondLst>
                                        </p:cTn>
                                        <p:tgtEl>
                                          <p:spTgt spid="19462">
                                            <p:txEl>
                                              <p:pRg st="9" end="9"/>
                                            </p:txEl>
                                          </p:spTgt>
                                        </p:tgtEl>
                                        <p:attrNameLst>
                                          <p:attrName>style.visibility</p:attrName>
                                        </p:attrNameLst>
                                      </p:cBhvr>
                                      <p:to>
                                        <p:strVal val="visible"/>
                                      </p:to>
                                    </p:set>
                                    <p:anim calcmode="lin" valueType="num">
                                      <p:cBhvr additive="base">
                                        <p:cTn id="48" dur="1000" fill="hold"/>
                                        <p:tgtEl>
                                          <p:spTgt spid="19462">
                                            <p:txEl>
                                              <p:pRg st="9" end="9"/>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19462">
                                            <p:txEl>
                                              <p:pRg st="9" end="9"/>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8" fill="hold" nodeType="afterEffect">
                                  <p:stCondLst>
                                    <p:cond delay="0"/>
                                  </p:stCondLst>
                                  <p:childTnLst>
                                    <p:set>
                                      <p:cBhvr>
                                        <p:cTn id="52" dur="1" fill="hold">
                                          <p:stCondLst>
                                            <p:cond delay="0"/>
                                          </p:stCondLst>
                                        </p:cTn>
                                        <p:tgtEl>
                                          <p:spTgt spid="19462">
                                            <p:txEl>
                                              <p:pRg st="10" end="10"/>
                                            </p:txEl>
                                          </p:spTgt>
                                        </p:tgtEl>
                                        <p:attrNameLst>
                                          <p:attrName>style.visibility</p:attrName>
                                        </p:attrNameLst>
                                      </p:cBhvr>
                                      <p:to>
                                        <p:strVal val="visible"/>
                                      </p:to>
                                    </p:set>
                                    <p:anim calcmode="lin" valueType="num">
                                      <p:cBhvr additive="base">
                                        <p:cTn id="53" dur="1000" fill="hold"/>
                                        <p:tgtEl>
                                          <p:spTgt spid="19462">
                                            <p:txEl>
                                              <p:pRg st="10" end="10"/>
                                            </p:txEl>
                                          </p:spTgt>
                                        </p:tgtEl>
                                        <p:attrNameLst>
                                          <p:attrName>ppt_x</p:attrName>
                                        </p:attrNameLst>
                                      </p:cBhvr>
                                      <p:tavLst>
                                        <p:tav tm="0">
                                          <p:val>
                                            <p:strVal val="0-#ppt_w/2"/>
                                          </p:val>
                                        </p:tav>
                                        <p:tav tm="100000">
                                          <p:val>
                                            <p:strVal val="#ppt_x"/>
                                          </p:val>
                                        </p:tav>
                                      </p:tavLst>
                                    </p:anim>
                                    <p:anim calcmode="lin" valueType="num">
                                      <p:cBhvr additive="base">
                                        <p:cTn id="54" dur="1000" fill="hold"/>
                                        <p:tgtEl>
                                          <p:spTgt spid="19462">
                                            <p:txEl>
                                              <p:pRg st="10" end="10"/>
                                            </p:txEl>
                                          </p:spTgt>
                                        </p:tgtEl>
                                        <p:attrNameLst>
                                          <p:attrName>ppt_y</p:attrName>
                                        </p:attrNameLst>
                                      </p:cBhvr>
                                      <p:tavLst>
                                        <p:tav tm="0">
                                          <p:val>
                                            <p:strVal val="#ppt_y"/>
                                          </p:val>
                                        </p:tav>
                                        <p:tav tm="100000">
                                          <p:val>
                                            <p:strVal val="#ppt_y"/>
                                          </p:val>
                                        </p:tav>
                                      </p:tavLst>
                                    </p:anim>
                                  </p:childTnLst>
                                </p:cTn>
                              </p:par>
                            </p:childTnLst>
                          </p:cTn>
                        </p:par>
                        <p:par>
                          <p:cTn id="55" fill="hold">
                            <p:stCondLst>
                              <p:cond delay="6000"/>
                            </p:stCondLst>
                            <p:childTnLst>
                              <p:par>
                                <p:cTn id="56" presetID="2" presetClass="entr" presetSubtype="8" fill="hold" nodeType="afterEffect">
                                  <p:stCondLst>
                                    <p:cond delay="0"/>
                                  </p:stCondLst>
                                  <p:childTnLst>
                                    <p:set>
                                      <p:cBhvr>
                                        <p:cTn id="57" dur="1" fill="hold">
                                          <p:stCondLst>
                                            <p:cond delay="0"/>
                                          </p:stCondLst>
                                        </p:cTn>
                                        <p:tgtEl>
                                          <p:spTgt spid="19462">
                                            <p:txEl>
                                              <p:pRg st="11" end="11"/>
                                            </p:txEl>
                                          </p:spTgt>
                                        </p:tgtEl>
                                        <p:attrNameLst>
                                          <p:attrName>style.visibility</p:attrName>
                                        </p:attrNameLst>
                                      </p:cBhvr>
                                      <p:to>
                                        <p:strVal val="visible"/>
                                      </p:to>
                                    </p:set>
                                    <p:anim calcmode="lin" valueType="num">
                                      <p:cBhvr additive="base">
                                        <p:cTn id="58" dur="1000" fill="hold"/>
                                        <p:tgtEl>
                                          <p:spTgt spid="19462">
                                            <p:txEl>
                                              <p:pRg st="11" end="11"/>
                                            </p:txEl>
                                          </p:spTgt>
                                        </p:tgtEl>
                                        <p:attrNameLst>
                                          <p:attrName>ppt_x</p:attrName>
                                        </p:attrNameLst>
                                      </p:cBhvr>
                                      <p:tavLst>
                                        <p:tav tm="0">
                                          <p:val>
                                            <p:strVal val="0-#ppt_w/2"/>
                                          </p:val>
                                        </p:tav>
                                        <p:tav tm="100000">
                                          <p:val>
                                            <p:strVal val="#ppt_x"/>
                                          </p:val>
                                        </p:tav>
                                      </p:tavLst>
                                    </p:anim>
                                    <p:anim calcmode="lin" valueType="num">
                                      <p:cBhvr additive="base">
                                        <p:cTn id="59" dur="1000" fill="hold"/>
                                        <p:tgtEl>
                                          <p:spTgt spid="19462">
                                            <p:txEl>
                                              <p:pRg st="11" end="11"/>
                                            </p:txEl>
                                          </p:spTgt>
                                        </p:tgtEl>
                                        <p:attrNameLst>
                                          <p:attrName>ppt_y</p:attrName>
                                        </p:attrNameLst>
                                      </p:cBhvr>
                                      <p:tavLst>
                                        <p:tav tm="0">
                                          <p:val>
                                            <p:strVal val="#ppt_y"/>
                                          </p:val>
                                        </p:tav>
                                        <p:tav tm="100000">
                                          <p:val>
                                            <p:strVal val="#ppt_y"/>
                                          </p:val>
                                        </p:tav>
                                      </p:tavLst>
                                    </p:anim>
                                  </p:childTnLst>
                                </p:cTn>
                              </p:par>
                            </p:childTnLst>
                          </p:cTn>
                        </p:par>
                        <p:par>
                          <p:cTn id="60" fill="hold">
                            <p:stCondLst>
                              <p:cond delay="7000"/>
                            </p:stCondLst>
                            <p:childTnLst>
                              <p:par>
                                <p:cTn id="61" presetID="2" presetClass="entr" presetSubtype="8" fill="hold" nodeType="afterEffect">
                                  <p:stCondLst>
                                    <p:cond delay="0"/>
                                  </p:stCondLst>
                                  <p:childTnLst>
                                    <p:set>
                                      <p:cBhvr>
                                        <p:cTn id="62" dur="1" fill="hold">
                                          <p:stCondLst>
                                            <p:cond delay="0"/>
                                          </p:stCondLst>
                                        </p:cTn>
                                        <p:tgtEl>
                                          <p:spTgt spid="19462">
                                            <p:txEl>
                                              <p:pRg st="12" end="12"/>
                                            </p:txEl>
                                          </p:spTgt>
                                        </p:tgtEl>
                                        <p:attrNameLst>
                                          <p:attrName>style.visibility</p:attrName>
                                        </p:attrNameLst>
                                      </p:cBhvr>
                                      <p:to>
                                        <p:strVal val="visible"/>
                                      </p:to>
                                    </p:set>
                                    <p:anim calcmode="lin" valueType="num">
                                      <p:cBhvr additive="base">
                                        <p:cTn id="63" dur="1000" fill="hold"/>
                                        <p:tgtEl>
                                          <p:spTgt spid="19462">
                                            <p:txEl>
                                              <p:pRg st="12" end="12"/>
                                            </p:txEl>
                                          </p:spTgt>
                                        </p:tgtEl>
                                        <p:attrNameLst>
                                          <p:attrName>ppt_x</p:attrName>
                                        </p:attrNameLst>
                                      </p:cBhvr>
                                      <p:tavLst>
                                        <p:tav tm="0">
                                          <p:val>
                                            <p:strVal val="0-#ppt_w/2"/>
                                          </p:val>
                                        </p:tav>
                                        <p:tav tm="100000">
                                          <p:val>
                                            <p:strVal val="#ppt_x"/>
                                          </p:val>
                                        </p:tav>
                                      </p:tavLst>
                                    </p:anim>
                                    <p:anim calcmode="lin" valueType="num">
                                      <p:cBhvr additive="base">
                                        <p:cTn id="64" dur="1000" fill="hold"/>
                                        <p:tgtEl>
                                          <p:spTgt spid="19462">
                                            <p:txEl>
                                              <p:pRg st="12" end="12"/>
                                            </p:txEl>
                                          </p:spTgt>
                                        </p:tgtEl>
                                        <p:attrNameLst>
                                          <p:attrName>ppt_y</p:attrName>
                                        </p:attrNameLst>
                                      </p:cBhvr>
                                      <p:tavLst>
                                        <p:tav tm="0">
                                          <p:val>
                                            <p:strVal val="#ppt_y"/>
                                          </p:val>
                                        </p:tav>
                                        <p:tav tm="100000">
                                          <p:val>
                                            <p:strVal val="#ppt_y"/>
                                          </p:val>
                                        </p:tav>
                                      </p:tavLst>
                                    </p:anim>
                                  </p:childTnLst>
                                </p:cTn>
                              </p:par>
                            </p:childTnLst>
                          </p:cTn>
                        </p:par>
                        <p:par>
                          <p:cTn id="65" fill="hold">
                            <p:stCondLst>
                              <p:cond delay="8000"/>
                            </p:stCondLst>
                            <p:childTnLst>
                              <p:par>
                                <p:cTn id="66" presetID="2" presetClass="entr" presetSubtype="8" fill="hold" nodeType="afterEffect">
                                  <p:stCondLst>
                                    <p:cond delay="0"/>
                                  </p:stCondLst>
                                  <p:childTnLst>
                                    <p:set>
                                      <p:cBhvr>
                                        <p:cTn id="67" dur="1" fill="hold">
                                          <p:stCondLst>
                                            <p:cond delay="0"/>
                                          </p:stCondLst>
                                        </p:cTn>
                                        <p:tgtEl>
                                          <p:spTgt spid="19462">
                                            <p:txEl>
                                              <p:pRg st="13" end="13"/>
                                            </p:txEl>
                                          </p:spTgt>
                                        </p:tgtEl>
                                        <p:attrNameLst>
                                          <p:attrName>style.visibility</p:attrName>
                                        </p:attrNameLst>
                                      </p:cBhvr>
                                      <p:to>
                                        <p:strVal val="visible"/>
                                      </p:to>
                                    </p:set>
                                    <p:anim calcmode="lin" valueType="num">
                                      <p:cBhvr additive="base">
                                        <p:cTn id="68" dur="1000" fill="hold"/>
                                        <p:tgtEl>
                                          <p:spTgt spid="19462">
                                            <p:txEl>
                                              <p:pRg st="13" end="13"/>
                                            </p:txEl>
                                          </p:spTgt>
                                        </p:tgtEl>
                                        <p:attrNameLst>
                                          <p:attrName>ppt_x</p:attrName>
                                        </p:attrNameLst>
                                      </p:cBhvr>
                                      <p:tavLst>
                                        <p:tav tm="0">
                                          <p:val>
                                            <p:strVal val="0-#ppt_w/2"/>
                                          </p:val>
                                        </p:tav>
                                        <p:tav tm="100000">
                                          <p:val>
                                            <p:strVal val="#ppt_x"/>
                                          </p:val>
                                        </p:tav>
                                      </p:tavLst>
                                    </p:anim>
                                    <p:anim calcmode="lin" valueType="num">
                                      <p:cBhvr additive="base">
                                        <p:cTn id="69" dur="1000" fill="hold"/>
                                        <p:tgtEl>
                                          <p:spTgt spid="19462">
                                            <p:txEl>
                                              <p:pRg st="13" end="13"/>
                                            </p:txEl>
                                          </p:spTgt>
                                        </p:tgtEl>
                                        <p:attrNameLst>
                                          <p:attrName>ppt_y</p:attrName>
                                        </p:attrNameLst>
                                      </p:cBhvr>
                                      <p:tavLst>
                                        <p:tav tm="0">
                                          <p:val>
                                            <p:strVal val="#ppt_y"/>
                                          </p:val>
                                        </p:tav>
                                        <p:tav tm="100000">
                                          <p:val>
                                            <p:strVal val="#ppt_y"/>
                                          </p:val>
                                        </p:tav>
                                      </p:tavLst>
                                    </p:anim>
                                  </p:childTnLst>
                                </p:cTn>
                              </p:par>
                            </p:childTnLst>
                          </p:cTn>
                        </p:par>
                        <p:par>
                          <p:cTn id="70" fill="hold">
                            <p:stCondLst>
                              <p:cond delay="9000"/>
                            </p:stCondLst>
                            <p:childTnLst>
                              <p:par>
                                <p:cTn id="71" presetID="2" presetClass="entr" presetSubtype="8" fill="hold" nodeType="afterEffect">
                                  <p:stCondLst>
                                    <p:cond delay="0"/>
                                  </p:stCondLst>
                                  <p:childTnLst>
                                    <p:set>
                                      <p:cBhvr>
                                        <p:cTn id="72" dur="1" fill="hold">
                                          <p:stCondLst>
                                            <p:cond delay="0"/>
                                          </p:stCondLst>
                                        </p:cTn>
                                        <p:tgtEl>
                                          <p:spTgt spid="19462">
                                            <p:txEl>
                                              <p:pRg st="14" end="14"/>
                                            </p:txEl>
                                          </p:spTgt>
                                        </p:tgtEl>
                                        <p:attrNameLst>
                                          <p:attrName>style.visibility</p:attrName>
                                        </p:attrNameLst>
                                      </p:cBhvr>
                                      <p:to>
                                        <p:strVal val="visible"/>
                                      </p:to>
                                    </p:set>
                                    <p:anim calcmode="lin" valueType="num">
                                      <p:cBhvr additive="base">
                                        <p:cTn id="73" dur="1000" fill="hold"/>
                                        <p:tgtEl>
                                          <p:spTgt spid="19462">
                                            <p:txEl>
                                              <p:pRg st="14" end="14"/>
                                            </p:txEl>
                                          </p:spTgt>
                                        </p:tgtEl>
                                        <p:attrNameLst>
                                          <p:attrName>ppt_x</p:attrName>
                                        </p:attrNameLst>
                                      </p:cBhvr>
                                      <p:tavLst>
                                        <p:tav tm="0">
                                          <p:val>
                                            <p:strVal val="0-#ppt_w/2"/>
                                          </p:val>
                                        </p:tav>
                                        <p:tav tm="100000">
                                          <p:val>
                                            <p:strVal val="#ppt_x"/>
                                          </p:val>
                                        </p:tav>
                                      </p:tavLst>
                                    </p:anim>
                                    <p:anim calcmode="lin" valueType="num">
                                      <p:cBhvr additive="base">
                                        <p:cTn id="74" dur="1000" fill="hold"/>
                                        <p:tgtEl>
                                          <p:spTgt spid="19462">
                                            <p:txEl>
                                              <p:pRg st="14" end="14"/>
                                            </p:txEl>
                                          </p:spTgt>
                                        </p:tgtEl>
                                        <p:attrNameLst>
                                          <p:attrName>ppt_y</p:attrName>
                                        </p:attrNameLst>
                                      </p:cBhvr>
                                      <p:tavLst>
                                        <p:tav tm="0">
                                          <p:val>
                                            <p:strVal val="#ppt_y"/>
                                          </p:val>
                                        </p:tav>
                                        <p:tav tm="100000">
                                          <p:val>
                                            <p:strVal val="#ppt_y"/>
                                          </p:val>
                                        </p:tav>
                                      </p:tavLst>
                                    </p:anim>
                                  </p:childTnLst>
                                </p:cTn>
                              </p:par>
                            </p:childTnLst>
                          </p:cTn>
                        </p:par>
                        <p:par>
                          <p:cTn id="75" fill="hold">
                            <p:stCondLst>
                              <p:cond delay="10000"/>
                            </p:stCondLst>
                            <p:childTnLst>
                              <p:par>
                                <p:cTn id="76" presetID="2" presetClass="entr" presetSubtype="8" fill="hold" nodeType="afterEffect">
                                  <p:stCondLst>
                                    <p:cond delay="0"/>
                                  </p:stCondLst>
                                  <p:childTnLst>
                                    <p:set>
                                      <p:cBhvr>
                                        <p:cTn id="77" dur="1" fill="hold">
                                          <p:stCondLst>
                                            <p:cond delay="0"/>
                                          </p:stCondLst>
                                        </p:cTn>
                                        <p:tgtEl>
                                          <p:spTgt spid="19462">
                                            <p:txEl>
                                              <p:pRg st="15" end="15"/>
                                            </p:txEl>
                                          </p:spTgt>
                                        </p:tgtEl>
                                        <p:attrNameLst>
                                          <p:attrName>style.visibility</p:attrName>
                                        </p:attrNameLst>
                                      </p:cBhvr>
                                      <p:to>
                                        <p:strVal val="visible"/>
                                      </p:to>
                                    </p:set>
                                    <p:anim calcmode="lin" valueType="num">
                                      <p:cBhvr additive="base">
                                        <p:cTn id="78" dur="1000" fill="hold"/>
                                        <p:tgtEl>
                                          <p:spTgt spid="19462">
                                            <p:txEl>
                                              <p:pRg st="15" end="15"/>
                                            </p:txEl>
                                          </p:spTgt>
                                        </p:tgtEl>
                                        <p:attrNameLst>
                                          <p:attrName>ppt_x</p:attrName>
                                        </p:attrNameLst>
                                      </p:cBhvr>
                                      <p:tavLst>
                                        <p:tav tm="0">
                                          <p:val>
                                            <p:strVal val="0-#ppt_w/2"/>
                                          </p:val>
                                        </p:tav>
                                        <p:tav tm="100000">
                                          <p:val>
                                            <p:strVal val="#ppt_x"/>
                                          </p:val>
                                        </p:tav>
                                      </p:tavLst>
                                    </p:anim>
                                    <p:anim calcmode="lin" valueType="num">
                                      <p:cBhvr additive="base">
                                        <p:cTn id="79" dur="1000" fill="hold"/>
                                        <p:tgtEl>
                                          <p:spTgt spid="19462">
                                            <p:txEl>
                                              <p:pRg st="15" end="15"/>
                                            </p:txEl>
                                          </p:spTgt>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0"/>
                                  </p:stCondLst>
                                  <p:childTnLst>
                                    <p:set>
                                      <p:cBhvr>
                                        <p:cTn id="81" dur="1" fill="hold">
                                          <p:stCondLst>
                                            <p:cond delay="0"/>
                                          </p:stCondLst>
                                        </p:cTn>
                                        <p:tgtEl>
                                          <p:spTgt spid="19462">
                                            <p:txEl>
                                              <p:pRg st="16" end="16"/>
                                            </p:txEl>
                                          </p:spTgt>
                                        </p:tgtEl>
                                        <p:attrNameLst>
                                          <p:attrName>style.visibility</p:attrName>
                                        </p:attrNameLst>
                                      </p:cBhvr>
                                      <p:to>
                                        <p:strVal val="visible"/>
                                      </p:to>
                                    </p:set>
                                    <p:anim calcmode="lin" valueType="num">
                                      <p:cBhvr additive="base">
                                        <p:cTn id="82" dur="1000" fill="hold"/>
                                        <p:tgtEl>
                                          <p:spTgt spid="19462">
                                            <p:txEl>
                                              <p:pRg st="16" end="16"/>
                                            </p:txEl>
                                          </p:spTgt>
                                        </p:tgtEl>
                                        <p:attrNameLst>
                                          <p:attrName>ppt_x</p:attrName>
                                        </p:attrNameLst>
                                      </p:cBhvr>
                                      <p:tavLst>
                                        <p:tav tm="0">
                                          <p:val>
                                            <p:strVal val="0-#ppt_w/2"/>
                                          </p:val>
                                        </p:tav>
                                        <p:tav tm="100000">
                                          <p:val>
                                            <p:strVal val="#ppt_x"/>
                                          </p:val>
                                        </p:tav>
                                      </p:tavLst>
                                    </p:anim>
                                    <p:anim calcmode="lin" valueType="num">
                                      <p:cBhvr additive="base">
                                        <p:cTn id="83" dur="1000" fill="hold"/>
                                        <p:tgtEl>
                                          <p:spTgt spid="19462">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nodeType="clickEffect">
                                  <p:stCondLst>
                                    <p:cond delay="0"/>
                                  </p:stCondLst>
                                  <p:childTnLst>
                                    <p:set>
                                      <p:cBhvr>
                                        <p:cTn id="87" dur="1" fill="hold">
                                          <p:stCondLst>
                                            <p:cond delay="0"/>
                                          </p:stCondLst>
                                        </p:cTn>
                                        <p:tgtEl>
                                          <p:spTgt spid="19462">
                                            <p:txEl>
                                              <p:pRg st="18" end="18"/>
                                            </p:txEl>
                                          </p:spTgt>
                                        </p:tgtEl>
                                        <p:attrNameLst>
                                          <p:attrName>style.visibility</p:attrName>
                                        </p:attrNameLst>
                                      </p:cBhvr>
                                      <p:to>
                                        <p:strVal val="visible"/>
                                      </p:to>
                                    </p:set>
                                    <p:anim calcmode="lin" valueType="num">
                                      <p:cBhvr>
                                        <p:cTn id="88" dur="1000" fill="hold"/>
                                        <p:tgtEl>
                                          <p:spTgt spid="19462">
                                            <p:txEl>
                                              <p:pRg st="18" end="18"/>
                                            </p:txEl>
                                          </p:spTgt>
                                        </p:tgtEl>
                                        <p:attrNameLst>
                                          <p:attrName>ppt_w</p:attrName>
                                        </p:attrNameLst>
                                      </p:cBhvr>
                                      <p:tavLst>
                                        <p:tav tm="0">
                                          <p:val>
                                            <p:strVal val="#ppt_w*0.70"/>
                                          </p:val>
                                        </p:tav>
                                        <p:tav tm="100000">
                                          <p:val>
                                            <p:strVal val="#ppt_w"/>
                                          </p:val>
                                        </p:tav>
                                      </p:tavLst>
                                    </p:anim>
                                    <p:anim calcmode="lin" valueType="num">
                                      <p:cBhvr>
                                        <p:cTn id="89" dur="1000" fill="hold"/>
                                        <p:tgtEl>
                                          <p:spTgt spid="19462">
                                            <p:txEl>
                                              <p:pRg st="18" end="18"/>
                                            </p:txEl>
                                          </p:spTgt>
                                        </p:tgtEl>
                                        <p:attrNameLst>
                                          <p:attrName>ppt_h</p:attrName>
                                        </p:attrNameLst>
                                      </p:cBhvr>
                                      <p:tavLst>
                                        <p:tav tm="0">
                                          <p:val>
                                            <p:strVal val="#ppt_h"/>
                                          </p:val>
                                        </p:tav>
                                        <p:tav tm="100000">
                                          <p:val>
                                            <p:strVal val="#ppt_h"/>
                                          </p:val>
                                        </p:tav>
                                      </p:tavLst>
                                    </p:anim>
                                    <p:animEffect transition="in" filter="fade">
                                      <p:cBhvr>
                                        <p:cTn id="90" dur="1000"/>
                                        <p:tgtEl>
                                          <p:spTgt spid="19462">
                                            <p:txEl>
                                              <p:pRg st="18" end="18"/>
                                            </p:txEl>
                                          </p:spTgt>
                                        </p:tgtEl>
                                      </p:cBhvr>
                                    </p:animEffect>
                                  </p:childTnLst>
                                </p:cTn>
                              </p:par>
                              <p:par>
                                <p:cTn id="91" presetID="55" presetClass="entr" presetSubtype="0" fill="hold" nodeType="withEffect">
                                  <p:stCondLst>
                                    <p:cond delay="0"/>
                                  </p:stCondLst>
                                  <p:childTnLst>
                                    <p:set>
                                      <p:cBhvr>
                                        <p:cTn id="92" dur="1" fill="hold">
                                          <p:stCondLst>
                                            <p:cond delay="0"/>
                                          </p:stCondLst>
                                        </p:cTn>
                                        <p:tgtEl>
                                          <p:spTgt spid="19462">
                                            <p:txEl>
                                              <p:pRg st="19" end="19"/>
                                            </p:txEl>
                                          </p:spTgt>
                                        </p:tgtEl>
                                        <p:attrNameLst>
                                          <p:attrName>style.visibility</p:attrName>
                                        </p:attrNameLst>
                                      </p:cBhvr>
                                      <p:to>
                                        <p:strVal val="visible"/>
                                      </p:to>
                                    </p:set>
                                    <p:anim calcmode="lin" valueType="num">
                                      <p:cBhvr>
                                        <p:cTn id="93" dur="1000" fill="hold"/>
                                        <p:tgtEl>
                                          <p:spTgt spid="19462">
                                            <p:txEl>
                                              <p:pRg st="19" end="19"/>
                                            </p:txEl>
                                          </p:spTgt>
                                        </p:tgtEl>
                                        <p:attrNameLst>
                                          <p:attrName>ppt_w</p:attrName>
                                        </p:attrNameLst>
                                      </p:cBhvr>
                                      <p:tavLst>
                                        <p:tav tm="0">
                                          <p:val>
                                            <p:strVal val="#ppt_w*0.70"/>
                                          </p:val>
                                        </p:tav>
                                        <p:tav tm="100000">
                                          <p:val>
                                            <p:strVal val="#ppt_w"/>
                                          </p:val>
                                        </p:tav>
                                      </p:tavLst>
                                    </p:anim>
                                    <p:anim calcmode="lin" valueType="num">
                                      <p:cBhvr>
                                        <p:cTn id="94" dur="1000" fill="hold"/>
                                        <p:tgtEl>
                                          <p:spTgt spid="19462">
                                            <p:txEl>
                                              <p:pRg st="19" end="19"/>
                                            </p:txEl>
                                          </p:spTgt>
                                        </p:tgtEl>
                                        <p:attrNameLst>
                                          <p:attrName>ppt_h</p:attrName>
                                        </p:attrNameLst>
                                      </p:cBhvr>
                                      <p:tavLst>
                                        <p:tav tm="0">
                                          <p:val>
                                            <p:strVal val="#ppt_h"/>
                                          </p:val>
                                        </p:tav>
                                        <p:tav tm="100000">
                                          <p:val>
                                            <p:strVal val="#ppt_h"/>
                                          </p:val>
                                        </p:tav>
                                      </p:tavLst>
                                    </p:anim>
                                    <p:animEffect transition="in" filter="fade">
                                      <p:cBhvr>
                                        <p:cTn id="95" dur="1000"/>
                                        <p:tgtEl>
                                          <p:spTgt spid="19462">
                                            <p:txEl>
                                              <p:pRg st="19" end="19"/>
                                            </p:txEl>
                                          </p:spTgt>
                                        </p:tgtEl>
                                      </p:cBhvr>
                                    </p:animEffect>
                                  </p:childTnLst>
                                </p:cTn>
                              </p:par>
                              <p:par>
                                <p:cTn id="96" presetID="55" presetClass="entr" presetSubtype="0" fill="hold" nodeType="withEffect">
                                  <p:stCondLst>
                                    <p:cond delay="0"/>
                                  </p:stCondLst>
                                  <p:childTnLst>
                                    <p:set>
                                      <p:cBhvr>
                                        <p:cTn id="97" dur="1" fill="hold">
                                          <p:stCondLst>
                                            <p:cond delay="0"/>
                                          </p:stCondLst>
                                        </p:cTn>
                                        <p:tgtEl>
                                          <p:spTgt spid="19462">
                                            <p:txEl>
                                              <p:pRg st="20" end="20"/>
                                            </p:txEl>
                                          </p:spTgt>
                                        </p:tgtEl>
                                        <p:attrNameLst>
                                          <p:attrName>style.visibility</p:attrName>
                                        </p:attrNameLst>
                                      </p:cBhvr>
                                      <p:to>
                                        <p:strVal val="visible"/>
                                      </p:to>
                                    </p:set>
                                    <p:anim calcmode="lin" valueType="num">
                                      <p:cBhvr>
                                        <p:cTn id="98" dur="1000" fill="hold"/>
                                        <p:tgtEl>
                                          <p:spTgt spid="19462">
                                            <p:txEl>
                                              <p:pRg st="20" end="20"/>
                                            </p:txEl>
                                          </p:spTgt>
                                        </p:tgtEl>
                                        <p:attrNameLst>
                                          <p:attrName>ppt_w</p:attrName>
                                        </p:attrNameLst>
                                      </p:cBhvr>
                                      <p:tavLst>
                                        <p:tav tm="0">
                                          <p:val>
                                            <p:strVal val="#ppt_w*0.70"/>
                                          </p:val>
                                        </p:tav>
                                        <p:tav tm="100000">
                                          <p:val>
                                            <p:strVal val="#ppt_w"/>
                                          </p:val>
                                        </p:tav>
                                      </p:tavLst>
                                    </p:anim>
                                    <p:anim calcmode="lin" valueType="num">
                                      <p:cBhvr>
                                        <p:cTn id="99" dur="1000" fill="hold"/>
                                        <p:tgtEl>
                                          <p:spTgt spid="19462">
                                            <p:txEl>
                                              <p:pRg st="20" end="20"/>
                                            </p:txEl>
                                          </p:spTgt>
                                        </p:tgtEl>
                                        <p:attrNameLst>
                                          <p:attrName>ppt_h</p:attrName>
                                        </p:attrNameLst>
                                      </p:cBhvr>
                                      <p:tavLst>
                                        <p:tav tm="0">
                                          <p:val>
                                            <p:strVal val="#ppt_h"/>
                                          </p:val>
                                        </p:tav>
                                        <p:tav tm="100000">
                                          <p:val>
                                            <p:strVal val="#ppt_h"/>
                                          </p:val>
                                        </p:tav>
                                      </p:tavLst>
                                    </p:anim>
                                    <p:animEffect transition="in" filter="fade">
                                      <p:cBhvr>
                                        <p:cTn id="100" dur="1000"/>
                                        <p:tgtEl>
                                          <p:spTgt spid="19462">
                                            <p:txEl>
                                              <p:pRg st="20" end="20"/>
                                            </p:txEl>
                                          </p:spTgt>
                                        </p:tgtEl>
                                      </p:cBhvr>
                                    </p:animEffect>
                                  </p:childTnLst>
                                </p:cTn>
                              </p:par>
                              <p:par>
                                <p:cTn id="101" presetID="55" presetClass="entr" presetSubtype="0" fill="hold" nodeType="withEffect">
                                  <p:stCondLst>
                                    <p:cond delay="0"/>
                                  </p:stCondLst>
                                  <p:childTnLst>
                                    <p:set>
                                      <p:cBhvr>
                                        <p:cTn id="102" dur="1" fill="hold">
                                          <p:stCondLst>
                                            <p:cond delay="0"/>
                                          </p:stCondLst>
                                        </p:cTn>
                                        <p:tgtEl>
                                          <p:spTgt spid="19461"/>
                                        </p:tgtEl>
                                        <p:attrNameLst>
                                          <p:attrName>style.visibility</p:attrName>
                                        </p:attrNameLst>
                                      </p:cBhvr>
                                      <p:to>
                                        <p:strVal val="visible"/>
                                      </p:to>
                                    </p:set>
                                    <p:anim calcmode="lin" valueType="num">
                                      <p:cBhvr>
                                        <p:cTn id="103" dur="1000" fill="hold"/>
                                        <p:tgtEl>
                                          <p:spTgt spid="19461"/>
                                        </p:tgtEl>
                                        <p:attrNameLst>
                                          <p:attrName>ppt_w</p:attrName>
                                        </p:attrNameLst>
                                      </p:cBhvr>
                                      <p:tavLst>
                                        <p:tav tm="0">
                                          <p:val>
                                            <p:strVal val="#ppt_w*0.70"/>
                                          </p:val>
                                        </p:tav>
                                        <p:tav tm="100000">
                                          <p:val>
                                            <p:strVal val="#ppt_w"/>
                                          </p:val>
                                        </p:tav>
                                      </p:tavLst>
                                    </p:anim>
                                    <p:anim calcmode="lin" valueType="num">
                                      <p:cBhvr>
                                        <p:cTn id="104" dur="1000" fill="hold"/>
                                        <p:tgtEl>
                                          <p:spTgt spid="19461"/>
                                        </p:tgtEl>
                                        <p:attrNameLst>
                                          <p:attrName>ppt_h</p:attrName>
                                        </p:attrNameLst>
                                      </p:cBhvr>
                                      <p:tavLst>
                                        <p:tav tm="0">
                                          <p:val>
                                            <p:strVal val="#ppt_h"/>
                                          </p:val>
                                        </p:tav>
                                        <p:tav tm="100000">
                                          <p:val>
                                            <p:strVal val="#ppt_h"/>
                                          </p:val>
                                        </p:tav>
                                      </p:tavLst>
                                    </p:anim>
                                    <p:animEffect transition="in" filter="fade">
                                      <p:cBhvr>
                                        <p:cTn id="105"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Early-Historical-Israel-Dan-Beersheba-Judea"/>
          <p:cNvPicPr>
            <a:picLocks noChangeAspect="1" noChangeArrowheads="1"/>
          </p:cNvPicPr>
          <p:nvPr/>
        </p:nvPicPr>
        <p:blipFill>
          <a:blip r:embed="rId2" cstate="print"/>
          <a:srcRect/>
          <a:stretch>
            <a:fillRect/>
          </a:stretch>
        </p:blipFill>
        <p:spPr bwMode="auto">
          <a:xfrm>
            <a:off x="6697663" y="3505200"/>
            <a:ext cx="2217737" cy="3124200"/>
          </a:xfrm>
          <a:prstGeom prst="rect">
            <a:avLst/>
          </a:prstGeom>
          <a:noFill/>
          <a:ln w="9525">
            <a:noFill/>
            <a:miter lim="800000"/>
            <a:headEnd/>
            <a:tailEnd/>
          </a:ln>
        </p:spPr>
      </p:pic>
      <p:sp>
        <p:nvSpPr>
          <p:cNvPr id="20486" name="Text Box 6"/>
          <p:cNvSpPr txBox="1">
            <a:spLocks noChangeArrowheads="1"/>
          </p:cNvSpPr>
          <p:nvPr/>
        </p:nvSpPr>
        <p:spPr bwMode="auto">
          <a:xfrm>
            <a:off x="76200" y="152400"/>
            <a:ext cx="8938665" cy="3293209"/>
          </a:xfrm>
          <a:prstGeom prst="rect">
            <a:avLst/>
          </a:prstGeom>
          <a:noFill/>
          <a:ln w="9525">
            <a:noFill/>
            <a:miter lim="800000"/>
            <a:headEnd/>
            <a:tailEnd/>
          </a:ln>
          <a:effectLst/>
        </p:spPr>
        <p:txBody>
          <a:bodyPr wrap="none">
            <a:spAutoFit/>
          </a:bodyPr>
          <a:lstStyle/>
          <a:p>
            <a:pPr>
              <a:defRPr/>
            </a:pPr>
            <a:r>
              <a:rPr lang="en-US" sz="2100" b="1" dirty="0">
                <a:effectLst>
                  <a:outerShdw blurRad="38100" dist="38100" dir="2700000" algn="tl">
                    <a:srgbClr val="C0C0C0"/>
                  </a:outerShdw>
                </a:effectLst>
              </a:rPr>
              <a:t>King Solomon 970-930 BCE</a:t>
            </a:r>
          </a:p>
          <a:p>
            <a:pPr>
              <a:defRPr/>
            </a:pPr>
            <a:r>
              <a:rPr lang="en-US" sz="2100" u="sng" dirty="0"/>
              <a:t>United the tribes of Israel into the </a:t>
            </a:r>
            <a:r>
              <a:rPr lang="en-US" sz="2100" b="1" u="sng" dirty="0"/>
              <a:t>Kingdom of Israel</a:t>
            </a:r>
          </a:p>
          <a:p>
            <a:pPr>
              <a:defRPr/>
            </a:pPr>
            <a:endParaRPr lang="en-US" sz="2100" b="1" dirty="0"/>
          </a:p>
          <a:p>
            <a:pPr>
              <a:defRPr/>
            </a:pPr>
            <a:r>
              <a:rPr lang="en-US" sz="2100" dirty="0"/>
              <a:t>Solomon was the </a:t>
            </a:r>
            <a:r>
              <a:rPr lang="en-US" sz="2100" u="sng" dirty="0"/>
              <a:t>son of King David</a:t>
            </a:r>
            <a:r>
              <a:rPr lang="en-US" sz="2100" dirty="0"/>
              <a:t>, and was known as a wise king.</a:t>
            </a:r>
          </a:p>
          <a:p>
            <a:pPr>
              <a:defRPr/>
            </a:pPr>
            <a:endParaRPr lang="en-US" sz="2100" u="none" dirty="0"/>
          </a:p>
          <a:p>
            <a:pPr>
              <a:defRPr/>
            </a:pPr>
            <a:r>
              <a:rPr lang="en-US" sz="2100" u="none" dirty="0"/>
              <a:t>During this time </a:t>
            </a:r>
            <a:r>
              <a:rPr lang="en-US" sz="2100" u="sng" dirty="0"/>
              <a:t>Jerusalem</a:t>
            </a:r>
            <a:r>
              <a:rPr lang="en-US" sz="2100" dirty="0"/>
              <a:t> </a:t>
            </a:r>
          </a:p>
          <a:p>
            <a:pPr>
              <a:defRPr/>
            </a:pPr>
            <a:r>
              <a:rPr lang="en-US" sz="2100" dirty="0"/>
              <a:t>became the capital</a:t>
            </a:r>
            <a:r>
              <a:rPr lang="en-US" sz="2100" u="none" dirty="0"/>
              <a:t> of the </a:t>
            </a:r>
          </a:p>
          <a:p>
            <a:pPr>
              <a:defRPr/>
            </a:pPr>
            <a:r>
              <a:rPr lang="en-US" sz="2100" u="none" dirty="0"/>
              <a:t>Kingdom of Israel</a:t>
            </a:r>
          </a:p>
          <a:p>
            <a:pPr>
              <a:defRPr/>
            </a:pPr>
            <a:endParaRPr lang="en-US" sz="2000" dirty="0"/>
          </a:p>
          <a:p>
            <a:pPr>
              <a:defRPr/>
            </a:pPr>
            <a:endParaRPr lang="en-US" sz="2000" dirty="0"/>
          </a:p>
        </p:txBody>
      </p:sp>
      <p:sp>
        <p:nvSpPr>
          <p:cNvPr id="20487" name="Text Box 7"/>
          <p:cNvSpPr txBox="1">
            <a:spLocks noChangeArrowheads="1"/>
          </p:cNvSpPr>
          <p:nvPr/>
        </p:nvSpPr>
        <p:spPr bwMode="auto">
          <a:xfrm>
            <a:off x="152400" y="3370263"/>
            <a:ext cx="6699270" cy="3139321"/>
          </a:xfrm>
          <a:prstGeom prst="rect">
            <a:avLst/>
          </a:prstGeom>
          <a:noFill/>
          <a:ln w="9525">
            <a:noFill/>
            <a:miter lim="800000"/>
            <a:headEnd/>
            <a:tailEnd/>
          </a:ln>
        </p:spPr>
        <p:txBody>
          <a:bodyPr wrap="none">
            <a:spAutoFit/>
          </a:bodyPr>
          <a:lstStyle/>
          <a:p>
            <a:r>
              <a:rPr lang="en-US" sz="2200" u="none" dirty="0"/>
              <a:t>Under the leadership of Solomon, </a:t>
            </a:r>
          </a:p>
          <a:p>
            <a:r>
              <a:rPr lang="en-US" sz="2200" u="none" dirty="0"/>
              <a:t>Israel reached the height of its power.</a:t>
            </a:r>
          </a:p>
          <a:p>
            <a:endParaRPr lang="en-US" sz="2200" dirty="0"/>
          </a:p>
          <a:p>
            <a:r>
              <a:rPr lang="en-US" sz="2200" u="sng" dirty="0"/>
              <a:t>He built a great temple in Jerusalem </a:t>
            </a:r>
            <a:r>
              <a:rPr lang="en-US" sz="2200" u="none" dirty="0"/>
              <a:t>which </a:t>
            </a:r>
          </a:p>
          <a:p>
            <a:r>
              <a:rPr lang="en-US" sz="2200" u="none" dirty="0"/>
              <a:t>became the focal point of the Jewish Religion.</a:t>
            </a:r>
          </a:p>
          <a:p>
            <a:endParaRPr lang="en-US" sz="2200" dirty="0"/>
          </a:p>
          <a:p>
            <a:r>
              <a:rPr lang="en-US" sz="2200" u="none" dirty="0"/>
              <a:t>The remains of this temple, now known as the </a:t>
            </a:r>
          </a:p>
          <a:p>
            <a:r>
              <a:rPr lang="en-US" sz="2200" u="none" dirty="0"/>
              <a:t>Western Wall or Wailing Wall are still a focal </a:t>
            </a:r>
          </a:p>
          <a:p>
            <a:r>
              <a:rPr lang="en-US" sz="2200" u="none" dirty="0"/>
              <a:t>point of the Jewish faith.</a:t>
            </a:r>
          </a:p>
        </p:txBody>
      </p:sp>
      <p:pic>
        <p:nvPicPr>
          <p:cNvPr id="20489" name="Picture 9" descr="Image:Kotelsideways.jpg">
            <a:hlinkClick r:id="rId3"/>
          </p:cNvPr>
          <p:cNvPicPr>
            <a:picLocks noChangeAspect="1" noChangeArrowheads="1"/>
          </p:cNvPicPr>
          <p:nvPr/>
        </p:nvPicPr>
        <p:blipFill>
          <a:blip r:embed="rId4" cstate="print"/>
          <a:srcRect/>
          <a:stretch>
            <a:fillRect/>
          </a:stretch>
        </p:blipFill>
        <p:spPr bwMode="auto">
          <a:xfrm>
            <a:off x="7391400" y="1676400"/>
            <a:ext cx="1200150" cy="1600200"/>
          </a:xfrm>
          <a:prstGeom prst="rect">
            <a:avLst/>
          </a:prstGeom>
          <a:noFill/>
          <a:ln w="9525">
            <a:noFill/>
            <a:miter lim="800000"/>
            <a:headEnd/>
            <a:tailEnd/>
          </a:ln>
        </p:spPr>
      </p:pic>
      <p:pic>
        <p:nvPicPr>
          <p:cNvPr id="20491" name="Picture 11" descr="temple"/>
          <p:cNvPicPr>
            <a:picLocks noChangeAspect="1" noChangeArrowheads="1"/>
          </p:cNvPicPr>
          <p:nvPr/>
        </p:nvPicPr>
        <p:blipFill>
          <a:blip r:embed="rId5" cstate="print">
            <a:clrChange>
              <a:clrFrom>
                <a:srgbClr val="F2F1F7"/>
              </a:clrFrom>
              <a:clrTo>
                <a:srgbClr val="F2F1F7">
                  <a:alpha val="0"/>
                </a:srgbClr>
              </a:clrTo>
            </a:clrChange>
          </a:blip>
          <a:srcRect/>
          <a:stretch>
            <a:fillRect/>
          </a:stretch>
        </p:blipFill>
        <p:spPr bwMode="auto">
          <a:xfrm>
            <a:off x="4648200" y="1755775"/>
            <a:ext cx="2286000" cy="197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 calcmode="lin" valueType="num">
                                      <p:cBhvr>
                                        <p:cTn id="7" dur="1000" fill="hold"/>
                                        <p:tgtEl>
                                          <p:spTgt spid="2048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048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048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0486">
                                            <p:txEl>
                                              <p:pRg st="1" end="1"/>
                                            </p:txEl>
                                          </p:spTgt>
                                        </p:tgtEl>
                                        <p:attrNameLst>
                                          <p:attrName>style.visibility</p:attrName>
                                        </p:attrNameLst>
                                      </p:cBhvr>
                                      <p:to>
                                        <p:strVal val="visible"/>
                                      </p:to>
                                    </p:set>
                                    <p:anim calcmode="lin" valueType="num">
                                      <p:cBhvr>
                                        <p:cTn id="14" dur="1000" fill="hold"/>
                                        <p:tgtEl>
                                          <p:spTgt spid="2048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048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0486">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20485"/>
                                        </p:tgtEl>
                                        <p:attrNameLst>
                                          <p:attrName>style.visibility</p:attrName>
                                        </p:attrNameLst>
                                      </p:cBhvr>
                                      <p:to>
                                        <p:strVal val="visible"/>
                                      </p:to>
                                    </p:set>
                                    <p:anim calcmode="lin" valueType="num">
                                      <p:cBhvr>
                                        <p:cTn id="19" dur="1000" fill="hold"/>
                                        <p:tgtEl>
                                          <p:spTgt spid="20485"/>
                                        </p:tgtEl>
                                        <p:attrNameLst>
                                          <p:attrName>ppt_w</p:attrName>
                                        </p:attrNameLst>
                                      </p:cBhvr>
                                      <p:tavLst>
                                        <p:tav tm="0">
                                          <p:val>
                                            <p:strVal val="#ppt_w*0.70"/>
                                          </p:val>
                                        </p:tav>
                                        <p:tav tm="100000">
                                          <p:val>
                                            <p:strVal val="#ppt_w"/>
                                          </p:val>
                                        </p:tav>
                                      </p:tavLst>
                                    </p:anim>
                                    <p:anim calcmode="lin" valueType="num">
                                      <p:cBhvr>
                                        <p:cTn id="20" dur="1000" fill="hold"/>
                                        <p:tgtEl>
                                          <p:spTgt spid="20485"/>
                                        </p:tgtEl>
                                        <p:attrNameLst>
                                          <p:attrName>ppt_h</p:attrName>
                                        </p:attrNameLst>
                                      </p:cBhvr>
                                      <p:tavLst>
                                        <p:tav tm="0">
                                          <p:val>
                                            <p:strVal val="#ppt_h"/>
                                          </p:val>
                                        </p:tav>
                                        <p:tav tm="100000">
                                          <p:val>
                                            <p:strVal val="#ppt_h"/>
                                          </p:val>
                                        </p:tav>
                                      </p:tavLst>
                                    </p:anim>
                                    <p:animEffect transition="in" filter="fade">
                                      <p:cBhvr>
                                        <p:cTn id="21" dur="1000"/>
                                        <p:tgtEl>
                                          <p:spTgt spid="2048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486">
                                            <p:txEl>
                                              <p:pRg st="3" end="3"/>
                                            </p:txEl>
                                          </p:spTgt>
                                        </p:tgtEl>
                                        <p:attrNameLst>
                                          <p:attrName>style.visibility</p:attrName>
                                        </p:attrNameLst>
                                      </p:cBhvr>
                                      <p:to>
                                        <p:strVal val="visible"/>
                                      </p:to>
                                    </p:set>
                                    <p:anim calcmode="lin" valueType="num">
                                      <p:cBhvr>
                                        <p:cTn id="26" dur="1000" fill="hold"/>
                                        <p:tgtEl>
                                          <p:spTgt spid="20486">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0486">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0486">
                                            <p:txEl>
                                              <p:pRg st="3" end="3"/>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20486">
                                            <p:txEl>
                                              <p:pRg st="5" end="5"/>
                                            </p:txEl>
                                          </p:spTgt>
                                        </p:tgtEl>
                                        <p:attrNameLst>
                                          <p:attrName>style.visibility</p:attrName>
                                        </p:attrNameLst>
                                      </p:cBhvr>
                                      <p:to>
                                        <p:strVal val="visible"/>
                                      </p:to>
                                    </p:set>
                                    <p:anim calcmode="lin" valueType="num">
                                      <p:cBhvr>
                                        <p:cTn id="31" dur="1000" fill="hold"/>
                                        <p:tgtEl>
                                          <p:spTgt spid="20486">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20486">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20486">
                                            <p:txEl>
                                              <p:pRg st="5" end="5"/>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20486">
                                            <p:txEl>
                                              <p:pRg st="6" end="6"/>
                                            </p:txEl>
                                          </p:spTgt>
                                        </p:tgtEl>
                                        <p:attrNameLst>
                                          <p:attrName>style.visibility</p:attrName>
                                        </p:attrNameLst>
                                      </p:cBhvr>
                                      <p:to>
                                        <p:strVal val="visible"/>
                                      </p:to>
                                    </p:set>
                                    <p:anim calcmode="lin" valueType="num">
                                      <p:cBhvr>
                                        <p:cTn id="36" dur="1000" fill="hold"/>
                                        <p:tgtEl>
                                          <p:spTgt spid="20486">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20486">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20486">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20486">
                                            <p:txEl>
                                              <p:pRg st="7" end="7"/>
                                            </p:txEl>
                                          </p:spTgt>
                                        </p:tgtEl>
                                        <p:attrNameLst>
                                          <p:attrName>style.visibility</p:attrName>
                                        </p:attrNameLst>
                                      </p:cBhvr>
                                      <p:to>
                                        <p:strVal val="visible"/>
                                      </p:to>
                                    </p:set>
                                    <p:anim calcmode="lin" valueType="num">
                                      <p:cBhvr>
                                        <p:cTn id="41" dur="1000" fill="hold"/>
                                        <p:tgtEl>
                                          <p:spTgt spid="20486">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20486">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20486">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0487">
                                            <p:txEl>
                                              <p:pRg st="0" end="0"/>
                                            </p:txEl>
                                          </p:spTgt>
                                        </p:tgtEl>
                                        <p:attrNameLst>
                                          <p:attrName>style.visibility</p:attrName>
                                        </p:attrNameLst>
                                      </p:cBhvr>
                                      <p:to>
                                        <p:strVal val="visible"/>
                                      </p:to>
                                    </p:set>
                                    <p:anim calcmode="lin" valueType="num">
                                      <p:cBhvr>
                                        <p:cTn id="48" dur="1000" fill="hold"/>
                                        <p:tgtEl>
                                          <p:spTgt spid="20487">
                                            <p:txEl>
                                              <p:pRg st="0" end="0"/>
                                            </p:txEl>
                                          </p:spTgt>
                                        </p:tgtEl>
                                        <p:attrNameLst>
                                          <p:attrName>ppt_w</p:attrName>
                                        </p:attrNameLst>
                                      </p:cBhvr>
                                      <p:tavLst>
                                        <p:tav tm="0">
                                          <p:val>
                                            <p:strVal val="#ppt_w*0.70"/>
                                          </p:val>
                                        </p:tav>
                                        <p:tav tm="100000">
                                          <p:val>
                                            <p:strVal val="#ppt_w"/>
                                          </p:val>
                                        </p:tav>
                                      </p:tavLst>
                                    </p:anim>
                                    <p:anim calcmode="lin" valueType="num">
                                      <p:cBhvr>
                                        <p:cTn id="49" dur="1000" fill="hold"/>
                                        <p:tgtEl>
                                          <p:spTgt spid="20487">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0487">
                                            <p:txEl>
                                              <p:pRg st="0" end="0"/>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20487">
                                            <p:txEl>
                                              <p:pRg st="1" end="1"/>
                                            </p:txEl>
                                          </p:spTgt>
                                        </p:tgtEl>
                                        <p:attrNameLst>
                                          <p:attrName>style.visibility</p:attrName>
                                        </p:attrNameLst>
                                      </p:cBhvr>
                                      <p:to>
                                        <p:strVal val="visible"/>
                                      </p:to>
                                    </p:set>
                                    <p:anim calcmode="lin" valueType="num">
                                      <p:cBhvr>
                                        <p:cTn id="53" dur="1000" fill="hold"/>
                                        <p:tgtEl>
                                          <p:spTgt spid="20487">
                                            <p:txEl>
                                              <p:pRg st="1" end="1"/>
                                            </p:txEl>
                                          </p:spTgt>
                                        </p:tgtEl>
                                        <p:attrNameLst>
                                          <p:attrName>ppt_w</p:attrName>
                                        </p:attrNameLst>
                                      </p:cBhvr>
                                      <p:tavLst>
                                        <p:tav tm="0">
                                          <p:val>
                                            <p:strVal val="#ppt_w*0.70"/>
                                          </p:val>
                                        </p:tav>
                                        <p:tav tm="100000">
                                          <p:val>
                                            <p:strVal val="#ppt_w"/>
                                          </p:val>
                                        </p:tav>
                                      </p:tavLst>
                                    </p:anim>
                                    <p:anim calcmode="lin" valueType="num">
                                      <p:cBhvr>
                                        <p:cTn id="54" dur="1000" fill="hold"/>
                                        <p:tgtEl>
                                          <p:spTgt spid="20487">
                                            <p:txEl>
                                              <p:pRg st="1" end="1"/>
                                            </p:txEl>
                                          </p:spTgt>
                                        </p:tgtEl>
                                        <p:attrNameLst>
                                          <p:attrName>ppt_h</p:attrName>
                                        </p:attrNameLst>
                                      </p:cBhvr>
                                      <p:tavLst>
                                        <p:tav tm="0">
                                          <p:val>
                                            <p:strVal val="#ppt_h"/>
                                          </p:val>
                                        </p:tav>
                                        <p:tav tm="100000">
                                          <p:val>
                                            <p:strVal val="#ppt_h"/>
                                          </p:val>
                                        </p:tav>
                                      </p:tavLst>
                                    </p:anim>
                                    <p:animEffect transition="in" filter="fade">
                                      <p:cBhvr>
                                        <p:cTn id="55" dur="1000"/>
                                        <p:tgtEl>
                                          <p:spTgt spid="2048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487">
                                            <p:txEl>
                                              <p:pRg st="3" end="3"/>
                                            </p:txEl>
                                          </p:spTgt>
                                        </p:tgtEl>
                                        <p:attrNameLst>
                                          <p:attrName>style.visibility</p:attrName>
                                        </p:attrNameLst>
                                      </p:cBhvr>
                                      <p:to>
                                        <p:strVal val="visible"/>
                                      </p:to>
                                    </p:set>
                                    <p:anim calcmode="lin" valueType="num">
                                      <p:cBhvr>
                                        <p:cTn id="60" dur="1000" fill="hold"/>
                                        <p:tgtEl>
                                          <p:spTgt spid="20487">
                                            <p:txEl>
                                              <p:pRg st="3" end="3"/>
                                            </p:txEl>
                                          </p:spTgt>
                                        </p:tgtEl>
                                        <p:attrNameLst>
                                          <p:attrName>ppt_w</p:attrName>
                                        </p:attrNameLst>
                                      </p:cBhvr>
                                      <p:tavLst>
                                        <p:tav tm="0">
                                          <p:val>
                                            <p:strVal val="#ppt_w*0.70"/>
                                          </p:val>
                                        </p:tav>
                                        <p:tav tm="100000">
                                          <p:val>
                                            <p:strVal val="#ppt_w"/>
                                          </p:val>
                                        </p:tav>
                                      </p:tavLst>
                                    </p:anim>
                                    <p:anim calcmode="lin" valueType="num">
                                      <p:cBhvr>
                                        <p:cTn id="61" dur="1000" fill="hold"/>
                                        <p:tgtEl>
                                          <p:spTgt spid="20487">
                                            <p:txEl>
                                              <p:pRg st="3" end="3"/>
                                            </p:txEl>
                                          </p:spTgt>
                                        </p:tgtEl>
                                        <p:attrNameLst>
                                          <p:attrName>ppt_h</p:attrName>
                                        </p:attrNameLst>
                                      </p:cBhvr>
                                      <p:tavLst>
                                        <p:tav tm="0">
                                          <p:val>
                                            <p:strVal val="#ppt_h"/>
                                          </p:val>
                                        </p:tav>
                                        <p:tav tm="100000">
                                          <p:val>
                                            <p:strVal val="#ppt_h"/>
                                          </p:val>
                                        </p:tav>
                                      </p:tavLst>
                                    </p:anim>
                                    <p:animEffect transition="in" filter="fade">
                                      <p:cBhvr>
                                        <p:cTn id="62" dur="1000"/>
                                        <p:tgtEl>
                                          <p:spTgt spid="20487">
                                            <p:txEl>
                                              <p:pRg st="3" end="3"/>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20487">
                                            <p:txEl>
                                              <p:pRg st="4" end="4"/>
                                            </p:txEl>
                                          </p:spTgt>
                                        </p:tgtEl>
                                        <p:attrNameLst>
                                          <p:attrName>style.visibility</p:attrName>
                                        </p:attrNameLst>
                                      </p:cBhvr>
                                      <p:to>
                                        <p:strVal val="visible"/>
                                      </p:to>
                                    </p:set>
                                    <p:anim calcmode="lin" valueType="num">
                                      <p:cBhvr>
                                        <p:cTn id="65" dur="1000" fill="hold"/>
                                        <p:tgtEl>
                                          <p:spTgt spid="20487">
                                            <p:txEl>
                                              <p:pRg st="4" end="4"/>
                                            </p:txEl>
                                          </p:spTgt>
                                        </p:tgtEl>
                                        <p:attrNameLst>
                                          <p:attrName>ppt_w</p:attrName>
                                        </p:attrNameLst>
                                      </p:cBhvr>
                                      <p:tavLst>
                                        <p:tav tm="0">
                                          <p:val>
                                            <p:strVal val="#ppt_w*0.70"/>
                                          </p:val>
                                        </p:tav>
                                        <p:tav tm="100000">
                                          <p:val>
                                            <p:strVal val="#ppt_w"/>
                                          </p:val>
                                        </p:tav>
                                      </p:tavLst>
                                    </p:anim>
                                    <p:anim calcmode="lin" valueType="num">
                                      <p:cBhvr>
                                        <p:cTn id="66" dur="1000" fill="hold"/>
                                        <p:tgtEl>
                                          <p:spTgt spid="20487">
                                            <p:txEl>
                                              <p:pRg st="4" end="4"/>
                                            </p:txEl>
                                          </p:spTgt>
                                        </p:tgtEl>
                                        <p:attrNameLst>
                                          <p:attrName>ppt_h</p:attrName>
                                        </p:attrNameLst>
                                      </p:cBhvr>
                                      <p:tavLst>
                                        <p:tav tm="0">
                                          <p:val>
                                            <p:strVal val="#ppt_h"/>
                                          </p:val>
                                        </p:tav>
                                        <p:tav tm="100000">
                                          <p:val>
                                            <p:strVal val="#ppt_h"/>
                                          </p:val>
                                        </p:tav>
                                      </p:tavLst>
                                    </p:anim>
                                    <p:animEffect transition="in" filter="fade">
                                      <p:cBhvr>
                                        <p:cTn id="67" dur="1000"/>
                                        <p:tgtEl>
                                          <p:spTgt spid="20487">
                                            <p:txEl>
                                              <p:pRg st="4" end="4"/>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20491"/>
                                        </p:tgtEl>
                                        <p:attrNameLst>
                                          <p:attrName>style.visibility</p:attrName>
                                        </p:attrNameLst>
                                      </p:cBhvr>
                                      <p:to>
                                        <p:strVal val="visible"/>
                                      </p:to>
                                    </p:set>
                                    <p:anim calcmode="lin" valueType="num">
                                      <p:cBhvr>
                                        <p:cTn id="70" dur="1000" fill="hold"/>
                                        <p:tgtEl>
                                          <p:spTgt spid="20491"/>
                                        </p:tgtEl>
                                        <p:attrNameLst>
                                          <p:attrName>ppt_w</p:attrName>
                                        </p:attrNameLst>
                                      </p:cBhvr>
                                      <p:tavLst>
                                        <p:tav tm="0">
                                          <p:val>
                                            <p:strVal val="#ppt_w*0.70"/>
                                          </p:val>
                                        </p:tav>
                                        <p:tav tm="100000">
                                          <p:val>
                                            <p:strVal val="#ppt_w"/>
                                          </p:val>
                                        </p:tav>
                                      </p:tavLst>
                                    </p:anim>
                                    <p:anim calcmode="lin" valueType="num">
                                      <p:cBhvr>
                                        <p:cTn id="71" dur="1000" fill="hold"/>
                                        <p:tgtEl>
                                          <p:spTgt spid="20491"/>
                                        </p:tgtEl>
                                        <p:attrNameLst>
                                          <p:attrName>ppt_h</p:attrName>
                                        </p:attrNameLst>
                                      </p:cBhvr>
                                      <p:tavLst>
                                        <p:tav tm="0">
                                          <p:val>
                                            <p:strVal val="#ppt_h"/>
                                          </p:val>
                                        </p:tav>
                                        <p:tav tm="100000">
                                          <p:val>
                                            <p:strVal val="#ppt_h"/>
                                          </p:val>
                                        </p:tav>
                                      </p:tavLst>
                                    </p:anim>
                                    <p:animEffect transition="in" filter="fade">
                                      <p:cBhvr>
                                        <p:cTn id="72" dur="1000"/>
                                        <p:tgtEl>
                                          <p:spTgt spid="20491"/>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20487">
                                            <p:txEl>
                                              <p:pRg st="6" end="6"/>
                                            </p:txEl>
                                          </p:spTgt>
                                        </p:tgtEl>
                                        <p:attrNameLst>
                                          <p:attrName>style.visibility</p:attrName>
                                        </p:attrNameLst>
                                      </p:cBhvr>
                                      <p:to>
                                        <p:strVal val="visible"/>
                                      </p:to>
                                    </p:set>
                                    <p:anim calcmode="lin" valueType="num">
                                      <p:cBhvr>
                                        <p:cTn id="77" dur="1000" fill="hold"/>
                                        <p:tgtEl>
                                          <p:spTgt spid="20487">
                                            <p:txEl>
                                              <p:pRg st="6" end="6"/>
                                            </p:txEl>
                                          </p:spTgt>
                                        </p:tgtEl>
                                        <p:attrNameLst>
                                          <p:attrName>ppt_w</p:attrName>
                                        </p:attrNameLst>
                                      </p:cBhvr>
                                      <p:tavLst>
                                        <p:tav tm="0">
                                          <p:val>
                                            <p:strVal val="#ppt_w*0.70"/>
                                          </p:val>
                                        </p:tav>
                                        <p:tav tm="100000">
                                          <p:val>
                                            <p:strVal val="#ppt_w"/>
                                          </p:val>
                                        </p:tav>
                                      </p:tavLst>
                                    </p:anim>
                                    <p:anim calcmode="lin" valueType="num">
                                      <p:cBhvr>
                                        <p:cTn id="78" dur="1000" fill="hold"/>
                                        <p:tgtEl>
                                          <p:spTgt spid="20487">
                                            <p:txEl>
                                              <p:pRg st="6" end="6"/>
                                            </p:txEl>
                                          </p:spTgt>
                                        </p:tgtEl>
                                        <p:attrNameLst>
                                          <p:attrName>ppt_h</p:attrName>
                                        </p:attrNameLst>
                                      </p:cBhvr>
                                      <p:tavLst>
                                        <p:tav tm="0">
                                          <p:val>
                                            <p:strVal val="#ppt_h"/>
                                          </p:val>
                                        </p:tav>
                                        <p:tav tm="100000">
                                          <p:val>
                                            <p:strVal val="#ppt_h"/>
                                          </p:val>
                                        </p:tav>
                                      </p:tavLst>
                                    </p:anim>
                                    <p:animEffect transition="in" filter="fade">
                                      <p:cBhvr>
                                        <p:cTn id="79" dur="1000"/>
                                        <p:tgtEl>
                                          <p:spTgt spid="20487">
                                            <p:txEl>
                                              <p:pRg st="6" end="6"/>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20487">
                                            <p:txEl>
                                              <p:pRg st="7" end="7"/>
                                            </p:txEl>
                                          </p:spTgt>
                                        </p:tgtEl>
                                        <p:attrNameLst>
                                          <p:attrName>style.visibility</p:attrName>
                                        </p:attrNameLst>
                                      </p:cBhvr>
                                      <p:to>
                                        <p:strVal val="visible"/>
                                      </p:to>
                                    </p:set>
                                    <p:anim calcmode="lin" valueType="num">
                                      <p:cBhvr>
                                        <p:cTn id="82" dur="1000" fill="hold"/>
                                        <p:tgtEl>
                                          <p:spTgt spid="20487">
                                            <p:txEl>
                                              <p:pRg st="7" end="7"/>
                                            </p:txEl>
                                          </p:spTgt>
                                        </p:tgtEl>
                                        <p:attrNameLst>
                                          <p:attrName>ppt_w</p:attrName>
                                        </p:attrNameLst>
                                      </p:cBhvr>
                                      <p:tavLst>
                                        <p:tav tm="0">
                                          <p:val>
                                            <p:strVal val="#ppt_w*0.70"/>
                                          </p:val>
                                        </p:tav>
                                        <p:tav tm="100000">
                                          <p:val>
                                            <p:strVal val="#ppt_w"/>
                                          </p:val>
                                        </p:tav>
                                      </p:tavLst>
                                    </p:anim>
                                    <p:anim calcmode="lin" valueType="num">
                                      <p:cBhvr>
                                        <p:cTn id="83" dur="1000" fill="hold"/>
                                        <p:tgtEl>
                                          <p:spTgt spid="20487">
                                            <p:txEl>
                                              <p:pRg st="7" end="7"/>
                                            </p:txEl>
                                          </p:spTgt>
                                        </p:tgtEl>
                                        <p:attrNameLst>
                                          <p:attrName>ppt_h</p:attrName>
                                        </p:attrNameLst>
                                      </p:cBhvr>
                                      <p:tavLst>
                                        <p:tav tm="0">
                                          <p:val>
                                            <p:strVal val="#ppt_h"/>
                                          </p:val>
                                        </p:tav>
                                        <p:tav tm="100000">
                                          <p:val>
                                            <p:strVal val="#ppt_h"/>
                                          </p:val>
                                        </p:tav>
                                      </p:tavLst>
                                    </p:anim>
                                    <p:animEffect transition="in" filter="fade">
                                      <p:cBhvr>
                                        <p:cTn id="84" dur="1000"/>
                                        <p:tgtEl>
                                          <p:spTgt spid="20487">
                                            <p:txEl>
                                              <p:pRg st="7" end="7"/>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20487">
                                            <p:txEl>
                                              <p:pRg st="8" end="8"/>
                                            </p:txEl>
                                          </p:spTgt>
                                        </p:tgtEl>
                                        <p:attrNameLst>
                                          <p:attrName>style.visibility</p:attrName>
                                        </p:attrNameLst>
                                      </p:cBhvr>
                                      <p:to>
                                        <p:strVal val="visible"/>
                                      </p:to>
                                    </p:set>
                                    <p:anim calcmode="lin" valueType="num">
                                      <p:cBhvr>
                                        <p:cTn id="87" dur="1000" fill="hold"/>
                                        <p:tgtEl>
                                          <p:spTgt spid="20487">
                                            <p:txEl>
                                              <p:pRg st="8" end="8"/>
                                            </p:txEl>
                                          </p:spTgt>
                                        </p:tgtEl>
                                        <p:attrNameLst>
                                          <p:attrName>ppt_w</p:attrName>
                                        </p:attrNameLst>
                                      </p:cBhvr>
                                      <p:tavLst>
                                        <p:tav tm="0">
                                          <p:val>
                                            <p:strVal val="#ppt_w*0.70"/>
                                          </p:val>
                                        </p:tav>
                                        <p:tav tm="100000">
                                          <p:val>
                                            <p:strVal val="#ppt_w"/>
                                          </p:val>
                                        </p:tav>
                                      </p:tavLst>
                                    </p:anim>
                                    <p:anim calcmode="lin" valueType="num">
                                      <p:cBhvr>
                                        <p:cTn id="88" dur="1000" fill="hold"/>
                                        <p:tgtEl>
                                          <p:spTgt spid="20487">
                                            <p:txEl>
                                              <p:pRg st="8" end="8"/>
                                            </p:txEl>
                                          </p:spTgt>
                                        </p:tgtEl>
                                        <p:attrNameLst>
                                          <p:attrName>ppt_h</p:attrName>
                                        </p:attrNameLst>
                                      </p:cBhvr>
                                      <p:tavLst>
                                        <p:tav tm="0">
                                          <p:val>
                                            <p:strVal val="#ppt_h"/>
                                          </p:val>
                                        </p:tav>
                                        <p:tav tm="100000">
                                          <p:val>
                                            <p:strVal val="#ppt_h"/>
                                          </p:val>
                                        </p:tav>
                                      </p:tavLst>
                                    </p:anim>
                                    <p:animEffect transition="in" filter="fade">
                                      <p:cBhvr>
                                        <p:cTn id="89" dur="1000"/>
                                        <p:tgtEl>
                                          <p:spTgt spid="20487">
                                            <p:txEl>
                                              <p:pRg st="8" end="8"/>
                                            </p:txEl>
                                          </p:spTgt>
                                        </p:tgtEl>
                                      </p:cBhvr>
                                    </p:animEffect>
                                  </p:childTnLst>
                                </p:cTn>
                              </p:par>
                              <p:par>
                                <p:cTn id="90" presetID="55" presetClass="entr" presetSubtype="0" fill="hold" nodeType="withEffect">
                                  <p:stCondLst>
                                    <p:cond delay="0"/>
                                  </p:stCondLst>
                                  <p:childTnLst>
                                    <p:set>
                                      <p:cBhvr>
                                        <p:cTn id="91" dur="1" fill="hold">
                                          <p:stCondLst>
                                            <p:cond delay="0"/>
                                          </p:stCondLst>
                                        </p:cTn>
                                        <p:tgtEl>
                                          <p:spTgt spid="20489"/>
                                        </p:tgtEl>
                                        <p:attrNameLst>
                                          <p:attrName>style.visibility</p:attrName>
                                        </p:attrNameLst>
                                      </p:cBhvr>
                                      <p:to>
                                        <p:strVal val="visible"/>
                                      </p:to>
                                    </p:set>
                                    <p:anim calcmode="lin" valueType="num">
                                      <p:cBhvr>
                                        <p:cTn id="92" dur="1000" fill="hold"/>
                                        <p:tgtEl>
                                          <p:spTgt spid="20489"/>
                                        </p:tgtEl>
                                        <p:attrNameLst>
                                          <p:attrName>ppt_w</p:attrName>
                                        </p:attrNameLst>
                                      </p:cBhvr>
                                      <p:tavLst>
                                        <p:tav tm="0">
                                          <p:val>
                                            <p:strVal val="#ppt_w*0.70"/>
                                          </p:val>
                                        </p:tav>
                                        <p:tav tm="100000">
                                          <p:val>
                                            <p:strVal val="#ppt_w"/>
                                          </p:val>
                                        </p:tav>
                                      </p:tavLst>
                                    </p:anim>
                                    <p:anim calcmode="lin" valueType="num">
                                      <p:cBhvr>
                                        <p:cTn id="93" dur="1000" fill="hold"/>
                                        <p:tgtEl>
                                          <p:spTgt spid="20489"/>
                                        </p:tgtEl>
                                        <p:attrNameLst>
                                          <p:attrName>ppt_h</p:attrName>
                                        </p:attrNameLst>
                                      </p:cBhvr>
                                      <p:tavLst>
                                        <p:tav tm="0">
                                          <p:val>
                                            <p:strVal val="#ppt_h"/>
                                          </p:val>
                                        </p:tav>
                                        <p:tav tm="100000">
                                          <p:val>
                                            <p:strVal val="#ppt_h"/>
                                          </p:val>
                                        </p:tav>
                                      </p:tavLst>
                                    </p:anim>
                                    <p:animEffect transition="in" filter="fade">
                                      <p:cBhvr>
                                        <p:cTn id="94" dur="10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239713" y="152400"/>
            <a:ext cx="3756025" cy="519113"/>
          </a:xfrm>
          <a:prstGeom prst="rect">
            <a:avLst/>
          </a:prstGeom>
          <a:noFill/>
          <a:ln w="9525">
            <a:noFill/>
            <a:miter lim="800000"/>
            <a:headEnd/>
            <a:tailEnd/>
          </a:ln>
          <a:effectLst/>
        </p:spPr>
        <p:txBody>
          <a:bodyPr wrap="none">
            <a:spAutoFit/>
          </a:bodyPr>
          <a:lstStyle/>
          <a:p>
            <a:pPr>
              <a:defRPr/>
            </a:pPr>
            <a:r>
              <a:rPr lang="en-US" sz="2800" b="1" dirty="0">
                <a:effectLst>
                  <a:outerShdw blurRad="38100" dist="38100" dir="2700000" algn="tl">
                    <a:srgbClr val="C0C0C0"/>
                  </a:outerShdw>
                </a:effectLst>
              </a:rPr>
              <a:t>The Divided Kingdom</a:t>
            </a:r>
          </a:p>
        </p:txBody>
      </p:sp>
      <p:sp>
        <p:nvSpPr>
          <p:cNvPr id="21509" name="Text Box 5"/>
          <p:cNvSpPr txBox="1">
            <a:spLocks noChangeArrowheads="1"/>
          </p:cNvSpPr>
          <p:nvPr/>
        </p:nvSpPr>
        <p:spPr bwMode="auto">
          <a:xfrm>
            <a:off x="76200" y="766762"/>
            <a:ext cx="8915400" cy="5909310"/>
          </a:xfrm>
          <a:prstGeom prst="rect">
            <a:avLst/>
          </a:prstGeom>
          <a:noFill/>
          <a:ln w="9525">
            <a:noFill/>
            <a:miter lim="800000"/>
            <a:headEnd/>
            <a:tailEnd/>
          </a:ln>
          <a:effectLst/>
        </p:spPr>
        <p:txBody>
          <a:bodyPr>
            <a:spAutoFit/>
          </a:bodyPr>
          <a:lstStyle/>
          <a:p>
            <a:pPr>
              <a:defRPr/>
            </a:pPr>
            <a:r>
              <a:rPr lang="en-US" sz="2100" u="none" dirty="0"/>
              <a:t>After Solomon’s death the kingdom of</a:t>
            </a:r>
            <a:r>
              <a:rPr lang="en-US" sz="2100" u="sng" dirty="0"/>
              <a:t> Israel split into two parts</a:t>
            </a:r>
          </a:p>
          <a:p>
            <a:pPr>
              <a:defRPr/>
            </a:pPr>
            <a:endParaRPr lang="en-US" sz="2100" dirty="0"/>
          </a:p>
          <a:p>
            <a:pPr>
              <a:defRPr/>
            </a:pPr>
            <a:r>
              <a:rPr lang="en-US" sz="2100" b="1" dirty="0"/>
              <a:t>Division</a:t>
            </a:r>
            <a:r>
              <a:rPr lang="en-US" sz="2100" dirty="0"/>
              <a:t>: The </a:t>
            </a:r>
            <a:r>
              <a:rPr lang="en-US" sz="2100" b="1" u="sng" dirty="0"/>
              <a:t>Kingdom of Israel</a:t>
            </a:r>
            <a:r>
              <a:rPr lang="en-US" sz="2100" dirty="0"/>
              <a:t> </a:t>
            </a:r>
            <a:r>
              <a:rPr lang="en-US" sz="2100" u="none" dirty="0"/>
              <a:t>was </a:t>
            </a:r>
            <a:r>
              <a:rPr lang="en-US" sz="2100" dirty="0"/>
              <a:t>the ten northern tribes </a:t>
            </a:r>
            <a:r>
              <a:rPr lang="en-US" sz="2100" u="none" dirty="0"/>
              <a:t>with the capital city of Samaria.</a:t>
            </a:r>
          </a:p>
          <a:p>
            <a:pPr>
              <a:defRPr/>
            </a:pPr>
            <a:endParaRPr lang="en-US" sz="2100" dirty="0" smtClean="0"/>
          </a:p>
          <a:p>
            <a:pPr>
              <a:defRPr/>
            </a:pPr>
            <a:r>
              <a:rPr lang="en-US" sz="2100" dirty="0" smtClean="0"/>
              <a:t>The Assyrians destroyed the kingdom of Israel </a:t>
            </a:r>
            <a:r>
              <a:rPr lang="en-US" sz="2100" u="none" dirty="0" smtClean="0"/>
              <a:t>and scattered the people in 722 B.C., these are known as the lost tribes of Israel. </a:t>
            </a:r>
          </a:p>
          <a:p>
            <a:pPr>
              <a:defRPr/>
            </a:pPr>
            <a:endParaRPr lang="en-US" sz="2100" dirty="0"/>
          </a:p>
          <a:p>
            <a:pPr>
              <a:defRPr/>
            </a:pPr>
            <a:r>
              <a:rPr lang="en-US" sz="2100" dirty="0"/>
              <a:t>The </a:t>
            </a:r>
            <a:r>
              <a:rPr lang="en-US" sz="2100" b="1" u="sng" dirty="0">
                <a:effectLst>
                  <a:outerShdw blurRad="38100" dist="38100" dir="2700000" algn="tl">
                    <a:srgbClr val="C0C0C0"/>
                  </a:outerShdw>
                </a:effectLst>
              </a:rPr>
              <a:t>Kingdom of </a:t>
            </a:r>
            <a:r>
              <a:rPr lang="en-US" sz="2100" b="1" u="none" dirty="0">
                <a:effectLst>
                  <a:outerShdw blurRad="38100" dist="38100" dir="2700000" algn="tl">
                    <a:srgbClr val="C0C0C0"/>
                  </a:outerShdw>
                </a:effectLst>
              </a:rPr>
              <a:t>Judah</a:t>
            </a:r>
            <a:r>
              <a:rPr lang="en-US" sz="2100" u="none" dirty="0"/>
              <a:t> was </a:t>
            </a:r>
            <a:r>
              <a:rPr lang="en-US" sz="2100" dirty="0"/>
              <a:t>the two tribes in the South </a:t>
            </a:r>
            <a:r>
              <a:rPr lang="en-US" sz="2100" u="none" dirty="0"/>
              <a:t>with the </a:t>
            </a:r>
            <a:r>
              <a:rPr lang="en-US" sz="2100" dirty="0"/>
              <a:t>capital of Jerusalem.</a:t>
            </a:r>
          </a:p>
          <a:p>
            <a:pPr>
              <a:defRPr/>
            </a:pPr>
            <a:endParaRPr lang="en-US" sz="2100" dirty="0"/>
          </a:p>
          <a:p>
            <a:pPr>
              <a:defRPr/>
            </a:pPr>
            <a:r>
              <a:rPr lang="en-US" sz="2100" dirty="0"/>
              <a:t>The </a:t>
            </a:r>
            <a:r>
              <a:rPr lang="en-US" sz="2100" u="sng" dirty="0"/>
              <a:t>Kingdom of </a:t>
            </a:r>
            <a:r>
              <a:rPr lang="en-US" sz="2100" u="sng" dirty="0" smtClean="0"/>
              <a:t>Judah </a:t>
            </a:r>
            <a:r>
              <a:rPr lang="en-US" sz="2100" u="none" dirty="0" smtClean="0"/>
              <a:t>remained until </a:t>
            </a:r>
            <a:r>
              <a:rPr lang="en-US" sz="2100" u="none" dirty="0"/>
              <a:t>it was</a:t>
            </a:r>
          </a:p>
          <a:p>
            <a:pPr>
              <a:defRPr/>
            </a:pPr>
            <a:r>
              <a:rPr lang="en-US" sz="2100" u="sng" dirty="0"/>
              <a:t>destroyed by the </a:t>
            </a:r>
            <a:r>
              <a:rPr lang="en-US" sz="2100" dirty="0" smtClean="0"/>
              <a:t>King </a:t>
            </a:r>
            <a:r>
              <a:rPr lang="en-US" sz="2100" u="sng" dirty="0"/>
              <a:t>Nebuchadnezzar</a:t>
            </a:r>
            <a:r>
              <a:rPr lang="en-US" sz="2100" u="none" dirty="0"/>
              <a:t> in </a:t>
            </a:r>
            <a:endParaRPr lang="en-US" sz="2100" u="none" dirty="0" smtClean="0"/>
          </a:p>
          <a:p>
            <a:pPr>
              <a:defRPr/>
            </a:pPr>
            <a:r>
              <a:rPr lang="en-US" sz="2100" u="none" dirty="0" smtClean="0"/>
              <a:t>586 </a:t>
            </a:r>
            <a:r>
              <a:rPr lang="en-US" sz="2100" u="none" dirty="0"/>
              <a:t>B.C. </a:t>
            </a:r>
            <a:endParaRPr lang="en-US" sz="2100" u="none" dirty="0" smtClean="0"/>
          </a:p>
          <a:p>
            <a:pPr>
              <a:defRPr/>
            </a:pPr>
            <a:endParaRPr lang="en-US" sz="2100" u="none" dirty="0" smtClean="0"/>
          </a:p>
          <a:p>
            <a:pPr>
              <a:defRPr/>
            </a:pPr>
            <a:r>
              <a:rPr lang="en-US" sz="2100" u="none" dirty="0" smtClean="0"/>
              <a:t>This event the </a:t>
            </a:r>
            <a:r>
              <a:rPr lang="en-US" sz="2100" u="sng" dirty="0"/>
              <a:t>Babylonian captivity</a:t>
            </a:r>
            <a:r>
              <a:rPr lang="en-US" sz="2100" dirty="0"/>
              <a:t> which would last until </a:t>
            </a:r>
          </a:p>
          <a:p>
            <a:pPr>
              <a:defRPr/>
            </a:pPr>
            <a:r>
              <a:rPr lang="en-US" sz="2100" dirty="0"/>
              <a:t>the defeat of the Chaldeans by the Persian </a:t>
            </a:r>
          </a:p>
          <a:p>
            <a:pPr>
              <a:defRPr/>
            </a:pPr>
            <a:r>
              <a:rPr lang="en-US" sz="2100" dirty="0"/>
              <a:t>Empire and Cyrus the Great. </a:t>
            </a:r>
            <a:r>
              <a:rPr lang="en-US" sz="2100" dirty="0" smtClean="0"/>
              <a:t>This ended the first </a:t>
            </a:r>
            <a:r>
              <a:rPr lang="en-US" sz="2100" dirty="0" err="1" smtClean="0"/>
              <a:t>diaspora</a:t>
            </a:r>
            <a:r>
              <a:rPr lang="en-US" sz="2100" dirty="0" smtClean="0"/>
              <a:t>.</a:t>
            </a:r>
            <a:endParaRPr lang="en-US" sz="2100" dirty="0"/>
          </a:p>
        </p:txBody>
      </p:sp>
      <p:pic>
        <p:nvPicPr>
          <p:cNvPr id="21511" name="Picture 7" descr="Lions On The Ishtar Gate"/>
          <p:cNvPicPr>
            <a:picLocks noChangeAspect="1" noChangeArrowheads="1"/>
          </p:cNvPicPr>
          <p:nvPr/>
        </p:nvPicPr>
        <p:blipFill>
          <a:blip r:embed="rId2" cstate="print"/>
          <a:srcRect/>
          <a:stretch>
            <a:fillRect/>
          </a:stretch>
        </p:blipFill>
        <p:spPr bwMode="auto">
          <a:xfrm>
            <a:off x="7620000" y="4343400"/>
            <a:ext cx="1066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outVertical)">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1509">
                                            <p:txEl>
                                              <p:pRg st="0" end="0"/>
                                            </p:txEl>
                                          </p:spTgt>
                                        </p:tgtEl>
                                        <p:attrNameLst>
                                          <p:attrName>style.visibility</p:attrName>
                                        </p:attrNameLst>
                                      </p:cBhvr>
                                      <p:to>
                                        <p:strVal val="visible"/>
                                      </p:to>
                                    </p:set>
                                    <p:anim calcmode="lin" valueType="num">
                                      <p:cBhvr>
                                        <p:cTn id="12" dur="1000" fill="hold"/>
                                        <p:tgtEl>
                                          <p:spTgt spid="2150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2150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150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1509">
                                            <p:txEl>
                                              <p:pRg st="2" end="2"/>
                                            </p:txEl>
                                          </p:spTgt>
                                        </p:tgtEl>
                                        <p:attrNameLst>
                                          <p:attrName>style.visibility</p:attrName>
                                        </p:attrNameLst>
                                      </p:cBhvr>
                                      <p:to>
                                        <p:strVal val="visible"/>
                                      </p:to>
                                    </p:set>
                                    <p:anim calcmode="lin" valueType="num">
                                      <p:cBhvr>
                                        <p:cTn id="19" dur="1000" fill="hold"/>
                                        <p:tgtEl>
                                          <p:spTgt spid="2150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2150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2150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1509">
                                            <p:txEl>
                                              <p:pRg st="4" end="4"/>
                                            </p:txEl>
                                          </p:spTgt>
                                        </p:tgtEl>
                                        <p:attrNameLst>
                                          <p:attrName>style.visibility</p:attrName>
                                        </p:attrNameLst>
                                      </p:cBhvr>
                                      <p:to>
                                        <p:strVal val="visible"/>
                                      </p:to>
                                    </p:set>
                                    <p:anim calcmode="lin" valueType="num">
                                      <p:cBhvr>
                                        <p:cTn id="26" dur="1000" fill="hold"/>
                                        <p:tgtEl>
                                          <p:spTgt spid="21509">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21509">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2150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1509">
                                            <p:txEl>
                                              <p:pRg st="6" end="6"/>
                                            </p:txEl>
                                          </p:spTgt>
                                        </p:tgtEl>
                                        <p:attrNameLst>
                                          <p:attrName>style.visibility</p:attrName>
                                        </p:attrNameLst>
                                      </p:cBhvr>
                                      <p:to>
                                        <p:strVal val="visible"/>
                                      </p:to>
                                    </p:set>
                                    <p:anim calcmode="lin" valueType="num">
                                      <p:cBhvr>
                                        <p:cTn id="33" dur="1000" fill="hold"/>
                                        <p:tgtEl>
                                          <p:spTgt spid="21509">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21509">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2150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1509">
                                            <p:txEl>
                                              <p:pRg st="8" end="8"/>
                                            </p:txEl>
                                          </p:spTgt>
                                        </p:tgtEl>
                                        <p:attrNameLst>
                                          <p:attrName>style.visibility</p:attrName>
                                        </p:attrNameLst>
                                      </p:cBhvr>
                                      <p:to>
                                        <p:strVal val="visible"/>
                                      </p:to>
                                    </p:set>
                                    <p:anim calcmode="lin" valueType="num">
                                      <p:cBhvr>
                                        <p:cTn id="40" dur="1000" fill="hold"/>
                                        <p:tgtEl>
                                          <p:spTgt spid="21509">
                                            <p:txEl>
                                              <p:pRg st="8" end="8"/>
                                            </p:txEl>
                                          </p:spTgt>
                                        </p:tgtEl>
                                        <p:attrNameLst>
                                          <p:attrName>ppt_w</p:attrName>
                                        </p:attrNameLst>
                                      </p:cBhvr>
                                      <p:tavLst>
                                        <p:tav tm="0">
                                          <p:val>
                                            <p:strVal val="#ppt_w*0.70"/>
                                          </p:val>
                                        </p:tav>
                                        <p:tav tm="100000">
                                          <p:val>
                                            <p:strVal val="#ppt_w"/>
                                          </p:val>
                                        </p:tav>
                                      </p:tavLst>
                                    </p:anim>
                                    <p:anim calcmode="lin" valueType="num">
                                      <p:cBhvr>
                                        <p:cTn id="41" dur="1000" fill="hold"/>
                                        <p:tgtEl>
                                          <p:spTgt spid="21509">
                                            <p:txEl>
                                              <p:pRg st="8" end="8"/>
                                            </p:txEl>
                                          </p:spTgt>
                                        </p:tgtEl>
                                        <p:attrNameLst>
                                          <p:attrName>ppt_h</p:attrName>
                                        </p:attrNameLst>
                                      </p:cBhvr>
                                      <p:tavLst>
                                        <p:tav tm="0">
                                          <p:val>
                                            <p:strVal val="#ppt_h"/>
                                          </p:val>
                                        </p:tav>
                                        <p:tav tm="100000">
                                          <p:val>
                                            <p:strVal val="#ppt_h"/>
                                          </p:val>
                                        </p:tav>
                                      </p:tavLst>
                                    </p:anim>
                                    <p:animEffect transition="in" filter="fade">
                                      <p:cBhvr>
                                        <p:cTn id="42" dur="1000"/>
                                        <p:tgtEl>
                                          <p:spTgt spid="21509">
                                            <p:txEl>
                                              <p:pRg st="8" end="8"/>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21509">
                                            <p:txEl>
                                              <p:pRg st="9" end="9"/>
                                            </p:txEl>
                                          </p:spTgt>
                                        </p:tgtEl>
                                        <p:attrNameLst>
                                          <p:attrName>style.visibility</p:attrName>
                                        </p:attrNameLst>
                                      </p:cBhvr>
                                      <p:to>
                                        <p:strVal val="visible"/>
                                      </p:to>
                                    </p:set>
                                    <p:anim calcmode="lin" valueType="num">
                                      <p:cBhvr>
                                        <p:cTn id="45" dur="1000" fill="hold"/>
                                        <p:tgtEl>
                                          <p:spTgt spid="21509">
                                            <p:txEl>
                                              <p:pRg st="9" end="9"/>
                                            </p:txEl>
                                          </p:spTgt>
                                        </p:tgtEl>
                                        <p:attrNameLst>
                                          <p:attrName>ppt_w</p:attrName>
                                        </p:attrNameLst>
                                      </p:cBhvr>
                                      <p:tavLst>
                                        <p:tav tm="0">
                                          <p:val>
                                            <p:strVal val="#ppt_w*0.70"/>
                                          </p:val>
                                        </p:tav>
                                        <p:tav tm="100000">
                                          <p:val>
                                            <p:strVal val="#ppt_w"/>
                                          </p:val>
                                        </p:tav>
                                      </p:tavLst>
                                    </p:anim>
                                    <p:anim calcmode="lin" valueType="num">
                                      <p:cBhvr>
                                        <p:cTn id="46" dur="1000" fill="hold"/>
                                        <p:tgtEl>
                                          <p:spTgt spid="21509">
                                            <p:txEl>
                                              <p:pRg st="9" end="9"/>
                                            </p:txEl>
                                          </p:spTgt>
                                        </p:tgtEl>
                                        <p:attrNameLst>
                                          <p:attrName>ppt_h</p:attrName>
                                        </p:attrNameLst>
                                      </p:cBhvr>
                                      <p:tavLst>
                                        <p:tav tm="0">
                                          <p:val>
                                            <p:strVal val="#ppt_h"/>
                                          </p:val>
                                        </p:tav>
                                        <p:tav tm="100000">
                                          <p:val>
                                            <p:strVal val="#ppt_h"/>
                                          </p:val>
                                        </p:tav>
                                      </p:tavLst>
                                    </p:anim>
                                    <p:animEffect transition="in" filter="fade">
                                      <p:cBhvr>
                                        <p:cTn id="47" dur="1000"/>
                                        <p:tgtEl>
                                          <p:spTgt spid="21509">
                                            <p:txEl>
                                              <p:pRg st="9" end="9"/>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21509">
                                            <p:txEl>
                                              <p:pRg st="10" end="10"/>
                                            </p:txEl>
                                          </p:spTgt>
                                        </p:tgtEl>
                                        <p:attrNameLst>
                                          <p:attrName>style.visibility</p:attrName>
                                        </p:attrNameLst>
                                      </p:cBhvr>
                                      <p:to>
                                        <p:strVal val="visible"/>
                                      </p:to>
                                    </p:set>
                                    <p:anim calcmode="lin" valueType="num">
                                      <p:cBhvr>
                                        <p:cTn id="50" dur="1000" fill="hold"/>
                                        <p:tgtEl>
                                          <p:spTgt spid="21509">
                                            <p:txEl>
                                              <p:pRg st="10" end="10"/>
                                            </p:txEl>
                                          </p:spTgt>
                                        </p:tgtEl>
                                        <p:attrNameLst>
                                          <p:attrName>ppt_w</p:attrName>
                                        </p:attrNameLst>
                                      </p:cBhvr>
                                      <p:tavLst>
                                        <p:tav tm="0">
                                          <p:val>
                                            <p:strVal val="#ppt_w*0.70"/>
                                          </p:val>
                                        </p:tav>
                                        <p:tav tm="100000">
                                          <p:val>
                                            <p:strVal val="#ppt_w"/>
                                          </p:val>
                                        </p:tav>
                                      </p:tavLst>
                                    </p:anim>
                                    <p:anim calcmode="lin" valueType="num">
                                      <p:cBhvr>
                                        <p:cTn id="51" dur="1000" fill="hold"/>
                                        <p:tgtEl>
                                          <p:spTgt spid="21509">
                                            <p:txEl>
                                              <p:pRg st="10" end="10"/>
                                            </p:txEl>
                                          </p:spTgt>
                                        </p:tgtEl>
                                        <p:attrNameLst>
                                          <p:attrName>ppt_h</p:attrName>
                                        </p:attrNameLst>
                                      </p:cBhvr>
                                      <p:tavLst>
                                        <p:tav tm="0">
                                          <p:val>
                                            <p:strVal val="#ppt_h"/>
                                          </p:val>
                                        </p:tav>
                                        <p:tav tm="100000">
                                          <p:val>
                                            <p:strVal val="#ppt_h"/>
                                          </p:val>
                                        </p:tav>
                                      </p:tavLst>
                                    </p:anim>
                                    <p:animEffect transition="in" filter="fade">
                                      <p:cBhvr>
                                        <p:cTn id="52" dur="1000"/>
                                        <p:tgtEl>
                                          <p:spTgt spid="21509">
                                            <p:txEl>
                                              <p:pRg st="10" end="10"/>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21509">
                                            <p:txEl>
                                              <p:pRg st="12" end="12"/>
                                            </p:txEl>
                                          </p:spTgt>
                                        </p:tgtEl>
                                        <p:attrNameLst>
                                          <p:attrName>style.visibility</p:attrName>
                                        </p:attrNameLst>
                                      </p:cBhvr>
                                      <p:to>
                                        <p:strVal val="visible"/>
                                      </p:to>
                                    </p:set>
                                    <p:anim calcmode="lin" valueType="num">
                                      <p:cBhvr>
                                        <p:cTn id="55" dur="1000" fill="hold"/>
                                        <p:tgtEl>
                                          <p:spTgt spid="21509">
                                            <p:txEl>
                                              <p:pRg st="12" end="12"/>
                                            </p:txEl>
                                          </p:spTgt>
                                        </p:tgtEl>
                                        <p:attrNameLst>
                                          <p:attrName>ppt_w</p:attrName>
                                        </p:attrNameLst>
                                      </p:cBhvr>
                                      <p:tavLst>
                                        <p:tav tm="0">
                                          <p:val>
                                            <p:strVal val="#ppt_w*0.70"/>
                                          </p:val>
                                        </p:tav>
                                        <p:tav tm="100000">
                                          <p:val>
                                            <p:strVal val="#ppt_w"/>
                                          </p:val>
                                        </p:tav>
                                      </p:tavLst>
                                    </p:anim>
                                    <p:anim calcmode="lin" valueType="num">
                                      <p:cBhvr>
                                        <p:cTn id="56" dur="1000" fill="hold"/>
                                        <p:tgtEl>
                                          <p:spTgt spid="21509">
                                            <p:txEl>
                                              <p:pRg st="12" end="12"/>
                                            </p:txEl>
                                          </p:spTgt>
                                        </p:tgtEl>
                                        <p:attrNameLst>
                                          <p:attrName>ppt_h</p:attrName>
                                        </p:attrNameLst>
                                      </p:cBhvr>
                                      <p:tavLst>
                                        <p:tav tm="0">
                                          <p:val>
                                            <p:strVal val="#ppt_h"/>
                                          </p:val>
                                        </p:tav>
                                        <p:tav tm="100000">
                                          <p:val>
                                            <p:strVal val="#ppt_h"/>
                                          </p:val>
                                        </p:tav>
                                      </p:tavLst>
                                    </p:anim>
                                    <p:animEffect transition="in" filter="fade">
                                      <p:cBhvr>
                                        <p:cTn id="57" dur="1000"/>
                                        <p:tgtEl>
                                          <p:spTgt spid="21509">
                                            <p:txEl>
                                              <p:pRg st="12" end="12"/>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21509">
                                            <p:txEl>
                                              <p:pRg st="13" end="13"/>
                                            </p:txEl>
                                          </p:spTgt>
                                        </p:tgtEl>
                                        <p:attrNameLst>
                                          <p:attrName>style.visibility</p:attrName>
                                        </p:attrNameLst>
                                      </p:cBhvr>
                                      <p:to>
                                        <p:strVal val="visible"/>
                                      </p:to>
                                    </p:set>
                                    <p:anim calcmode="lin" valueType="num">
                                      <p:cBhvr>
                                        <p:cTn id="60" dur="1000" fill="hold"/>
                                        <p:tgtEl>
                                          <p:spTgt spid="21509">
                                            <p:txEl>
                                              <p:pRg st="13" end="13"/>
                                            </p:txEl>
                                          </p:spTgt>
                                        </p:tgtEl>
                                        <p:attrNameLst>
                                          <p:attrName>ppt_w</p:attrName>
                                        </p:attrNameLst>
                                      </p:cBhvr>
                                      <p:tavLst>
                                        <p:tav tm="0">
                                          <p:val>
                                            <p:strVal val="#ppt_w*0.70"/>
                                          </p:val>
                                        </p:tav>
                                        <p:tav tm="100000">
                                          <p:val>
                                            <p:strVal val="#ppt_w"/>
                                          </p:val>
                                        </p:tav>
                                      </p:tavLst>
                                    </p:anim>
                                    <p:anim calcmode="lin" valueType="num">
                                      <p:cBhvr>
                                        <p:cTn id="61" dur="1000" fill="hold"/>
                                        <p:tgtEl>
                                          <p:spTgt spid="21509">
                                            <p:txEl>
                                              <p:pRg st="13" end="13"/>
                                            </p:txEl>
                                          </p:spTgt>
                                        </p:tgtEl>
                                        <p:attrNameLst>
                                          <p:attrName>ppt_h</p:attrName>
                                        </p:attrNameLst>
                                      </p:cBhvr>
                                      <p:tavLst>
                                        <p:tav tm="0">
                                          <p:val>
                                            <p:strVal val="#ppt_h"/>
                                          </p:val>
                                        </p:tav>
                                        <p:tav tm="100000">
                                          <p:val>
                                            <p:strVal val="#ppt_h"/>
                                          </p:val>
                                        </p:tav>
                                      </p:tavLst>
                                    </p:anim>
                                    <p:animEffect transition="in" filter="fade">
                                      <p:cBhvr>
                                        <p:cTn id="62" dur="1000"/>
                                        <p:tgtEl>
                                          <p:spTgt spid="21509">
                                            <p:txEl>
                                              <p:pRg st="13" end="13"/>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21509">
                                            <p:txEl>
                                              <p:pRg st="14" end="14"/>
                                            </p:txEl>
                                          </p:spTgt>
                                        </p:tgtEl>
                                        <p:attrNameLst>
                                          <p:attrName>style.visibility</p:attrName>
                                        </p:attrNameLst>
                                      </p:cBhvr>
                                      <p:to>
                                        <p:strVal val="visible"/>
                                      </p:to>
                                    </p:set>
                                    <p:anim calcmode="lin" valueType="num">
                                      <p:cBhvr>
                                        <p:cTn id="65" dur="1000" fill="hold"/>
                                        <p:tgtEl>
                                          <p:spTgt spid="21509">
                                            <p:txEl>
                                              <p:pRg st="14" end="14"/>
                                            </p:txEl>
                                          </p:spTgt>
                                        </p:tgtEl>
                                        <p:attrNameLst>
                                          <p:attrName>ppt_w</p:attrName>
                                        </p:attrNameLst>
                                      </p:cBhvr>
                                      <p:tavLst>
                                        <p:tav tm="0">
                                          <p:val>
                                            <p:strVal val="#ppt_w*0.70"/>
                                          </p:val>
                                        </p:tav>
                                        <p:tav tm="100000">
                                          <p:val>
                                            <p:strVal val="#ppt_w"/>
                                          </p:val>
                                        </p:tav>
                                      </p:tavLst>
                                    </p:anim>
                                    <p:anim calcmode="lin" valueType="num">
                                      <p:cBhvr>
                                        <p:cTn id="66" dur="1000" fill="hold"/>
                                        <p:tgtEl>
                                          <p:spTgt spid="21509">
                                            <p:txEl>
                                              <p:pRg st="14" end="14"/>
                                            </p:txEl>
                                          </p:spTgt>
                                        </p:tgtEl>
                                        <p:attrNameLst>
                                          <p:attrName>ppt_h</p:attrName>
                                        </p:attrNameLst>
                                      </p:cBhvr>
                                      <p:tavLst>
                                        <p:tav tm="0">
                                          <p:val>
                                            <p:strVal val="#ppt_h"/>
                                          </p:val>
                                        </p:tav>
                                        <p:tav tm="100000">
                                          <p:val>
                                            <p:strVal val="#ppt_h"/>
                                          </p:val>
                                        </p:tav>
                                      </p:tavLst>
                                    </p:anim>
                                    <p:animEffect transition="in" filter="fade">
                                      <p:cBhvr>
                                        <p:cTn id="67" dur="1000"/>
                                        <p:tgtEl>
                                          <p:spTgt spid="21509">
                                            <p:txEl>
                                              <p:pRg st="14" end="14"/>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21511"/>
                                        </p:tgtEl>
                                        <p:attrNameLst>
                                          <p:attrName>style.visibility</p:attrName>
                                        </p:attrNameLst>
                                      </p:cBhvr>
                                      <p:to>
                                        <p:strVal val="visible"/>
                                      </p:to>
                                    </p:set>
                                    <p:anim calcmode="lin" valueType="num">
                                      <p:cBhvr>
                                        <p:cTn id="70" dur="1000" fill="hold"/>
                                        <p:tgtEl>
                                          <p:spTgt spid="21511"/>
                                        </p:tgtEl>
                                        <p:attrNameLst>
                                          <p:attrName>ppt_w</p:attrName>
                                        </p:attrNameLst>
                                      </p:cBhvr>
                                      <p:tavLst>
                                        <p:tav tm="0">
                                          <p:val>
                                            <p:strVal val="#ppt_w*0.70"/>
                                          </p:val>
                                        </p:tav>
                                        <p:tav tm="100000">
                                          <p:val>
                                            <p:strVal val="#ppt_w"/>
                                          </p:val>
                                        </p:tav>
                                      </p:tavLst>
                                    </p:anim>
                                    <p:anim calcmode="lin" valueType="num">
                                      <p:cBhvr>
                                        <p:cTn id="71" dur="1000" fill="hold"/>
                                        <p:tgtEl>
                                          <p:spTgt spid="21511"/>
                                        </p:tgtEl>
                                        <p:attrNameLst>
                                          <p:attrName>ppt_h</p:attrName>
                                        </p:attrNameLst>
                                      </p:cBhvr>
                                      <p:tavLst>
                                        <p:tav tm="0">
                                          <p:val>
                                            <p:strVal val="#ppt_h"/>
                                          </p:val>
                                        </p:tav>
                                        <p:tav tm="100000">
                                          <p:val>
                                            <p:strVal val="#ppt_h"/>
                                          </p:val>
                                        </p:tav>
                                      </p:tavLst>
                                    </p:anim>
                                    <p:animEffect transition="in" filter="fade">
                                      <p:cBhvr>
                                        <p:cTn id="72" dur="10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76200" y="152400"/>
            <a:ext cx="8915400" cy="6740307"/>
          </a:xfrm>
          <a:prstGeom prst="rect">
            <a:avLst/>
          </a:prstGeom>
          <a:noFill/>
          <a:ln w="9525">
            <a:noFill/>
            <a:miter lim="800000"/>
            <a:headEnd/>
            <a:tailEnd/>
          </a:ln>
          <a:effectLst/>
        </p:spPr>
        <p:txBody>
          <a:bodyPr>
            <a:spAutoFit/>
          </a:bodyPr>
          <a:lstStyle/>
          <a:p>
            <a:pPr>
              <a:defRPr/>
            </a:pPr>
            <a:r>
              <a:rPr lang="en-US" sz="2400" dirty="0"/>
              <a:t>The Babylonian Captivity of the Jews was known as the first </a:t>
            </a:r>
            <a:r>
              <a:rPr lang="en-US" sz="2400" b="1" u="sng" dirty="0">
                <a:effectLst>
                  <a:outerShdw blurRad="38100" dist="38100" dir="2700000" algn="tl">
                    <a:srgbClr val="C0C0C0"/>
                  </a:outerShdw>
                </a:effectLst>
              </a:rPr>
              <a:t>Diaspora</a:t>
            </a:r>
            <a:r>
              <a:rPr lang="en-US" sz="2400" dirty="0"/>
              <a:t>.</a:t>
            </a:r>
          </a:p>
          <a:p>
            <a:pPr>
              <a:defRPr/>
            </a:pPr>
            <a:endParaRPr lang="en-US" sz="2400" dirty="0"/>
          </a:p>
          <a:p>
            <a:pPr>
              <a:defRPr/>
            </a:pPr>
            <a:r>
              <a:rPr lang="en-US" sz="2400" dirty="0"/>
              <a:t>The </a:t>
            </a:r>
            <a:r>
              <a:rPr lang="en-US" sz="2400" dirty="0">
                <a:effectLst>
                  <a:outerShdw blurRad="38100" dist="38100" dir="2700000" algn="tl">
                    <a:srgbClr val="C0C0C0"/>
                  </a:outerShdw>
                </a:effectLst>
              </a:rPr>
              <a:t>Diaspora</a:t>
            </a:r>
            <a:r>
              <a:rPr lang="en-US" sz="2400" dirty="0"/>
              <a:t> is the </a:t>
            </a:r>
            <a:r>
              <a:rPr lang="en-US" sz="2400" u="sng" dirty="0"/>
              <a:t>scattering of the Jewish people</a:t>
            </a:r>
            <a:r>
              <a:rPr lang="en-US" sz="2400" dirty="0"/>
              <a:t>.</a:t>
            </a:r>
          </a:p>
          <a:p>
            <a:pPr>
              <a:defRPr/>
            </a:pPr>
            <a:endParaRPr lang="en-US" sz="2400" dirty="0"/>
          </a:p>
          <a:p>
            <a:pPr>
              <a:defRPr/>
            </a:pPr>
            <a:r>
              <a:rPr lang="en-US" sz="2400" u="none" dirty="0"/>
              <a:t>There have been </a:t>
            </a:r>
            <a:r>
              <a:rPr lang="en-US" sz="2400" dirty="0"/>
              <a:t>two Diasporas</a:t>
            </a:r>
            <a:r>
              <a:rPr lang="en-US" sz="2400" u="none" dirty="0"/>
              <a:t>.</a:t>
            </a:r>
          </a:p>
          <a:p>
            <a:pPr>
              <a:defRPr/>
            </a:pPr>
            <a:endParaRPr lang="en-US" sz="2400" u="none" dirty="0"/>
          </a:p>
          <a:p>
            <a:pPr>
              <a:defRPr/>
            </a:pPr>
            <a:r>
              <a:rPr lang="en-US" sz="2400" u="none" dirty="0"/>
              <a:t>The first was the </a:t>
            </a:r>
            <a:r>
              <a:rPr lang="en-US" sz="2400" b="1" u="none" dirty="0"/>
              <a:t>Babylonian captivity</a:t>
            </a:r>
            <a:r>
              <a:rPr lang="en-US" sz="2400" u="none" dirty="0"/>
              <a:t>, which ended when the Persians freed the Jews and the Jews returned to Jerusalem and rebuilt the temple.  </a:t>
            </a:r>
          </a:p>
          <a:p>
            <a:pPr>
              <a:defRPr/>
            </a:pPr>
            <a:endParaRPr lang="en-US" sz="2400" dirty="0"/>
          </a:p>
          <a:p>
            <a:pPr>
              <a:defRPr/>
            </a:pPr>
            <a:r>
              <a:rPr lang="en-US" sz="2400" u="none" dirty="0"/>
              <a:t>During the Captivity there was an </a:t>
            </a:r>
            <a:r>
              <a:rPr lang="en-US" sz="2400" b="1" dirty="0">
                <a:effectLst>
                  <a:outerShdw blurRad="38100" dist="38100" dir="2700000" algn="tl">
                    <a:srgbClr val="C0C0C0"/>
                  </a:outerShdw>
                </a:effectLst>
              </a:rPr>
              <a:t>Age of Prophecy</a:t>
            </a:r>
          </a:p>
          <a:p>
            <a:pPr>
              <a:defRPr/>
            </a:pPr>
            <a:r>
              <a:rPr lang="en-US" sz="2400" u="none" dirty="0"/>
              <a:t>The Prophets such as </a:t>
            </a:r>
            <a:r>
              <a:rPr lang="en-US" sz="2400" b="1" u="none" dirty="0"/>
              <a:t>Isaiah</a:t>
            </a:r>
            <a:r>
              <a:rPr lang="en-US" sz="2400" u="none" dirty="0"/>
              <a:t> and </a:t>
            </a:r>
            <a:r>
              <a:rPr lang="en-US" sz="2400" b="1" u="none" dirty="0"/>
              <a:t>Ezekiel</a:t>
            </a:r>
          </a:p>
          <a:p>
            <a:pPr>
              <a:defRPr/>
            </a:pPr>
            <a:r>
              <a:rPr lang="en-US" sz="2400" dirty="0"/>
              <a:t>The prophets declared that the people </a:t>
            </a:r>
          </a:p>
          <a:p>
            <a:pPr>
              <a:defRPr/>
            </a:pPr>
            <a:r>
              <a:rPr lang="en-US" sz="2400" dirty="0"/>
              <a:t>needed to return to the original </a:t>
            </a:r>
          </a:p>
          <a:p>
            <a:pPr>
              <a:defRPr/>
            </a:pPr>
            <a:r>
              <a:rPr lang="en-US" sz="2400" dirty="0"/>
              <a:t>covenant</a:t>
            </a:r>
            <a:r>
              <a:rPr lang="en-US" sz="2400" u="none" dirty="0"/>
              <a:t> or face punishment.</a:t>
            </a:r>
          </a:p>
          <a:p>
            <a:pPr>
              <a:defRPr/>
            </a:pPr>
            <a:endParaRPr lang="en-US" sz="2400" u="none" dirty="0"/>
          </a:p>
          <a:p>
            <a:pPr>
              <a:defRPr/>
            </a:pPr>
            <a:endParaRPr lang="en-US" sz="2400" u="sng" dirty="0"/>
          </a:p>
        </p:txBody>
      </p:sp>
      <p:pic>
        <p:nvPicPr>
          <p:cNvPr id="22534" name="Picture 6" descr="Image:Ezekiel.jpg">
            <a:hlinkClick r:id="rId2"/>
          </p:cNvPr>
          <p:cNvPicPr>
            <a:picLocks noChangeAspect="1" noChangeArrowheads="1"/>
          </p:cNvPicPr>
          <p:nvPr/>
        </p:nvPicPr>
        <p:blipFill>
          <a:blip r:embed="rId3" cstate="print"/>
          <a:srcRect/>
          <a:stretch>
            <a:fillRect/>
          </a:stretch>
        </p:blipFill>
        <p:spPr bwMode="auto">
          <a:xfrm>
            <a:off x="7419975" y="4724400"/>
            <a:ext cx="1357313" cy="1865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10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2" end="2"/>
                                            </p:txEl>
                                          </p:spTgt>
                                        </p:tgtEl>
                                        <p:attrNameLst>
                                          <p:attrName>style.visibility</p:attrName>
                                        </p:attrNameLst>
                                      </p:cBhvr>
                                      <p:to>
                                        <p:strVal val="visible"/>
                                      </p:to>
                                    </p:set>
                                    <p:anim calcmode="lin" valueType="num">
                                      <p:cBhvr additive="base">
                                        <p:cTn id="13" dur="10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4" end="4"/>
                                            </p:txEl>
                                          </p:spTgt>
                                        </p:tgtEl>
                                        <p:attrNameLst>
                                          <p:attrName>style.visibility</p:attrName>
                                        </p:attrNameLst>
                                      </p:cBhvr>
                                      <p:to>
                                        <p:strVal val="visible"/>
                                      </p:to>
                                    </p:set>
                                    <p:anim calcmode="lin" valueType="num">
                                      <p:cBhvr additive="base">
                                        <p:cTn id="19" dur="10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xEl>
                                              <p:pRg st="6" end="6"/>
                                            </p:txEl>
                                          </p:spTgt>
                                        </p:tgtEl>
                                        <p:attrNameLst>
                                          <p:attrName>style.visibility</p:attrName>
                                        </p:attrNameLst>
                                      </p:cBhvr>
                                      <p:to>
                                        <p:strVal val="visible"/>
                                      </p:to>
                                    </p:set>
                                    <p:anim calcmode="lin" valueType="num">
                                      <p:cBhvr additive="base">
                                        <p:cTn id="25" dur="10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2">
                                            <p:txEl>
                                              <p:pRg st="8" end="8"/>
                                            </p:txEl>
                                          </p:spTgt>
                                        </p:tgtEl>
                                        <p:attrNameLst>
                                          <p:attrName>style.visibility</p:attrName>
                                        </p:attrNameLst>
                                      </p:cBhvr>
                                      <p:to>
                                        <p:strVal val="visible"/>
                                      </p:to>
                                    </p:set>
                                    <p:anim calcmode="lin" valueType="num">
                                      <p:cBhvr additive="base">
                                        <p:cTn id="31" dur="10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2">
                                            <p:txEl>
                                              <p:pRg st="9" end="9"/>
                                            </p:txEl>
                                          </p:spTgt>
                                        </p:tgtEl>
                                        <p:attrNameLst>
                                          <p:attrName>style.visibility</p:attrName>
                                        </p:attrNameLst>
                                      </p:cBhvr>
                                      <p:to>
                                        <p:strVal val="visible"/>
                                      </p:to>
                                    </p:set>
                                    <p:anim calcmode="lin" valueType="num">
                                      <p:cBhvr additive="base">
                                        <p:cTn id="37" dur="10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2532">
                                            <p:txEl>
                                              <p:pRg st="10" end="10"/>
                                            </p:txEl>
                                          </p:spTgt>
                                        </p:tgtEl>
                                        <p:attrNameLst>
                                          <p:attrName>style.visibility</p:attrName>
                                        </p:attrNameLst>
                                      </p:cBhvr>
                                      <p:to>
                                        <p:strVal val="visible"/>
                                      </p:to>
                                    </p:set>
                                    <p:anim calcmode="lin" valueType="num">
                                      <p:cBhvr additive="base">
                                        <p:cTn id="43" dur="10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2532">
                                            <p:txEl>
                                              <p:pRg st="11" end="11"/>
                                            </p:txEl>
                                          </p:spTgt>
                                        </p:tgtEl>
                                        <p:attrNameLst>
                                          <p:attrName>style.visibility</p:attrName>
                                        </p:attrNameLst>
                                      </p:cBhvr>
                                      <p:to>
                                        <p:strVal val="visible"/>
                                      </p:to>
                                    </p:set>
                                    <p:anim calcmode="lin" valueType="num">
                                      <p:cBhvr additive="base">
                                        <p:cTn id="49" dur="1000" fill="hold"/>
                                        <p:tgtEl>
                                          <p:spTgt spid="22532">
                                            <p:txEl>
                                              <p:pRg st="11" end="11"/>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2253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2532">
                                            <p:txEl>
                                              <p:pRg st="12" end="12"/>
                                            </p:txEl>
                                          </p:spTgt>
                                        </p:tgtEl>
                                        <p:attrNameLst>
                                          <p:attrName>style.visibility</p:attrName>
                                        </p:attrNameLst>
                                      </p:cBhvr>
                                      <p:to>
                                        <p:strVal val="visible"/>
                                      </p:to>
                                    </p:set>
                                    <p:anim calcmode="lin" valueType="num">
                                      <p:cBhvr additive="base">
                                        <p:cTn id="55" dur="1000" fill="hold"/>
                                        <p:tgtEl>
                                          <p:spTgt spid="22532">
                                            <p:txEl>
                                              <p:pRg st="12" end="12"/>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22532">
                                            <p:txEl>
                                              <p:pRg st="12" end="12"/>
                                            </p:txEl>
                                          </p:spTgt>
                                        </p:tgtEl>
                                        <p:attrNameLst>
                                          <p:attrName>ppt_y</p:attrName>
                                        </p:attrNameLst>
                                      </p:cBhvr>
                                      <p:tavLst>
                                        <p:tav tm="0">
                                          <p:val>
                                            <p:strVal val="#ppt_y"/>
                                          </p:val>
                                        </p:tav>
                                        <p:tav tm="100000">
                                          <p:val>
                                            <p:strVal val="#ppt_y"/>
                                          </p:val>
                                        </p:tav>
                                      </p:tavLst>
                                    </p:anim>
                                  </p:childTnLst>
                                </p:cTn>
                              </p:par>
                              <p:par>
                                <p:cTn id="57" presetID="53" presetClass="entr" presetSubtype="0" fill="hold" nodeType="withEffect">
                                  <p:stCondLst>
                                    <p:cond delay="0"/>
                                  </p:stCondLst>
                                  <p:childTnLst>
                                    <p:set>
                                      <p:cBhvr>
                                        <p:cTn id="58" dur="1" fill="hold">
                                          <p:stCondLst>
                                            <p:cond delay="0"/>
                                          </p:stCondLst>
                                        </p:cTn>
                                        <p:tgtEl>
                                          <p:spTgt spid="22534"/>
                                        </p:tgtEl>
                                        <p:attrNameLst>
                                          <p:attrName>style.visibility</p:attrName>
                                        </p:attrNameLst>
                                      </p:cBhvr>
                                      <p:to>
                                        <p:strVal val="visible"/>
                                      </p:to>
                                    </p:set>
                                    <p:anim calcmode="lin" valueType="num">
                                      <p:cBhvr>
                                        <p:cTn id="59" dur="500" fill="hold"/>
                                        <p:tgtEl>
                                          <p:spTgt spid="22534"/>
                                        </p:tgtEl>
                                        <p:attrNameLst>
                                          <p:attrName>ppt_w</p:attrName>
                                        </p:attrNameLst>
                                      </p:cBhvr>
                                      <p:tavLst>
                                        <p:tav tm="0">
                                          <p:val>
                                            <p:fltVal val="0"/>
                                          </p:val>
                                        </p:tav>
                                        <p:tav tm="100000">
                                          <p:val>
                                            <p:strVal val="#ppt_w"/>
                                          </p:val>
                                        </p:tav>
                                      </p:tavLst>
                                    </p:anim>
                                    <p:anim calcmode="lin" valueType="num">
                                      <p:cBhvr>
                                        <p:cTn id="60" dur="500" fill="hold"/>
                                        <p:tgtEl>
                                          <p:spTgt spid="22534"/>
                                        </p:tgtEl>
                                        <p:attrNameLst>
                                          <p:attrName>ppt_h</p:attrName>
                                        </p:attrNameLst>
                                      </p:cBhvr>
                                      <p:tavLst>
                                        <p:tav tm="0">
                                          <p:val>
                                            <p:fltVal val="0"/>
                                          </p:val>
                                        </p:tav>
                                        <p:tav tm="100000">
                                          <p:val>
                                            <p:strVal val="#ppt_h"/>
                                          </p:val>
                                        </p:tav>
                                      </p:tavLst>
                                    </p:anim>
                                    <p:animEffect transition="in" filter="fade">
                                      <p:cBhvr>
                                        <p:cTn id="61"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76200" y="152400"/>
          <a:ext cx="6251575" cy="6553200"/>
        </p:xfrm>
        <a:graphic>
          <a:graphicData uri="http://schemas.openxmlformats.org/presentationml/2006/ole">
            <mc:AlternateContent xmlns:mc="http://schemas.openxmlformats.org/markup-compatibility/2006">
              <mc:Choice xmlns:v="urn:schemas-microsoft-com:vml" Requires="v">
                <p:oleObj spid="_x0000_s3077" name="Photo Editor Photo" r:id="rId3" imgW="5687219" imgH="5961905" progId="">
                  <p:embed/>
                </p:oleObj>
              </mc:Choice>
              <mc:Fallback>
                <p:oleObj name="Photo Editor Photo" r:id="rId3" imgW="5687219" imgH="5961905"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62515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1" name="Text Box 5"/>
          <p:cNvSpPr txBox="1">
            <a:spLocks noChangeArrowheads="1"/>
          </p:cNvSpPr>
          <p:nvPr/>
        </p:nvSpPr>
        <p:spPr bwMode="auto">
          <a:xfrm>
            <a:off x="3276600" y="2362200"/>
            <a:ext cx="1219200" cy="366713"/>
          </a:xfrm>
          <a:prstGeom prst="rect">
            <a:avLst/>
          </a:prstGeom>
          <a:solidFill>
            <a:schemeClr val="bg1">
              <a:alpha val="9019"/>
            </a:schemeClr>
          </a:solidFill>
          <a:ln w="9525">
            <a:noFill/>
            <a:miter lim="800000"/>
            <a:headEnd/>
            <a:tailEnd/>
          </a:ln>
        </p:spPr>
        <p:txBody>
          <a:bodyPr>
            <a:spAutoFit/>
          </a:bodyPr>
          <a:lstStyle/>
          <a:p>
            <a:pPr>
              <a:spcBef>
                <a:spcPct val="50000"/>
              </a:spcBef>
            </a:pPr>
            <a:r>
              <a:rPr lang="en-US" u="none" dirty="0"/>
              <a:t>Tigris</a:t>
            </a:r>
          </a:p>
        </p:txBody>
      </p:sp>
      <p:sp>
        <p:nvSpPr>
          <p:cNvPr id="4102" name="Text Box 6"/>
          <p:cNvSpPr txBox="1">
            <a:spLocks noChangeArrowheads="1"/>
          </p:cNvSpPr>
          <p:nvPr/>
        </p:nvSpPr>
        <p:spPr bwMode="auto">
          <a:xfrm>
            <a:off x="2362200" y="3429000"/>
            <a:ext cx="1284288" cy="366713"/>
          </a:xfrm>
          <a:prstGeom prst="rect">
            <a:avLst/>
          </a:prstGeom>
          <a:solidFill>
            <a:schemeClr val="bg1">
              <a:alpha val="27843"/>
            </a:schemeClr>
          </a:solidFill>
          <a:ln w="9525">
            <a:noFill/>
            <a:miter lim="800000"/>
            <a:headEnd/>
            <a:tailEnd/>
          </a:ln>
        </p:spPr>
        <p:txBody>
          <a:bodyPr wrap="none">
            <a:spAutoFit/>
          </a:bodyPr>
          <a:lstStyle/>
          <a:p>
            <a:r>
              <a:rPr lang="en-US" u="none" dirty="0"/>
              <a:t>Euphrates</a:t>
            </a:r>
          </a:p>
        </p:txBody>
      </p:sp>
      <p:sp>
        <p:nvSpPr>
          <p:cNvPr id="4103" name="Line 7"/>
          <p:cNvSpPr>
            <a:spLocks noChangeShapeType="1"/>
          </p:cNvSpPr>
          <p:nvPr/>
        </p:nvSpPr>
        <p:spPr bwMode="auto">
          <a:xfrm flipH="1">
            <a:off x="3505200" y="2743200"/>
            <a:ext cx="152400" cy="228600"/>
          </a:xfrm>
          <a:prstGeom prst="line">
            <a:avLst/>
          </a:prstGeom>
          <a:noFill/>
          <a:ln w="9525">
            <a:solidFill>
              <a:schemeClr val="tx1"/>
            </a:solidFill>
            <a:round/>
            <a:headEnd/>
            <a:tailEnd type="triangle" w="med" len="med"/>
          </a:ln>
        </p:spPr>
        <p:txBody>
          <a:bodyPr/>
          <a:lstStyle/>
          <a:p>
            <a:endParaRPr lang="en-US" dirty="0"/>
          </a:p>
        </p:txBody>
      </p:sp>
      <p:sp>
        <p:nvSpPr>
          <p:cNvPr id="4104" name="Line 8"/>
          <p:cNvSpPr>
            <a:spLocks noChangeShapeType="1"/>
          </p:cNvSpPr>
          <p:nvPr/>
        </p:nvSpPr>
        <p:spPr bwMode="auto">
          <a:xfrm flipV="1">
            <a:off x="3200400" y="3276600"/>
            <a:ext cx="228600" cy="228600"/>
          </a:xfrm>
          <a:prstGeom prst="line">
            <a:avLst/>
          </a:prstGeom>
          <a:noFill/>
          <a:ln w="9525">
            <a:solidFill>
              <a:schemeClr val="tx1"/>
            </a:solidFill>
            <a:round/>
            <a:headEnd/>
            <a:tailEnd type="triangle" w="med" len="med"/>
          </a:ln>
        </p:spPr>
        <p:txBody>
          <a:bodyPr/>
          <a:lstStyle/>
          <a:p>
            <a:endParaRPr lang="en-US" dirty="0"/>
          </a:p>
        </p:txBody>
      </p:sp>
      <p:sp>
        <p:nvSpPr>
          <p:cNvPr id="4105" name="Text Box 9"/>
          <p:cNvSpPr txBox="1">
            <a:spLocks noChangeArrowheads="1"/>
          </p:cNvSpPr>
          <p:nvPr/>
        </p:nvSpPr>
        <p:spPr bwMode="auto">
          <a:xfrm>
            <a:off x="1052513" y="4510088"/>
            <a:ext cx="623887" cy="366712"/>
          </a:xfrm>
          <a:prstGeom prst="rect">
            <a:avLst/>
          </a:prstGeom>
          <a:solidFill>
            <a:schemeClr val="bg1">
              <a:alpha val="34901"/>
            </a:schemeClr>
          </a:solidFill>
          <a:ln w="9525">
            <a:noFill/>
            <a:miter lim="800000"/>
            <a:headEnd/>
            <a:tailEnd/>
          </a:ln>
        </p:spPr>
        <p:txBody>
          <a:bodyPr wrap="none">
            <a:spAutoFit/>
          </a:bodyPr>
          <a:lstStyle/>
          <a:p>
            <a:r>
              <a:rPr lang="en-US" u="none" dirty="0"/>
              <a:t>Nile</a:t>
            </a:r>
          </a:p>
        </p:txBody>
      </p:sp>
      <p:sp>
        <p:nvSpPr>
          <p:cNvPr id="4106" name="Line 10"/>
          <p:cNvSpPr>
            <a:spLocks noChangeShapeType="1"/>
          </p:cNvSpPr>
          <p:nvPr/>
        </p:nvSpPr>
        <p:spPr bwMode="auto">
          <a:xfrm flipV="1">
            <a:off x="1600200" y="4419600"/>
            <a:ext cx="228600" cy="228600"/>
          </a:xfrm>
          <a:prstGeom prst="line">
            <a:avLst/>
          </a:prstGeom>
          <a:noFill/>
          <a:ln w="9525">
            <a:solidFill>
              <a:schemeClr val="tx1"/>
            </a:solidFill>
            <a:round/>
            <a:headEnd/>
            <a:tailEnd type="triangle" w="med" len="med"/>
          </a:ln>
        </p:spPr>
        <p:txBody>
          <a:bodyPr/>
          <a:lstStyle/>
          <a:p>
            <a:endParaRPr lang="en-US" dirty="0"/>
          </a:p>
        </p:txBody>
      </p:sp>
      <p:sp>
        <p:nvSpPr>
          <p:cNvPr id="4107" name="Text Box 11"/>
          <p:cNvSpPr txBox="1">
            <a:spLocks noChangeArrowheads="1"/>
          </p:cNvSpPr>
          <p:nvPr/>
        </p:nvSpPr>
        <p:spPr bwMode="auto">
          <a:xfrm>
            <a:off x="6537325" y="454025"/>
            <a:ext cx="2301875" cy="2289175"/>
          </a:xfrm>
          <a:prstGeom prst="rect">
            <a:avLst/>
          </a:prstGeom>
          <a:noFill/>
          <a:ln w="9525">
            <a:noFill/>
            <a:miter lim="800000"/>
            <a:headEnd/>
            <a:tailEnd/>
          </a:ln>
        </p:spPr>
        <p:txBody>
          <a:bodyPr>
            <a:spAutoFit/>
          </a:bodyPr>
          <a:lstStyle/>
          <a:p>
            <a:pPr algn="ctr"/>
            <a:r>
              <a:rPr lang="en-US" dirty="0"/>
              <a:t>Mesopotamia is formed by the Tigris and Euphrates Rivers. </a:t>
            </a:r>
          </a:p>
          <a:p>
            <a:pPr algn="ctr"/>
            <a:endParaRPr lang="en-US" dirty="0"/>
          </a:p>
          <a:p>
            <a:pPr algn="ctr"/>
            <a:r>
              <a:rPr lang="en-US" u="none" dirty="0"/>
              <a:t>These rivers empty into the Persian Gulf</a:t>
            </a:r>
          </a:p>
        </p:txBody>
      </p:sp>
      <p:sp>
        <p:nvSpPr>
          <p:cNvPr id="4108" name="Text Box 12"/>
          <p:cNvSpPr txBox="1">
            <a:spLocks noChangeArrowheads="1"/>
          </p:cNvSpPr>
          <p:nvPr/>
        </p:nvSpPr>
        <p:spPr bwMode="auto">
          <a:xfrm>
            <a:off x="6629400" y="2924175"/>
            <a:ext cx="2301875" cy="1190625"/>
          </a:xfrm>
          <a:prstGeom prst="rect">
            <a:avLst/>
          </a:prstGeom>
          <a:noFill/>
          <a:ln w="9525">
            <a:noFill/>
            <a:miter lim="800000"/>
            <a:headEnd/>
            <a:tailEnd/>
          </a:ln>
        </p:spPr>
        <p:txBody>
          <a:bodyPr>
            <a:spAutoFit/>
          </a:bodyPr>
          <a:lstStyle/>
          <a:p>
            <a:pPr algn="ctr"/>
            <a:r>
              <a:rPr lang="en-US" u="none" dirty="0"/>
              <a:t>The other major river of this region is the Nile River in Egypt </a:t>
            </a:r>
          </a:p>
        </p:txBody>
      </p:sp>
      <p:sp>
        <p:nvSpPr>
          <p:cNvPr id="4109" name="Text Box 13"/>
          <p:cNvSpPr txBox="1">
            <a:spLocks noChangeArrowheads="1"/>
          </p:cNvSpPr>
          <p:nvPr/>
        </p:nvSpPr>
        <p:spPr bwMode="auto">
          <a:xfrm>
            <a:off x="609600" y="3000375"/>
            <a:ext cx="1981200" cy="609600"/>
          </a:xfrm>
          <a:prstGeom prst="rect">
            <a:avLst/>
          </a:prstGeom>
          <a:solidFill>
            <a:schemeClr val="bg1">
              <a:alpha val="7843"/>
            </a:schemeClr>
          </a:solidFill>
          <a:ln w="9525">
            <a:noFill/>
            <a:miter lim="800000"/>
            <a:headEnd/>
            <a:tailEnd/>
          </a:ln>
        </p:spPr>
        <p:txBody>
          <a:bodyPr>
            <a:spAutoFit/>
          </a:bodyPr>
          <a:lstStyle/>
          <a:p>
            <a:pPr algn="ctr">
              <a:spcBef>
                <a:spcPct val="50000"/>
              </a:spcBef>
            </a:pPr>
            <a:r>
              <a:rPr lang="en-US" sz="1700" u="none" dirty="0"/>
              <a:t>Mediterranean Sea</a:t>
            </a:r>
          </a:p>
        </p:txBody>
      </p:sp>
      <p:sp>
        <p:nvSpPr>
          <p:cNvPr id="4110" name="Text Box 14"/>
          <p:cNvSpPr txBox="1">
            <a:spLocks noChangeArrowheads="1"/>
          </p:cNvSpPr>
          <p:nvPr/>
        </p:nvSpPr>
        <p:spPr bwMode="auto">
          <a:xfrm>
            <a:off x="1143000" y="1339850"/>
            <a:ext cx="1981200" cy="350838"/>
          </a:xfrm>
          <a:prstGeom prst="rect">
            <a:avLst/>
          </a:prstGeom>
          <a:noFill/>
          <a:ln w="9525">
            <a:noFill/>
            <a:miter lim="800000"/>
            <a:headEnd/>
            <a:tailEnd/>
          </a:ln>
        </p:spPr>
        <p:txBody>
          <a:bodyPr>
            <a:spAutoFit/>
          </a:bodyPr>
          <a:lstStyle/>
          <a:p>
            <a:pPr algn="ctr">
              <a:spcBef>
                <a:spcPct val="50000"/>
              </a:spcBef>
            </a:pPr>
            <a:r>
              <a:rPr lang="en-US" sz="1700" u="none" dirty="0"/>
              <a:t>Black Sea</a:t>
            </a:r>
          </a:p>
        </p:txBody>
      </p:sp>
      <p:sp>
        <p:nvSpPr>
          <p:cNvPr id="4111" name="Text Box 15"/>
          <p:cNvSpPr txBox="1">
            <a:spLocks noChangeArrowheads="1"/>
          </p:cNvSpPr>
          <p:nvPr/>
        </p:nvSpPr>
        <p:spPr bwMode="auto">
          <a:xfrm rot="8928341">
            <a:off x="2589213" y="4297363"/>
            <a:ext cx="458787" cy="1874837"/>
          </a:xfrm>
          <a:prstGeom prst="rect">
            <a:avLst/>
          </a:prstGeom>
          <a:noFill/>
          <a:ln w="9525">
            <a:noFill/>
            <a:miter lim="800000"/>
            <a:headEnd/>
            <a:tailEnd/>
          </a:ln>
        </p:spPr>
        <p:txBody>
          <a:bodyPr rot="10800000" vert="eaVert">
            <a:spAutoFit/>
          </a:bodyPr>
          <a:lstStyle/>
          <a:p>
            <a:pPr>
              <a:spcBef>
                <a:spcPct val="50000"/>
              </a:spcBef>
            </a:pPr>
            <a:r>
              <a:rPr lang="en-US" u="none" dirty="0"/>
              <a:t>Red Sea</a:t>
            </a:r>
          </a:p>
        </p:txBody>
      </p:sp>
      <p:sp>
        <p:nvSpPr>
          <p:cNvPr id="4112" name="Text Box 16"/>
          <p:cNvSpPr txBox="1">
            <a:spLocks noChangeArrowheads="1"/>
          </p:cNvSpPr>
          <p:nvPr/>
        </p:nvSpPr>
        <p:spPr bwMode="auto">
          <a:xfrm rot="2152928">
            <a:off x="3962400" y="4235450"/>
            <a:ext cx="1600200" cy="336550"/>
          </a:xfrm>
          <a:prstGeom prst="rect">
            <a:avLst/>
          </a:prstGeom>
          <a:noFill/>
          <a:ln w="9525">
            <a:noFill/>
            <a:miter lim="800000"/>
            <a:headEnd/>
            <a:tailEnd/>
          </a:ln>
        </p:spPr>
        <p:txBody>
          <a:bodyPr>
            <a:spAutoFit/>
          </a:bodyPr>
          <a:lstStyle/>
          <a:p>
            <a:pPr>
              <a:spcBef>
                <a:spcPct val="50000"/>
              </a:spcBef>
            </a:pPr>
            <a:r>
              <a:rPr lang="en-US" sz="1600" u="none" dirty="0"/>
              <a:t>Persian Gulf</a:t>
            </a:r>
          </a:p>
        </p:txBody>
      </p:sp>
      <p:sp>
        <p:nvSpPr>
          <p:cNvPr id="4113" name="Text Box 17"/>
          <p:cNvSpPr txBox="1">
            <a:spLocks noChangeArrowheads="1"/>
          </p:cNvSpPr>
          <p:nvPr/>
        </p:nvSpPr>
        <p:spPr bwMode="auto">
          <a:xfrm rot="3925970">
            <a:off x="3527425" y="1927225"/>
            <a:ext cx="2057400" cy="336550"/>
          </a:xfrm>
          <a:prstGeom prst="rect">
            <a:avLst/>
          </a:prstGeom>
          <a:noFill/>
          <a:ln w="9525">
            <a:noFill/>
            <a:miter lim="800000"/>
            <a:headEnd/>
            <a:tailEnd/>
          </a:ln>
        </p:spPr>
        <p:txBody>
          <a:bodyPr>
            <a:spAutoFit/>
          </a:bodyPr>
          <a:lstStyle/>
          <a:p>
            <a:pPr>
              <a:spcBef>
                <a:spcPct val="50000"/>
              </a:spcBef>
            </a:pPr>
            <a:r>
              <a:rPr lang="en-US" sz="1600" u="none" dirty="0"/>
              <a:t>Caspian Sea</a:t>
            </a:r>
          </a:p>
        </p:txBody>
      </p:sp>
      <p:sp>
        <p:nvSpPr>
          <p:cNvPr id="4114" name="Text Box 18"/>
          <p:cNvSpPr txBox="1">
            <a:spLocks noChangeArrowheads="1"/>
          </p:cNvSpPr>
          <p:nvPr/>
        </p:nvSpPr>
        <p:spPr bwMode="auto">
          <a:xfrm>
            <a:off x="5410200" y="882650"/>
            <a:ext cx="838200" cy="641350"/>
          </a:xfrm>
          <a:prstGeom prst="rect">
            <a:avLst/>
          </a:prstGeom>
          <a:solidFill>
            <a:schemeClr val="bg1">
              <a:alpha val="16862"/>
            </a:schemeClr>
          </a:solidFill>
          <a:ln w="9525">
            <a:noFill/>
            <a:miter lim="800000"/>
            <a:headEnd/>
            <a:tailEnd/>
          </a:ln>
        </p:spPr>
        <p:txBody>
          <a:bodyPr>
            <a:spAutoFit/>
          </a:bodyPr>
          <a:lstStyle/>
          <a:p>
            <a:pPr>
              <a:spcBef>
                <a:spcPct val="50000"/>
              </a:spcBef>
            </a:pPr>
            <a:r>
              <a:rPr lang="en-US" u="none" dirty="0"/>
              <a:t>Aral Sea</a:t>
            </a:r>
          </a:p>
        </p:txBody>
      </p:sp>
      <p:sp>
        <p:nvSpPr>
          <p:cNvPr id="4115" name="Text Box 19"/>
          <p:cNvSpPr txBox="1">
            <a:spLocks noChangeArrowheads="1"/>
          </p:cNvSpPr>
          <p:nvPr/>
        </p:nvSpPr>
        <p:spPr bwMode="auto">
          <a:xfrm>
            <a:off x="6400800" y="4343400"/>
            <a:ext cx="2743200" cy="2257425"/>
          </a:xfrm>
          <a:prstGeom prst="rect">
            <a:avLst/>
          </a:prstGeom>
          <a:noFill/>
          <a:ln w="9525">
            <a:noFill/>
            <a:miter lim="800000"/>
            <a:headEnd/>
            <a:tailEnd/>
          </a:ln>
        </p:spPr>
        <p:txBody>
          <a:bodyPr>
            <a:spAutoFit/>
          </a:bodyPr>
          <a:lstStyle/>
          <a:p>
            <a:pPr algn="ctr"/>
            <a:r>
              <a:rPr lang="en-US" u="none" dirty="0"/>
              <a:t>Other bodies of water include:</a:t>
            </a:r>
          </a:p>
          <a:p>
            <a:pPr algn="ctr"/>
            <a:r>
              <a:rPr lang="en-US" sz="1700" u="none" dirty="0"/>
              <a:t>The Mediterranean Sea,</a:t>
            </a:r>
            <a:r>
              <a:rPr lang="en-US" sz="1600" u="none" dirty="0"/>
              <a:t> </a:t>
            </a:r>
          </a:p>
          <a:p>
            <a:pPr algn="ctr"/>
            <a:r>
              <a:rPr lang="en-US" u="none" dirty="0"/>
              <a:t>Black Sea,</a:t>
            </a:r>
          </a:p>
          <a:p>
            <a:pPr algn="ctr"/>
            <a:r>
              <a:rPr lang="en-US" u="none" dirty="0"/>
              <a:t>Caspian Sea,</a:t>
            </a:r>
          </a:p>
          <a:p>
            <a:pPr algn="ctr"/>
            <a:r>
              <a:rPr lang="en-US" u="none" dirty="0"/>
              <a:t>Red Sea,</a:t>
            </a:r>
          </a:p>
          <a:p>
            <a:pPr algn="ctr"/>
            <a:r>
              <a:rPr lang="en-US" u="none" dirty="0"/>
              <a:t>And Aral Sea</a:t>
            </a:r>
          </a:p>
        </p:txBody>
      </p:sp>
      <p:sp>
        <p:nvSpPr>
          <p:cNvPr id="4116" name="WordArt 20"/>
          <p:cNvSpPr>
            <a:spLocks noChangeArrowheads="1" noChangeShapeType="1" noTextEdit="1"/>
          </p:cNvSpPr>
          <p:nvPr/>
        </p:nvSpPr>
        <p:spPr bwMode="auto">
          <a:xfrm rot="3041380">
            <a:off x="2450306" y="2424907"/>
            <a:ext cx="1152525" cy="569912"/>
          </a:xfrm>
          <a:prstGeom prst="rect">
            <a:avLst/>
          </a:prstGeom>
        </p:spPr>
        <p:txBody>
          <a:bodyPr wrap="none" fromWordArt="1">
            <a:prstTxWarp prst="textSlantUp">
              <a:avLst>
                <a:gd name="adj" fmla="val 55556"/>
              </a:avLst>
            </a:prstTxWarp>
          </a:bodyPr>
          <a:lstStyle/>
          <a:p>
            <a:pPr algn="ctr">
              <a:defRPr/>
            </a:pPr>
            <a:r>
              <a:rPr lang="en-US" sz="3600" kern="10" dirty="0">
                <a:ln w="9525">
                  <a:solidFill>
                    <a:srgbClr val="000000"/>
                  </a:solidFill>
                  <a:round/>
                  <a:headEnd/>
                  <a:tailEnd/>
                </a:ln>
                <a:gradFill rotWithShape="1">
                  <a:gsLst>
                    <a:gs pos="0">
                      <a:srgbClr val="00FF00">
                        <a:alpha val="25999"/>
                      </a:srgbClr>
                    </a:gs>
                    <a:gs pos="100000">
                      <a:srgbClr val="33CC33"/>
                    </a:gs>
                  </a:gsLst>
                  <a:lin ang="2700000" scaled="1"/>
                </a:gradFill>
                <a:latin typeface="CCSpellcaster"/>
              </a:rPr>
              <a:t>Mesopotamia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107">
                                            <p:txEl>
                                              <p:pRg st="0" end="0"/>
                                            </p:txEl>
                                          </p:spTgt>
                                        </p:tgtEl>
                                        <p:attrNameLst>
                                          <p:attrName>style.visibility</p:attrName>
                                        </p:attrNameLst>
                                      </p:cBhvr>
                                      <p:to>
                                        <p:strVal val="visible"/>
                                      </p:to>
                                    </p:set>
                                    <p:anim calcmode="lin" valueType="num">
                                      <p:cBhvr>
                                        <p:cTn id="7" dur="1000" fill="hold"/>
                                        <p:tgtEl>
                                          <p:spTgt spid="410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10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107">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116"/>
                                        </p:tgtEl>
                                        <p:attrNameLst>
                                          <p:attrName>style.visibility</p:attrName>
                                        </p:attrNameLst>
                                      </p:cBhvr>
                                      <p:to>
                                        <p:strVal val="visible"/>
                                      </p:to>
                                    </p:set>
                                    <p:anim calcmode="lin" valueType="num">
                                      <p:cBhvr>
                                        <p:cTn id="12" dur="1000" fill="hold"/>
                                        <p:tgtEl>
                                          <p:spTgt spid="4116"/>
                                        </p:tgtEl>
                                        <p:attrNameLst>
                                          <p:attrName>ppt_w</p:attrName>
                                        </p:attrNameLst>
                                      </p:cBhvr>
                                      <p:tavLst>
                                        <p:tav tm="0">
                                          <p:val>
                                            <p:strVal val="#ppt_w*0.70"/>
                                          </p:val>
                                        </p:tav>
                                        <p:tav tm="100000">
                                          <p:val>
                                            <p:strVal val="#ppt_w"/>
                                          </p:val>
                                        </p:tav>
                                      </p:tavLst>
                                    </p:anim>
                                    <p:anim calcmode="lin" valueType="num">
                                      <p:cBhvr>
                                        <p:cTn id="13" dur="1000" fill="hold"/>
                                        <p:tgtEl>
                                          <p:spTgt spid="4116"/>
                                        </p:tgtEl>
                                        <p:attrNameLst>
                                          <p:attrName>ppt_h</p:attrName>
                                        </p:attrNameLst>
                                      </p:cBhvr>
                                      <p:tavLst>
                                        <p:tav tm="0">
                                          <p:val>
                                            <p:strVal val="#ppt_h"/>
                                          </p:val>
                                        </p:tav>
                                        <p:tav tm="100000">
                                          <p:val>
                                            <p:strVal val="#ppt_h"/>
                                          </p:val>
                                        </p:tav>
                                      </p:tavLst>
                                    </p:anim>
                                    <p:animEffect transition="in" filter="fade">
                                      <p:cBhvr>
                                        <p:cTn id="14" dur="1000"/>
                                        <p:tgtEl>
                                          <p:spTgt spid="4116"/>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4101">
                                            <p:txEl>
                                              <p:pRg st="0" end="0"/>
                                            </p:txEl>
                                          </p:spTgt>
                                        </p:tgtEl>
                                        <p:attrNameLst>
                                          <p:attrName>style.visibility</p:attrName>
                                        </p:attrNameLst>
                                      </p:cBhvr>
                                      <p:to>
                                        <p:strVal val="visible"/>
                                      </p:to>
                                    </p:set>
                                    <p:anim calcmode="lin" valueType="num">
                                      <p:cBhvr>
                                        <p:cTn id="18" dur="1000" fill="hold"/>
                                        <p:tgtEl>
                                          <p:spTgt spid="4101">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101">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10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4103"/>
                                        </p:tgtEl>
                                        <p:attrNameLst>
                                          <p:attrName>style.visibility</p:attrName>
                                        </p:attrNameLst>
                                      </p:cBhvr>
                                      <p:to>
                                        <p:strVal val="visible"/>
                                      </p:to>
                                    </p:set>
                                    <p:anim calcmode="lin" valueType="num">
                                      <p:cBhvr>
                                        <p:cTn id="23" dur="500" fill="hold"/>
                                        <p:tgtEl>
                                          <p:spTgt spid="4103"/>
                                        </p:tgtEl>
                                        <p:attrNameLst>
                                          <p:attrName>ppt_w</p:attrName>
                                        </p:attrNameLst>
                                      </p:cBhvr>
                                      <p:tavLst>
                                        <p:tav tm="0">
                                          <p:val>
                                            <p:fltVal val="0"/>
                                          </p:val>
                                        </p:tav>
                                        <p:tav tm="100000">
                                          <p:val>
                                            <p:strVal val="#ppt_w"/>
                                          </p:val>
                                        </p:tav>
                                      </p:tavLst>
                                    </p:anim>
                                    <p:anim calcmode="lin" valueType="num">
                                      <p:cBhvr>
                                        <p:cTn id="24" dur="500" fill="hold"/>
                                        <p:tgtEl>
                                          <p:spTgt spid="4103"/>
                                        </p:tgtEl>
                                        <p:attrNameLst>
                                          <p:attrName>ppt_h</p:attrName>
                                        </p:attrNameLst>
                                      </p:cBhvr>
                                      <p:tavLst>
                                        <p:tav tm="0">
                                          <p:val>
                                            <p:fltVal val="0"/>
                                          </p:val>
                                        </p:tav>
                                        <p:tav tm="100000">
                                          <p:val>
                                            <p:strVal val="#ppt_h"/>
                                          </p:val>
                                        </p:tav>
                                      </p:tavLst>
                                    </p:anim>
                                    <p:animEffect transition="in" filter="fade">
                                      <p:cBhvr>
                                        <p:cTn id="25" dur="500"/>
                                        <p:tgtEl>
                                          <p:spTgt spid="4103"/>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4102"/>
                                        </p:tgtEl>
                                        <p:attrNameLst>
                                          <p:attrName>style.visibility</p:attrName>
                                        </p:attrNameLst>
                                      </p:cBhvr>
                                      <p:to>
                                        <p:strVal val="visible"/>
                                      </p:to>
                                    </p:set>
                                    <p:anim calcmode="lin" valueType="num">
                                      <p:cBhvr>
                                        <p:cTn id="29" dur="500" fill="hold"/>
                                        <p:tgtEl>
                                          <p:spTgt spid="4102"/>
                                        </p:tgtEl>
                                        <p:attrNameLst>
                                          <p:attrName>ppt_w</p:attrName>
                                        </p:attrNameLst>
                                      </p:cBhvr>
                                      <p:tavLst>
                                        <p:tav tm="0">
                                          <p:val>
                                            <p:fltVal val="0"/>
                                          </p:val>
                                        </p:tav>
                                        <p:tav tm="100000">
                                          <p:val>
                                            <p:strVal val="#ppt_w"/>
                                          </p:val>
                                        </p:tav>
                                      </p:tavLst>
                                    </p:anim>
                                    <p:anim calcmode="lin" valueType="num">
                                      <p:cBhvr>
                                        <p:cTn id="30" dur="500" fill="hold"/>
                                        <p:tgtEl>
                                          <p:spTgt spid="4102"/>
                                        </p:tgtEl>
                                        <p:attrNameLst>
                                          <p:attrName>ppt_h</p:attrName>
                                        </p:attrNameLst>
                                      </p:cBhvr>
                                      <p:tavLst>
                                        <p:tav tm="0">
                                          <p:val>
                                            <p:fltVal val="0"/>
                                          </p:val>
                                        </p:tav>
                                        <p:tav tm="100000">
                                          <p:val>
                                            <p:strVal val="#ppt_h"/>
                                          </p:val>
                                        </p:tav>
                                      </p:tavLst>
                                    </p:anim>
                                    <p:animEffect transition="in" filter="fade">
                                      <p:cBhvr>
                                        <p:cTn id="31" dur="500"/>
                                        <p:tgtEl>
                                          <p:spTgt spid="4102"/>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4104"/>
                                        </p:tgtEl>
                                        <p:attrNameLst>
                                          <p:attrName>style.visibility</p:attrName>
                                        </p:attrNameLst>
                                      </p:cBhvr>
                                      <p:to>
                                        <p:strVal val="visible"/>
                                      </p:to>
                                    </p:set>
                                    <p:anim calcmode="lin" valueType="num">
                                      <p:cBhvr>
                                        <p:cTn id="34" dur="500" fill="hold"/>
                                        <p:tgtEl>
                                          <p:spTgt spid="4104"/>
                                        </p:tgtEl>
                                        <p:attrNameLst>
                                          <p:attrName>ppt_w</p:attrName>
                                        </p:attrNameLst>
                                      </p:cBhvr>
                                      <p:tavLst>
                                        <p:tav tm="0">
                                          <p:val>
                                            <p:fltVal val="0"/>
                                          </p:val>
                                        </p:tav>
                                        <p:tav tm="100000">
                                          <p:val>
                                            <p:strVal val="#ppt_w"/>
                                          </p:val>
                                        </p:tav>
                                      </p:tavLst>
                                    </p:anim>
                                    <p:anim calcmode="lin" valueType="num">
                                      <p:cBhvr>
                                        <p:cTn id="35" dur="500" fill="hold"/>
                                        <p:tgtEl>
                                          <p:spTgt spid="4104"/>
                                        </p:tgtEl>
                                        <p:attrNameLst>
                                          <p:attrName>ppt_h</p:attrName>
                                        </p:attrNameLst>
                                      </p:cBhvr>
                                      <p:tavLst>
                                        <p:tav tm="0">
                                          <p:val>
                                            <p:fltVal val="0"/>
                                          </p:val>
                                        </p:tav>
                                        <p:tav tm="100000">
                                          <p:val>
                                            <p:strVal val="#ppt_h"/>
                                          </p:val>
                                        </p:tav>
                                      </p:tavLst>
                                    </p:anim>
                                    <p:animEffect transition="in" filter="fade">
                                      <p:cBhvr>
                                        <p:cTn id="36" dur="500"/>
                                        <p:tgtEl>
                                          <p:spTgt spid="4104"/>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4107">
                                            <p:txEl>
                                              <p:pRg st="2" end="2"/>
                                            </p:txEl>
                                          </p:spTgt>
                                        </p:tgtEl>
                                        <p:attrNameLst>
                                          <p:attrName>style.visibility</p:attrName>
                                        </p:attrNameLst>
                                      </p:cBhvr>
                                      <p:to>
                                        <p:strVal val="visible"/>
                                      </p:to>
                                    </p:set>
                                    <p:anim calcmode="lin" valueType="num">
                                      <p:cBhvr>
                                        <p:cTn id="41" dur="1000" fill="hold"/>
                                        <p:tgtEl>
                                          <p:spTgt spid="4107">
                                            <p:txEl>
                                              <p:pRg st="2" end="2"/>
                                            </p:txEl>
                                          </p:spTgt>
                                        </p:tgtEl>
                                        <p:attrNameLst>
                                          <p:attrName>ppt_w</p:attrName>
                                        </p:attrNameLst>
                                      </p:cBhvr>
                                      <p:tavLst>
                                        <p:tav tm="0">
                                          <p:val>
                                            <p:strVal val="#ppt_w+.3"/>
                                          </p:val>
                                        </p:tav>
                                        <p:tav tm="100000">
                                          <p:val>
                                            <p:strVal val="#ppt_w"/>
                                          </p:val>
                                        </p:tav>
                                      </p:tavLst>
                                    </p:anim>
                                    <p:anim calcmode="lin" valueType="num">
                                      <p:cBhvr>
                                        <p:cTn id="42" dur="1000" fill="hold"/>
                                        <p:tgtEl>
                                          <p:spTgt spid="4107">
                                            <p:txEl>
                                              <p:pRg st="2" end="2"/>
                                            </p:txEl>
                                          </p:spTgt>
                                        </p:tgtEl>
                                        <p:attrNameLst>
                                          <p:attrName>ppt_h</p:attrName>
                                        </p:attrNameLst>
                                      </p:cBhvr>
                                      <p:tavLst>
                                        <p:tav tm="0">
                                          <p:val>
                                            <p:strVal val="#ppt_h"/>
                                          </p:val>
                                        </p:tav>
                                        <p:tav tm="100000">
                                          <p:val>
                                            <p:strVal val="#ppt_h"/>
                                          </p:val>
                                        </p:tav>
                                      </p:tavLst>
                                    </p:anim>
                                    <p:animEffect transition="in" filter="fade">
                                      <p:cBhvr>
                                        <p:cTn id="43" dur="1000"/>
                                        <p:tgtEl>
                                          <p:spTgt spid="4107">
                                            <p:txEl>
                                              <p:pRg st="2" end="2"/>
                                            </p:txEl>
                                          </p:spTgt>
                                        </p:tgtEl>
                                      </p:cBhvr>
                                    </p:animEffect>
                                  </p:childTnLst>
                                </p:cTn>
                              </p:par>
                            </p:childTnLst>
                          </p:cTn>
                        </p:par>
                        <p:par>
                          <p:cTn id="44" fill="hold">
                            <p:stCondLst>
                              <p:cond delay="1000"/>
                            </p:stCondLst>
                            <p:childTnLst>
                              <p:par>
                                <p:cTn id="45" presetID="53" presetClass="entr" presetSubtype="0" fill="hold" grpId="0" nodeType="afterEffect">
                                  <p:stCondLst>
                                    <p:cond delay="0"/>
                                  </p:stCondLst>
                                  <p:childTnLst>
                                    <p:set>
                                      <p:cBhvr>
                                        <p:cTn id="46" dur="1" fill="hold">
                                          <p:stCondLst>
                                            <p:cond delay="0"/>
                                          </p:stCondLst>
                                        </p:cTn>
                                        <p:tgtEl>
                                          <p:spTgt spid="4112"/>
                                        </p:tgtEl>
                                        <p:attrNameLst>
                                          <p:attrName>style.visibility</p:attrName>
                                        </p:attrNameLst>
                                      </p:cBhvr>
                                      <p:to>
                                        <p:strVal val="visible"/>
                                      </p:to>
                                    </p:set>
                                    <p:anim calcmode="lin" valueType="num">
                                      <p:cBhvr>
                                        <p:cTn id="47" dur="500" fill="hold"/>
                                        <p:tgtEl>
                                          <p:spTgt spid="4112"/>
                                        </p:tgtEl>
                                        <p:attrNameLst>
                                          <p:attrName>ppt_w</p:attrName>
                                        </p:attrNameLst>
                                      </p:cBhvr>
                                      <p:tavLst>
                                        <p:tav tm="0">
                                          <p:val>
                                            <p:fltVal val="0"/>
                                          </p:val>
                                        </p:tav>
                                        <p:tav tm="100000">
                                          <p:val>
                                            <p:strVal val="#ppt_w"/>
                                          </p:val>
                                        </p:tav>
                                      </p:tavLst>
                                    </p:anim>
                                    <p:anim calcmode="lin" valueType="num">
                                      <p:cBhvr>
                                        <p:cTn id="48" dur="500" fill="hold"/>
                                        <p:tgtEl>
                                          <p:spTgt spid="4112"/>
                                        </p:tgtEl>
                                        <p:attrNameLst>
                                          <p:attrName>ppt_h</p:attrName>
                                        </p:attrNameLst>
                                      </p:cBhvr>
                                      <p:tavLst>
                                        <p:tav tm="0">
                                          <p:val>
                                            <p:fltVal val="0"/>
                                          </p:val>
                                        </p:tav>
                                        <p:tav tm="100000">
                                          <p:val>
                                            <p:strVal val="#ppt_h"/>
                                          </p:val>
                                        </p:tav>
                                      </p:tavLst>
                                    </p:anim>
                                    <p:animEffect transition="in" filter="fade">
                                      <p:cBhvr>
                                        <p:cTn id="49" dur="500"/>
                                        <p:tgtEl>
                                          <p:spTgt spid="4112"/>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4108"/>
                                        </p:tgtEl>
                                        <p:attrNameLst>
                                          <p:attrName>style.visibility</p:attrName>
                                        </p:attrNameLst>
                                      </p:cBhvr>
                                      <p:to>
                                        <p:strVal val="visible"/>
                                      </p:to>
                                    </p:set>
                                    <p:anim calcmode="lin" valueType="num">
                                      <p:cBhvr>
                                        <p:cTn id="54" dur="1000" fill="hold"/>
                                        <p:tgtEl>
                                          <p:spTgt spid="4108"/>
                                        </p:tgtEl>
                                        <p:attrNameLst>
                                          <p:attrName>ppt_w</p:attrName>
                                        </p:attrNameLst>
                                      </p:cBhvr>
                                      <p:tavLst>
                                        <p:tav tm="0">
                                          <p:val>
                                            <p:strVal val="#ppt_w+.3"/>
                                          </p:val>
                                        </p:tav>
                                        <p:tav tm="100000">
                                          <p:val>
                                            <p:strVal val="#ppt_w"/>
                                          </p:val>
                                        </p:tav>
                                      </p:tavLst>
                                    </p:anim>
                                    <p:anim calcmode="lin" valueType="num">
                                      <p:cBhvr>
                                        <p:cTn id="55" dur="1000" fill="hold"/>
                                        <p:tgtEl>
                                          <p:spTgt spid="4108"/>
                                        </p:tgtEl>
                                        <p:attrNameLst>
                                          <p:attrName>ppt_h</p:attrName>
                                        </p:attrNameLst>
                                      </p:cBhvr>
                                      <p:tavLst>
                                        <p:tav tm="0">
                                          <p:val>
                                            <p:strVal val="#ppt_h"/>
                                          </p:val>
                                        </p:tav>
                                        <p:tav tm="100000">
                                          <p:val>
                                            <p:strVal val="#ppt_h"/>
                                          </p:val>
                                        </p:tav>
                                      </p:tavLst>
                                    </p:anim>
                                    <p:animEffect transition="in" filter="fade">
                                      <p:cBhvr>
                                        <p:cTn id="56" dur="1000"/>
                                        <p:tgtEl>
                                          <p:spTgt spid="4108"/>
                                        </p:tgtEl>
                                      </p:cBhvr>
                                    </p:animEffect>
                                  </p:childTnLst>
                                </p:cTn>
                              </p:par>
                            </p:childTnLst>
                          </p:cTn>
                        </p:par>
                        <p:par>
                          <p:cTn id="57" fill="hold">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4105"/>
                                        </p:tgtEl>
                                        <p:attrNameLst>
                                          <p:attrName>style.visibility</p:attrName>
                                        </p:attrNameLst>
                                      </p:cBhvr>
                                      <p:to>
                                        <p:strVal val="visible"/>
                                      </p:to>
                                    </p:set>
                                    <p:anim calcmode="lin" valueType="num">
                                      <p:cBhvr>
                                        <p:cTn id="60" dur="500" fill="hold"/>
                                        <p:tgtEl>
                                          <p:spTgt spid="4105"/>
                                        </p:tgtEl>
                                        <p:attrNameLst>
                                          <p:attrName>ppt_w</p:attrName>
                                        </p:attrNameLst>
                                      </p:cBhvr>
                                      <p:tavLst>
                                        <p:tav tm="0">
                                          <p:val>
                                            <p:fltVal val="0"/>
                                          </p:val>
                                        </p:tav>
                                        <p:tav tm="100000">
                                          <p:val>
                                            <p:strVal val="#ppt_w"/>
                                          </p:val>
                                        </p:tav>
                                      </p:tavLst>
                                    </p:anim>
                                    <p:anim calcmode="lin" valueType="num">
                                      <p:cBhvr>
                                        <p:cTn id="61" dur="500" fill="hold"/>
                                        <p:tgtEl>
                                          <p:spTgt spid="4105"/>
                                        </p:tgtEl>
                                        <p:attrNameLst>
                                          <p:attrName>ppt_h</p:attrName>
                                        </p:attrNameLst>
                                      </p:cBhvr>
                                      <p:tavLst>
                                        <p:tav tm="0">
                                          <p:val>
                                            <p:fltVal val="0"/>
                                          </p:val>
                                        </p:tav>
                                        <p:tav tm="100000">
                                          <p:val>
                                            <p:strVal val="#ppt_h"/>
                                          </p:val>
                                        </p:tav>
                                      </p:tavLst>
                                    </p:anim>
                                    <p:animEffect transition="in" filter="fade">
                                      <p:cBhvr>
                                        <p:cTn id="62" dur="500"/>
                                        <p:tgtEl>
                                          <p:spTgt spid="4105"/>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4106"/>
                                        </p:tgtEl>
                                        <p:attrNameLst>
                                          <p:attrName>style.visibility</p:attrName>
                                        </p:attrNameLst>
                                      </p:cBhvr>
                                      <p:to>
                                        <p:strVal val="visible"/>
                                      </p:to>
                                    </p:set>
                                    <p:anim calcmode="lin" valueType="num">
                                      <p:cBhvr>
                                        <p:cTn id="65" dur="500" fill="hold"/>
                                        <p:tgtEl>
                                          <p:spTgt spid="4106"/>
                                        </p:tgtEl>
                                        <p:attrNameLst>
                                          <p:attrName>ppt_w</p:attrName>
                                        </p:attrNameLst>
                                      </p:cBhvr>
                                      <p:tavLst>
                                        <p:tav tm="0">
                                          <p:val>
                                            <p:fltVal val="0"/>
                                          </p:val>
                                        </p:tav>
                                        <p:tav tm="100000">
                                          <p:val>
                                            <p:strVal val="#ppt_w"/>
                                          </p:val>
                                        </p:tav>
                                      </p:tavLst>
                                    </p:anim>
                                    <p:anim calcmode="lin" valueType="num">
                                      <p:cBhvr>
                                        <p:cTn id="66" dur="500" fill="hold"/>
                                        <p:tgtEl>
                                          <p:spTgt spid="4106"/>
                                        </p:tgtEl>
                                        <p:attrNameLst>
                                          <p:attrName>ppt_h</p:attrName>
                                        </p:attrNameLst>
                                      </p:cBhvr>
                                      <p:tavLst>
                                        <p:tav tm="0">
                                          <p:val>
                                            <p:fltVal val="0"/>
                                          </p:val>
                                        </p:tav>
                                        <p:tav tm="100000">
                                          <p:val>
                                            <p:strVal val="#ppt_h"/>
                                          </p:val>
                                        </p:tav>
                                      </p:tavLst>
                                    </p:anim>
                                    <p:animEffect transition="in" filter="fade">
                                      <p:cBhvr>
                                        <p:cTn id="67" dur="500"/>
                                        <p:tgtEl>
                                          <p:spTgt spid="4106"/>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presetSubtype="0" decel="100000" fill="hold" grpId="0" nodeType="clickEffect">
                                  <p:stCondLst>
                                    <p:cond delay="0"/>
                                  </p:stCondLst>
                                  <p:childTnLst>
                                    <p:set>
                                      <p:cBhvr>
                                        <p:cTn id="71" dur="1" fill="hold">
                                          <p:stCondLst>
                                            <p:cond delay="0"/>
                                          </p:stCondLst>
                                        </p:cTn>
                                        <p:tgtEl>
                                          <p:spTgt spid="4115"/>
                                        </p:tgtEl>
                                        <p:attrNameLst>
                                          <p:attrName>style.visibility</p:attrName>
                                        </p:attrNameLst>
                                      </p:cBhvr>
                                      <p:to>
                                        <p:strVal val="visible"/>
                                      </p:to>
                                    </p:set>
                                    <p:anim calcmode="lin" valueType="num">
                                      <p:cBhvr>
                                        <p:cTn id="72" dur="1000" fill="hold"/>
                                        <p:tgtEl>
                                          <p:spTgt spid="4115"/>
                                        </p:tgtEl>
                                        <p:attrNameLst>
                                          <p:attrName>ppt_w</p:attrName>
                                        </p:attrNameLst>
                                      </p:cBhvr>
                                      <p:tavLst>
                                        <p:tav tm="0">
                                          <p:val>
                                            <p:strVal val="#ppt_w+.3"/>
                                          </p:val>
                                        </p:tav>
                                        <p:tav tm="100000">
                                          <p:val>
                                            <p:strVal val="#ppt_w"/>
                                          </p:val>
                                        </p:tav>
                                      </p:tavLst>
                                    </p:anim>
                                    <p:anim calcmode="lin" valueType="num">
                                      <p:cBhvr>
                                        <p:cTn id="73" dur="1000" fill="hold"/>
                                        <p:tgtEl>
                                          <p:spTgt spid="4115"/>
                                        </p:tgtEl>
                                        <p:attrNameLst>
                                          <p:attrName>ppt_h</p:attrName>
                                        </p:attrNameLst>
                                      </p:cBhvr>
                                      <p:tavLst>
                                        <p:tav tm="0">
                                          <p:val>
                                            <p:strVal val="#ppt_h"/>
                                          </p:val>
                                        </p:tav>
                                        <p:tav tm="100000">
                                          <p:val>
                                            <p:strVal val="#ppt_h"/>
                                          </p:val>
                                        </p:tav>
                                      </p:tavLst>
                                    </p:anim>
                                    <p:animEffect transition="in" filter="fade">
                                      <p:cBhvr>
                                        <p:cTn id="74" dur="1000"/>
                                        <p:tgtEl>
                                          <p:spTgt spid="4115"/>
                                        </p:tgtEl>
                                      </p:cBhvr>
                                    </p:animEffect>
                                  </p:childTnLst>
                                </p:cTn>
                              </p:par>
                            </p:childTnLst>
                          </p:cTn>
                        </p:par>
                        <p:par>
                          <p:cTn id="75" fill="hold">
                            <p:stCondLst>
                              <p:cond delay="1000"/>
                            </p:stCondLst>
                            <p:childTnLst>
                              <p:par>
                                <p:cTn id="76" presetID="53" presetClass="entr" presetSubtype="0" fill="hold" grpId="0" nodeType="afterEffect">
                                  <p:stCondLst>
                                    <p:cond delay="1000"/>
                                  </p:stCondLst>
                                  <p:childTnLst>
                                    <p:set>
                                      <p:cBhvr>
                                        <p:cTn id="77" dur="1" fill="hold">
                                          <p:stCondLst>
                                            <p:cond delay="0"/>
                                          </p:stCondLst>
                                        </p:cTn>
                                        <p:tgtEl>
                                          <p:spTgt spid="4109"/>
                                        </p:tgtEl>
                                        <p:attrNameLst>
                                          <p:attrName>style.visibility</p:attrName>
                                        </p:attrNameLst>
                                      </p:cBhvr>
                                      <p:to>
                                        <p:strVal val="visible"/>
                                      </p:to>
                                    </p:set>
                                    <p:anim calcmode="lin" valueType="num">
                                      <p:cBhvr>
                                        <p:cTn id="78" dur="500" fill="hold"/>
                                        <p:tgtEl>
                                          <p:spTgt spid="4109"/>
                                        </p:tgtEl>
                                        <p:attrNameLst>
                                          <p:attrName>ppt_w</p:attrName>
                                        </p:attrNameLst>
                                      </p:cBhvr>
                                      <p:tavLst>
                                        <p:tav tm="0">
                                          <p:val>
                                            <p:fltVal val="0"/>
                                          </p:val>
                                        </p:tav>
                                        <p:tav tm="100000">
                                          <p:val>
                                            <p:strVal val="#ppt_w"/>
                                          </p:val>
                                        </p:tav>
                                      </p:tavLst>
                                    </p:anim>
                                    <p:anim calcmode="lin" valueType="num">
                                      <p:cBhvr>
                                        <p:cTn id="79" dur="500" fill="hold"/>
                                        <p:tgtEl>
                                          <p:spTgt spid="4109"/>
                                        </p:tgtEl>
                                        <p:attrNameLst>
                                          <p:attrName>ppt_h</p:attrName>
                                        </p:attrNameLst>
                                      </p:cBhvr>
                                      <p:tavLst>
                                        <p:tav tm="0">
                                          <p:val>
                                            <p:fltVal val="0"/>
                                          </p:val>
                                        </p:tav>
                                        <p:tav tm="100000">
                                          <p:val>
                                            <p:strVal val="#ppt_h"/>
                                          </p:val>
                                        </p:tav>
                                      </p:tavLst>
                                    </p:anim>
                                    <p:animEffect transition="in" filter="fade">
                                      <p:cBhvr>
                                        <p:cTn id="80" dur="500"/>
                                        <p:tgtEl>
                                          <p:spTgt spid="4109"/>
                                        </p:tgtEl>
                                      </p:cBhvr>
                                    </p:animEffect>
                                  </p:childTnLst>
                                </p:cTn>
                              </p:par>
                            </p:childTnLst>
                          </p:cTn>
                        </p:par>
                        <p:par>
                          <p:cTn id="81" fill="hold">
                            <p:stCondLst>
                              <p:cond delay="2500"/>
                            </p:stCondLst>
                            <p:childTnLst>
                              <p:par>
                                <p:cTn id="82" presetID="53" presetClass="entr" presetSubtype="0" fill="hold" grpId="0" nodeType="afterEffect">
                                  <p:stCondLst>
                                    <p:cond delay="500"/>
                                  </p:stCondLst>
                                  <p:childTnLst>
                                    <p:set>
                                      <p:cBhvr>
                                        <p:cTn id="83" dur="1" fill="hold">
                                          <p:stCondLst>
                                            <p:cond delay="0"/>
                                          </p:stCondLst>
                                        </p:cTn>
                                        <p:tgtEl>
                                          <p:spTgt spid="4110"/>
                                        </p:tgtEl>
                                        <p:attrNameLst>
                                          <p:attrName>style.visibility</p:attrName>
                                        </p:attrNameLst>
                                      </p:cBhvr>
                                      <p:to>
                                        <p:strVal val="visible"/>
                                      </p:to>
                                    </p:set>
                                    <p:anim calcmode="lin" valueType="num">
                                      <p:cBhvr>
                                        <p:cTn id="84" dur="500" fill="hold"/>
                                        <p:tgtEl>
                                          <p:spTgt spid="4110"/>
                                        </p:tgtEl>
                                        <p:attrNameLst>
                                          <p:attrName>ppt_w</p:attrName>
                                        </p:attrNameLst>
                                      </p:cBhvr>
                                      <p:tavLst>
                                        <p:tav tm="0">
                                          <p:val>
                                            <p:fltVal val="0"/>
                                          </p:val>
                                        </p:tav>
                                        <p:tav tm="100000">
                                          <p:val>
                                            <p:strVal val="#ppt_w"/>
                                          </p:val>
                                        </p:tav>
                                      </p:tavLst>
                                    </p:anim>
                                    <p:anim calcmode="lin" valueType="num">
                                      <p:cBhvr>
                                        <p:cTn id="85" dur="500" fill="hold"/>
                                        <p:tgtEl>
                                          <p:spTgt spid="4110"/>
                                        </p:tgtEl>
                                        <p:attrNameLst>
                                          <p:attrName>ppt_h</p:attrName>
                                        </p:attrNameLst>
                                      </p:cBhvr>
                                      <p:tavLst>
                                        <p:tav tm="0">
                                          <p:val>
                                            <p:fltVal val="0"/>
                                          </p:val>
                                        </p:tav>
                                        <p:tav tm="100000">
                                          <p:val>
                                            <p:strVal val="#ppt_h"/>
                                          </p:val>
                                        </p:tav>
                                      </p:tavLst>
                                    </p:anim>
                                    <p:animEffect transition="in" filter="fade">
                                      <p:cBhvr>
                                        <p:cTn id="86" dur="500"/>
                                        <p:tgtEl>
                                          <p:spTgt spid="4110"/>
                                        </p:tgtEl>
                                      </p:cBhvr>
                                    </p:animEffect>
                                  </p:childTnLst>
                                </p:cTn>
                              </p:par>
                            </p:childTnLst>
                          </p:cTn>
                        </p:par>
                        <p:par>
                          <p:cTn id="87" fill="hold">
                            <p:stCondLst>
                              <p:cond delay="3500"/>
                            </p:stCondLst>
                            <p:childTnLst>
                              <p:par>
                                <p:cTn id="88" presetID="53" presetClass="entr" presetSubtype="0" fill="hold" grpId="0" nodeType="afterEffect">
                                  <p:stCondLst>
                                    <p:cond delay="1000"/>
                                  </p:stCondLst>
                                  <p:childTnLst>
                                    <p:set>
                                      <p:cBhvr>
                                        <p:cTn id="89" dur="1" fill="hold">
                                          <p:stCondLst>
                                            <p:cond delay="0"/>
                                          </p:stCondLst>
                                        </p:cTn>
                                        <p:tgtEl>
                                          <p:spTgt spid="4113"/>
                                        </p:tgtEl>
                                        <p:attrNameLst>
                                          <p:attrName>style.visibility</p:attrName>
                                        </p:attrNameLst>
                                      </p:cBhvr>
                                      <p:to>
                                        <p:strVal val="visible"/>
                                      </p:to>
                                    </p:set>
                                    <p:anim calcmode="lin" valueType="num">
                                      <p:cBhvr>
                                        <p:cTn id="90" dur="500" fill="hold"/>
                                        <p:tgtEl>
                                          <p:spTgt spid="4113"/>
                                        </p:tgtEl>
                                        <p:attrNameLst>
                                          <p:attrName>ppt_w</p:attrName>
                                        </p:attrNameLst>
                                      </p:cBhvr>
                                      <p:tavLst>
                                        <p:tav tm="0">
                                          <p:val>
                                            <p:fltVal val="0"/>
                                          </p:val>
                                        </p:tav>
                                        <p:tav tm="100000">
                                          <p:val>
                                            <p:strVal val="#ppt_w"/>
                                          </p:val>
                                        </p:tav>
                                      </p:tavLst>
                                    </p:anim>
                                    <p:anim calcmode="lin" valueType="num">
                                      <p:cBhvr>
                                        <p:cTn id="91" dur="500" fill="hold"/>
                                        <p:tgtEl>
                                          <p:spTgt spid="4113"/>
                                        </p:tgtEl>
                                        <p:attrNameLst>
                                          <p:attrName>ppt_h</p:attrName>
                                        </p:attrNameLst>
                                      </p:cBhvr>
                                      <p:tavLst>
                                        <p:tav tm="0">
                                          <p:val>
                                            <p:fltVal val="0"/>
                                          </p:val>
                                        </p:tav>
                                        <p:tav tm="100000">
                                          <p:val>
                                            <p:strVal val="#ppt_h"/>
                                          </p:val>
                                        </p:tav>
                                      </p:tavLst>
                                    </p:anim>
                                    <p:animEffect transition="in" filter="fade">
                                      <p:cBhvr>
                                        <p:cTn id="92" dur="500"/>
                                        <p:tgtEl>
                                          <p:spTgt spid="4113"/>
                                        </p:tgtEl>
                                      </p:cBhvr>
                                    </p:animEffect>
                                  </p:childTnLst>
                                </p:cTn>
                              </p:par>
                            </p:childTnLst>
                          </p:cTn>
                        </p:par>
                        <p:par>
                          <p:cTn id="93" fill="hold">
                            <p:stCondLst>
                              <p:cond delay="5000"/>
                            </p:stCondLst>
                            <p:childTnLst>
                              <p:par>
                                <p:cTn id="94" presetID="53" presetClass="entr" presetSubtype="0" fill="hold" grpId="0" nodeType="afterEffect">
                                  <p:stCondLst>
                                    <p:cond delay="1000"/>
                                  </p:stCondLst>
                                  <p:childTnLst>
                                    <p:set>
                                      <p:cBhvr>
                                        <p:cTn id="95" dur="1" fill="hold">
                                          <p:stCondLst>
                                            <p:cond delay="0"/>
                                          </p:stCondLst>
                                        </p:cTn>
                                        <p:tgtEl>
                                          <p:spTgt spid="4111"/>
                                        </p:tgtEl>
                                        <p:attrNameLst>
                                          <p:attrName>style.visibility</p:attrName>
                                        </p:attrNameLst>
                                      </p:cBhvr>
                                      <p:to>
                                        <p:strVal val="visible"/>
                                      </p:to>
                                    </p:set>
                                    <p:anim calcmode="lin" valueType="num">
                                      <p:cBhvr>
                                        <p:cTn id="96" dur="500" fill="hold"/>
                                        <p:tgtEl>
                                          <p:spTgt spid="4111"/>
                                        </p:tgtEl>
                                        <p:attrNameLst>
                                          <p:attrName>ppt_w</p:attrName>
                                        </p:attrNameLst>
                                      </p:cBhvr>
                                      <p:tavLst>
                                        <p:tav tm="0">
                                          <p:val>
                                            <p:fltVal val="0"/>
                                          </p:val>
                                        </p:tav>
                                        <p:tav tm="100000">
                                          <p:val>
                                            <p:strVal val="#ppt_w"/>
                                          </p:val>
                                        </p:tav>
                                      </p:tavLst>
                                    </p:anim>
                                    <p:anim calcmode="lin" valueType="num">
                                      <p:cBhvr>
                                        <p:cTn id="97" dur="500" fill="hold"/>
                                        <p:tgtEl>
                                          <p:spTgt spid="4111"/>
                                        </p:tgtEl>
                                        <p:attrNameLst>
                                          <p:attrName>ppt_h</p:attrName>
                                        </p:attrNameLst>
                                      </p:cBhvr>
                                      <p:tavLst>
                                        <p:tav tm="0">
                                          <p:val>
                                            <p:fltVal val="0"/>
                                          </p:val>
                                        </p:tav>
                                        <p:tav tm="100000">
                                          <p:val>
                                            <p:strVal val="#ppt_h"/>
                                          </p:val>
                                        </p:tav>
                                      </p:tavLst>
                                    </p:anim>
                                    <p:animEffect transition="in" filter="fade">
                                      <p:cBhvr>
                                        <p:cTn id="98" dur="500"/>
                                        <p:tgtEl>
                                          <p:spTgt spid="4111"/>
                                        </p:tgtEl>
                                      </p:cBhvr>
                                    </p:animEffect>
                                  </p:childTnLst>
                                </p:cTn>
                              </p:par>
                            </p:childTnLst>
                          </p:cTn>
                        </p:par>
                        <p:par>
                          <p:cTn id="99" fill="hold">
                            <p:stCondLst>
                              <p:cond delay="6500"/>
                            </p:stCondLst>
                            <p:childTnLst>
                              <p:par>
                                <p:cTn id="100" presetID="53" presetClass="entr" presetSubtype="0" fill="hold" grpId="0" nodeType="afterEffect">
                                  <p:stCondLst>
                                    <p:cond delay="1000"/>
                                  </p:stCondLst>
                                  <p:childTnLst>
                                    <p:set>
                                      <p:cBhvr>
                                        <p:cTn id="101" dur="1" fill="hold">
                                          <p:stCondLst>
                                            <p:cond delay="0"/>
                                          </p:stCondLst>
                                        </p:cTn>
                                        <p:tgtEl>
                                          <p:spTgt spid="4114"/>
                                        </p:tgtEl>
                                        <p:attrNameLst>
                                          <p:attrName>style.visibility</p:attrName>
                                        </p:attrNameLst>
                                      </p:cBhvr>
                                      <p:to>
                                        <p:strVal val="visible"/>
                                      </p:to>
                                    </p:set>
                                    <p:anim calcmode="lin" valueType="num">
                                      <p:cBhvr>
                                        <p:cTn id="102" dur="500" fill="hold"/>
                                        <p:tgtEl>
                                          <p:spTgt spid="4114"/>
                                        </p:tgtEl>
                                        <p:attrNameLst>
                                          <p:attrName>ppt_w</p:attrName>
                                        </p:attrNameLst>
                                      </p:cBhvr>
                                      <p:tavLst>
                                        <p:tav tm="0">
                                          <p:val>
                                            <p:fltVal val="0"/>
                                          </p:val>
                                        </p:tav>
                                        <p:tav tm="100000">
                                          <p:val>
                                            <p:strVal val="#ppt_w"/>
                                          </p:val>
                                        </p:tav>
                                      </p:tavLst>
                                    </p:anim>
                                    <p:anim calcmode="lin" valueType="num">
                                      <p:cBhvr>
                                        <p:cTn id="103" dur="500" fill="hold"/>
                                        <p:tgtEl>
                                          <p:spTgt spid="4114"/>
                                        </p:tgtEl>
                                        <p:attrNameLst>
                                          <p:attrName>ppt_h</p:attrName>
                                        </p:attrNameLst>
                                      </p:cBhvr>
                                      <p:tavLst>
                                        <p:tav tm="0">
                                          <p:val>
                                            <p:fltVal val="0"/>
                                          </p:val>
                                        </p:tav>
                                        <p:tav tm="100000">
                                          <p:val>
                                            <p:strVal val="#ppt_h"/>
                                          </p:val>
                                        </p:tav>
                                      </p:tavLst>
                                    </p:anim>
                                    <p:animEffect transition="in" filter="fade">
                                      <p:cBhvr>
                                        <p:cTn id="104" dur="5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P spid="4104" grpId="0" animBg="1"/>
      <p:bldP spid="4105" grpId="0" animBg="1"/>
      <p:bldP spid="4106" grpId="0" animBg="1"/>
      <p:bldP spid="4108" grpId="0"/>
      <p:bldP spid="4109" grpId="0" animBg="1"/>
      <p:bldP spid="4110" grpId="0"/>
      <p:bldP spid="4111" grpId="0"/>
      <p:bldP spid="4112" grpId="0"/>
      <p:bldP spid="4113" grpId="0"/>
      <p:bldP spid="4114" grpId="0" animBg="1"/>
      <p:bldP spid="41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304800" y="304800"/>
            <a:ext cx="8458200" cy="5816977"/>
          </a:xfrm>
          <a:prstGeom prst="rect">
            <a:avLst/>
          </a:prstGeom>
          <a:noFill/>
          <a:ln w="9525">
            <a:noFill/>
            <a:miter lim="800000"/>
            <a:headEnd/>
            <a:tailEnd/>
          </a:ln>
        </p:spPr>
        <p:txBody>
          <a:bodyPr>
            <a:spAutoFit/>
          </a:bodyPr>
          <a:lstStyle/>
          <a:p>
            <a:r>
              <a:rPr lang="en-US" sz="2400" dirty="0"/>
              <a:t>The Jews stayed in Israel until the </a:t>
            </a:r>
            <a:r>
              <a:rPr lang="en-US" sz="2400" u="sng" dirty="0"/>
              <a:t>Romans destroyed the Temple again in 70 CE beginning the second Diaspora.</a:t>
            </a:r>
          </a:p>
          <a:p>
            <a:endParaRPr lang="en-US" sz="2400" dirty="0"/>
          </a:p>
          <a:p>
            <a:r>
              <a:rPr lang="en-US" sz="2400" u="none" dirty="0"/>
              <a:t>After that the Jews were scattered throughout Europe.</a:t>
            </a:r>
          </a:p>
          <a:p>
            <a:r>
              <a:rPr lang="en-US" sz="2400" u="none" dirty="0"/>
              <a:t>European anti-Semitism in the Middle Ages and the Holocaust of WWII forced many Jews to emigrate to the United States and many began to return to Israel.</a:t>
            </a:r>
          </a:p>
          <a:p>
            <a:endParaRPr lang="en-US" sz="2400" u="none" dirty="0"/>
          </a:p>
          <a:p>
            <a:r>
              <a:rPr lang="en-US" sz="2400" u="none" dirty="0"/>
              <a:t>This led to the formation of the state of Israel by the United Nations in 1948 ending the second Diaspora. Many Jews consider any Jew not living in the Holy Land to still be in the Diaspora. </a:t>
            </a:r>
          </a:p>
          <a:p>
            <a:pPr>
              <a:spcBef>
                <a:spcPct val="50000"/>
              </a:spcBef>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 calcmode="lin" valueType="num">
                                      <p:cBhvr>
                                        <p:cTn id="7" dur="1000" fill="hold"/>
                                        <p:tgtEl>
                                          <p:spTgt spid="358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58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8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5844">
                                            <p:txEl>
                                              <p:pRg st="2" end="2"/>
                                            </p:txEl>
                                          </p:spTgt>
                                        </p:tgtEl>
                                        <p:attrNameLst>
                                          <p:attrName>style.visibility</p:attrName>
                                        </p:attrNameLst>
                                      </p:cBhvr>
                                      <p:to>
                                        <p:strVal val="visible"/>
                                      </p:to>
                                    </p:set>
                                    <p:anim calcmode="lin" valueType="num">
                                      <p:cBhvr>
                                        <p:cTn id="14" dur="1000" fill="hold"/>
                                        <p:tgtEl>
                                          <p:spTgt spid="35844">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5844">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584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5844">
                                            <p:txEl>
                                              <p:pRg st="3" end="3"/>
                                            </p:txEl>
                                          </p:spTgt>
                                        </p:tgtEl>
                                        <p:attrNameLst>
                                          <p:attrName>style.visibility</p:attrName>
                                        </p:attrNameLst>
                                      </p:cBhvr>
                                      <p:to>
                                        <p:strVal val="visible"/>
                                      </p:to>
                                    </p:set>
                                    <p:anim calcmode="lin" valueType="num">
                                      <p:cBhvr>
                                        <p:cTn id="21" dur="1000" fill="hold"/>
                                        <p:tgtEl>
                                          <p:spTgt spid="35844">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5844">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584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5844">
                                            <p:txEl>
                                              <p:pRg st="5" end="5"/>
                                            </p:txEl>
                                          </p:spTgt>
                                        </p:tgtEl>
                                        <p:attrNameLst>
                                          <p:attrName>style.visibility</p:attrName>
                                        </p:attrNameLst>
                                      </p:cBhvr>
                                      <p:to>
                                        <p:strVal val="visible"/>
                                      </p:to>
                                    </p:set>
                                    <p:anim calcmode="lin" valueType="num">
                                      <p:cBhvr>
                                        <p:cTn id="28" dur="1000" fill="hold"/>
                                        <p:tgtEl>
                                          <p:spTgt spid="35844">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5844">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58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9" name="Object 7"/>
          <p:cNvGraphicFramePr>
            <a:graphicFrameLocks noChangeAspect="1"/>
          </p:cNvGraphicFramePr>
          <p:nvPr/>
        </p:nvGraphicFramePr>
        <p:xfrm>
          <a:off x="6400800" y="219075"/>
          <a:ext cx="2362200" cy="685800"/>
        </p:xfrm>
        <a:graphic>
          <a:graphicData uri="http://schemas.openxmlformats.org/presentationml/2006/ole">
            <mc:AlternateContent xmlns:mc="http://schemas.openxmlformats.org/markup-compatibility/2006">
              <mc:Choice xmlns:v="urn:schemas-microsoft-com:vml" Requires="v">
                <p:oleObj spid="_x0000_s74757" name="Image" r:id="rId3" imgW="2267717" imgH="658369" progId="">
                  <p:embed/>
                </p:oleObj>
              </mc:Choice>
              <mc:Fallback>
                <p:oleObj name="Image" r:id="rId3" imgW="2267717" imgH="658369" progId="">
                  <p:embed/>
                  <p:pic>
                    <p:nvPicPr>
                      <p:cNvPr id="0" name="Object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0" y="219075"/>
                        <a:ext cx="2362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560" name="Text Box 8"/>
          <p:cNvSpPr txBox="1">
            <a:spLocks noChangeArrowheads="1"/>
          </p:cNvSpPr>
          <p:nvPr/>
        </p:nvSpPr>
        <p:spPr bwMode="auto">
          <a:xfrm>
            <a:off x="76200" y="1066800"/>
            <a:ext cx="8991600" cy="5032147"/>
          </a:xfrm>
          <a:prstGeom prst="rect">
            <a:avLst/>
          </a:prstGeom>
          <a:noFill/>
          <a:ln w="9525">
            <a:noFill/>
            <a:miter lim="800000"/>
            <a:headEnd/>
            <a:tailEnd/>
          </a:ln>
          <a:effectLst/>
        </p:spPr>
        <p:txBody>
          <a:bodyPr>
            <a:spAutoFit/>
          </a:bodyPr>
          <a:lstStyle/>
          <a:p>
            <a:pPr>
              <a:defRPr/>
            </a:pPr>
            <a:endParaRPr lang="en-US" sz="2100" dirty="0">
              <a:effectLst>
                <a:outerShdw blurRad="38100" dist="38100" dir="2700000" algn="tl">
                  <a:srgbClr val="C0C0C0"/>
                </a:outerShdw>
              </a:effectLst>
            </a:endParaRPr>
          </a:p>
          <a:p>
            <a:pPr>
              <a:defRPr/>
            </a:pPr>
            <a:r>
              <a:rPr lang="en-US" sz="3000" u="none" dirty="0">
                <a:effectLst>
                  <a:outerShdw blurRad="38100" dist="38100" dir="2700000" algn="tl">
                    <a:srgbClr val="C0C0C0"/>
                  </a:outerShdw>
                </a:effectLst>
              </a:rPr>
              <a:t>Monotheism: </a:t>
            </a:r>
            <a:r>
              <a:rPr lang="en-US" sz="3000" u="none" dirty="0"/>
              <a:t>Judaism was the </a:t>
            </a:r>
            <a:r>
              <a:rPr lang="en-US" sz="3000" dirty="0"/>
              <a:t>first religion to </a:t>
            </a:r>
            <a:r>
              <a:rPr lang="en-US" sz="3000" u="sng" dirty="0"/>
              <a:t>worship only One God</a:t>
            </a:r>
            <a:r>
              <a:rPr lang="en-US" sz="3000" u="none" dirty="0"/>
              <a:t>.  The Jews viewed Yahweh as being </a:t>
            </a:r>
            <a:r>
              <a:rPr lang="en-US" sz="3000" u="sng" dirty="0"/>
              <a:t>all-knowing</a:t>
            </a:r>
            <a:r>
              <a:rPr lang="en-US" sz="3000" dirty="0"/>
              <a:t> </a:t>
            </a:r>
            <a:r>
              <a:rPr lang="en-US" sz="3000" u="none" dirty="0"/>
              <a:t>(Omniscient), </a:t>
            </a:r>
            <a:r>
              <a:rPr lang="en-US" sz="3000" dirty="0"/>
              <a:t>and </a:t>
            </a:r>
            <a:r>
              <a:rPr lang="en-US" sz="3000" u="sng" dirty="0"/>
              <a:t>all-powerful </a:t>
            </a:r>
            <a:r>
              <a:rPr lang="en-US" sz="3000" u="none" dirty="0"/>
              <a:t>(Omnipotent)</a:t>
            </a:r>
          </a:p>
          <a:p>
            <a:pPr>
              <a:defRPr/>
            </a:pPr>
            <a:endParaRPr lang="en-US" sz="3000" dirty="0"/>
          </a:p>
          <a:p>
            <a:pPr>
              <a:defRPr/>
            </a:pPr>
            <a:r>
              <a:rPr lang="en-US" sz="3000" dirty="0">
                <a:effectLst>
                  <a:outerShdw blurRad="38100" dist="38100" dir="2700000" algn="tl">
                    <a:srgbClr val="C0C0C0"/>
                  </a:outerShdw>
                </a:effectLst>
              </a:rPr>
              <a:t>Yahweh</a:t>
            </a:r>
            <a:r>
              <a:rPr lang="en-US" sz="3000" dirty="0"/>
              <a:t>:</a:t>
            </a:r>
            <a:r>
              <a:rPr lang="en-US" sz="3000" u="none" dirty="0"/>
              <a:t> The </a:t>
            </a:r>
            <a:r>
              <a:rPr lang="en-US" sz="3000" u="sng" dirty="0"/>
              <a:t>Jewish name for God</a:t>
            </a:r>
            <a:r>
              <a:rPr lang="en-US" sz="3000" u="none" dirty="0"/>
              <a:t>.  Jews view this name as sacred and will not say the full name or write the name out.  They will use abbreviations in writing, or say another name for God when speaking of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strVal val="#ppt_w*0.70"/>
                                          </p:val>
                                        </p:tav>
                                        <p:tav tm="100000">
                                          <p:val>
                                            <p:strVal val="#ppt_w"/>
                                          </p:val>
                                        </p:tav>
                                      </p:tavLst>
                                    </p:anim>
                                    <p:anim calcmode="lin" valueType="num">
                                      <p:cBhvr>
                                        <p:cTn id="8" dur="1000" fill="hold"/>
                                        <p:tgtEl>
                                          <p:spTgt spid="23559"/>
                                        </p:tgtEl>
                                        <p:attrNameLst>
                                          <p:attrName>ppt_h</p:attrName>
                                        </p:attrNameLst>
                                      </p:cBhvr>
                                      <p:tavLst>
                                        <p:tav tm="0">
                                          <p:val>
                                            <p:strVal val="#ppt_h"/>
                                          </p:val>
                                        </p:tav>
                                        <p:tav tm="100000">
                                          <p:val>
                                            <p:strVal val="#ppt_h"/>
                                          </p:val>
                                        </p:tav>
                                      </p:tavLst>
                                    </p:anim>
                                    <p:animEffect transition="in" filter="fade">
                                      <p:cBhvr>
                                        <p:cTn id="9" dur="1000"/>
                                        <p:tgtEl>
                                          <p:spTgt spid="2355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3560">
                                            <p:txEl>
                                              <p:pRg st="1" end="1"/>
                                            </p:txEl>
                                          </p:spTgt>
                                        </p:tgtEl>
                                        <p:attrNameLst>
                                          <p:attrName>style.visibility</p:attrName>
                                        </p:attrNameLst>
                                      </p:cBhvr>
                                      <p:to>
                                        <p:strVal val="visible"/>
                                      </p:to>
                                    </p:set>
                                    <p:anim calcmode="lin" valueType="num">
                                      <p:cBhvr>
                                        <p:cTn id="14" dur="1000" fill="hold"/>
                                        <p:tgtEl>
                                          <p:spTgt spid="2356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356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356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3560">
                                            <p:txEl>
                                              <p:pRg st="3" end="3"/>
                                            </p:txEl>
                                          </p:spTgt>
                                        </p:tgtEl>
                                        <p:attrNameLst>
                                          <p:attrName>style.visibility</p:attrName>
                                        </p:attrNameLst>
                                      </p:cBhvr>
                                      <p:to>
                                        <p:strVal val="visible"/>
                                      </p:to>
                                    </p:set>
                                    <p:anim calcmode="lin" valueType="num">
                                      <p:cBhvr>
                                        <p:cTn id="21" dur="1000" fill="hold"/>
                                        <p:tgtEl>
                                          <p:spTgt spid="2356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2356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235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76200" y="76200"/>
            <a:ext cx="4419600" cy="6940361"/>
          </a:xfrm>
          <a:prstGeom prst="rect">
            <a:avLst/>
          </a:prstGeom>
          <a:noFill/>
          <a:ln w="9525">
            <a:noFill/>
            <a:miter lim="800000"/>
            <a:headEnd/>
            <a:tailEnd/>
          </a:ln>
          <a:effectLst/>
        </p:spPr>
        <p:txBody>
          <a:bodyPr>
            <a:spAutoFit/>
          </a:bodyPr>
          <a:lstStyle/>
          <a:p>
            <a:pPr algn="ctr">
              <a:defRPr/>
            </a:pPr>
            <a:endParaRPr lang="en-US" sz="2000" dirty="0">
              <a:effectLst>
                <a:outerShdw blurRad="38100" dist="38100" dir="2700000" algn="tl">
                  <a:srgbClr val="C0C0C0"/>
                </a:outerShdw>
              </a:effectLst>
            </a:endParaRPr>
          </a:p>
          <a:p>
            <a:pPr algn="ctr">
              <a:defRPr/>
            </a:pPr>
            <a:r>
              <a:rPr lang="en-US" sz="2200" dirty="0">
                <a:effectLst>
                  <a:outerShdw blurRad="38100" dist="38100" dir="2700000" algn="tl">
                    <a:srgbClr val="C0C0C0"/>
                  </a:outerShdw>
                </a:effectLst>
              </a:rPr>
              <a:t>Covenant</a:t>
            </a:r>
            <a:r>
              <a:rPr lang="en-US" sz="2200" dirty="0"/>
              <a:t>: </a:t>
            </a:r>
            <a:r>
              <a:rPr lang="en-US" sz="2200" u="none" dirty="0"/>
              <a:t>Jews believe that Abraham made a Covenant, or </a:t>
            </a:r>
            <a:r>
              <a:rPr lang="en-US" sz="2200" dirty="0"/>
              <a:t>Agreement with God </a:t>
            </a:r>
            <a:r>
              <a:rPr lang="en-US" sz="2200" u="none" dirty="0"/>
              <a:t>that he and his descendants would have no other God</a:t>
            </a:r>
            <a:r>
              <a:rPr lang="en-US" sz="2000" u="none" dirty="0"/>
              <a:t>.</a:t>
            </a:r>
          </a:p>
          <a:p>
            <a:pPr algn="ctr">
              <a:defRPr/>
            </a:pPr>
            <a:endParaRPr lang="en-US" sz="2000" dirty="0"/>
          </a:p>
          <a:p>
            <a:pPr algn="ctr">
              <a:defRPr/>
            </a:pPr>
            <a:endParaRPr lang="en-US" sz="2000" dirty="0"/>
          </a:p>
          <a:p>
            <a:pPr algn="ctr">
              <a:defRPr/>
            </a:pPr>
            <a:r>
              <a:rPr lang="en-US" sz="2200" dirty="0">
                <a:effectLst>
                  <a:outerShdw blurRad="38100" dist="38100" dir="2700000" algn="tl">
                    <a:srgbClr val="C0C0C0"/>
                  </a:outerShdw>
                </a:effectLst>
              </a:rPr>
              <a:t>Obligations</a:t>
            </a:r>
            <a:r>
              <a:rPr lang="en-US" sz="2200" dirty="0"/>
              <a:t>: </a:t>
            </a:r>
          </a:p>
          <a:p>
            <a:pPr algn="ctr">
              <a:defRPr/>
            </a:pPr>
            <a:r>
              <a:rPr lang="en-US" sz="2200" u="none" dirty="0"/>
              <a:t>-Jews promised </a:t>
            </a:r>
            <a:r>
              <a:rPr lang="en-US" sz="2200" u="sng" dirty="0"/>
              <a:t>not to worship any other God.</a:t>
            </a:r>
          </a:p>
          <a:p>
            <a:pPr algn="ctr">
              <a:defRPr/>
            </a:pPr>
            <a:r>
              <a:rPr lang="en-US" sz="2200" u="none" dirty="0" smtClean="0"/>
              <a:t>to </a:t>
            </a:r>
            <a:r>
              <a:rPr lang="en-US" sz="2200" u="none" dirty="0"/>
              <a:t>practice </a:t>
            </a:r>
            <a:r>
              <a:rPr lang="en-US" sz="2200" u="none" dirty="0" err="1" smtClean="0"/>
              <a:t>Bris</a:t>
            </a:r>
            <a:endParaRPr lang="en-US" sz="2200" u="none" dirty="0" smtClean="0"/>
          </a:p>
          <a:p>
            <a:pPr algn="ctr">
              <a:defRPr/>
            </a:pPr>
            <a:r>
              <a:rPr lang="en-US" sz="2200" u="none" dirty="0" smtClean="0"/>
              <a:t>-The Jews promised , </a:t>
            </a:r>
            <a:r>
              <a:rPr lang="en-US" sz="2200" u="none" dirty="0"/>
              <a:t>or</a:t>
            </a:r>
            <a:r>
              <a:rPr lang="en-US" sz="2200" u="sng" dirty="0"/>
              <a:t> Circumcision, </a:t>
            </a:r>
            <a:r>
              <a:rPr lang="en-US" sz="2200" u="none" dirty="0"/>
              <a:t>as a symbol of the Covenant.</a:t>
            </a:r>
          </a:p>
          <a:p>
            <a:pPr algn="ctr">
              <a:defRPr/>
            </a:pPr>
            <a:endParaRPr lang="en-US" sz="2200" u="none" dirty="0"/>
          </a:p>
          <a:p>
            <a:pPr algn="ctr">
              <a:defRPr/>
            </a:pPr>
            <a:r>
              <a:rPr lang="en-US" sz="2200" u="none" dirty="0"/>
              <a:t>-In exchange the Jews believe that God promised them </a:t>
            </a:r>
            <a:r>
              <a:rPr lang="en-US" sz="2200" dirty="0"/>
              <a:t>Canaan, or the Holy land. </a:t>
            </a:r>
          </a:p>
          <a:p>
            <a:pPr algn="ctr">
              <a:spcBef>
                <a:spcPct val="50000"/>
              </a:spcBef>
              <a:defRPr/>
            </a:pPr>
            <a:endParaRPr lang="en-US" sz="2200" u="sng" dirty="0"/>
          </a:p>
        </p:txBody>
      </p:sp>
      <p:pic>
        <p:nvPicPr>
          <p:cNvPr id="27654" name="Picture 6" descr="A Circumcision ceremony"/>
          <p:cNvPicPr>
            <a:picLocks noChangeAspect="1" noChangeArrowheads="1"/>
          </p:cNvPicPr>
          <p:nvPr/>
        </p:nvPicPr>
        <p:blipFill>
          <a:blip r:embed="rId2" cstate="print"/>
          <a:srcRect/>
          <a:stretch>
            <a:fillRect/>
          </a:stretch>
        </p:blipFill>
        <p:spPr bwMode="auto">
          <a:xfrm>
            <a:off x="5029200" y="3352800"/>
            <a:ext cx="3810000" cy="3162300"/>
          </a:xfrm>
          <a:prstGeom prst="rect">
            <a:avLst/>
          </a:prstGeom>
          <a:noFill/>
          <a:ln w="9525">
            <a:noFill/>
            <a:miter lim="800000"/>
            <a:headEnd/>
            <a:tailEnd/>
          </a:ln>
        </p:spPr>
      </p:pic>
      <p:pic>
        <p:nvPicPr>
          <p:cNvPr id="27656" name="Picture 8" descr="21-1"/>
          <p:cNvPicPr>
            <a:picLocks noChangeAspect="1" noChangeArrowheads="1"/>
          </p:cNvPicPr>
          <p:nvPr/>
        </p:nvPicPr>
        <p:blipFill>
          <a:blip r:embed="rId3" cstate="print"/>
          <a:srcRect/>
          <a:stretch>
            <a:fillRect/>
          </a:stretch>
        </p:blipFill>
        <p:spPr bwMode="auto">
          <a:xfrm>
            <a:off x="4724400" y="304800"/>
            <a:ext cx="4191000" cy="280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652">
                                            <p:txEl>
                                              <p:pRg st="1" end="1"/>
                                            </p:txEl>
                                          </p:spTgt>
                                        </p:tgtEl>
                                        <p:attrNameLst>
                                          <p:attrName>style.visibility</p:attrName>
                                        </p:attrNameLst>
                                      </p:cBhvr>
                                      <p:to>
                                        <p:strVal val="visible"/>
                                      </p:to>
                                    </p:set>
                                    <p:anim calcmode="lin" valueType="num">
                                      <p:cBhvr>
                                        <p:cTn id="7" dur="1000" fill="hold"/>
                                        <p:tgtEl>
                                          <p:spTgt spid="2765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2765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2765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7656"/>
                                        </p:tgtEl>
                                        <p:attrNameLst>
                                          <p:attrName>style.visibility</p:attrName>
                                        </p:attrNameLst>
                                      </p:cBhvr>
                                      <p:to>
                                        <p:strVal val="visible"/>
                                      </p:to>
                                    </p:set>
                                    <p:anim calcmode="lin" valueType="num">
                                      <p:cBhvr>
                                        <p:cTn id="14" dur="1000" fill="hold"/>
                                        <p:tgtEl>
                                          <p:spTgt spid="27656"/>
                                        </p:tgtEl>
                                        <p:attrNameLst>
                                          <p:attrName>ppt_w</p:attrName>
                                        </p:attrNameLst>
                                      </p:cBhvr>
                                      <p:tavLst>
                                        <p:tav tm="0">
                                          <p:val>
                                            <p:strVal val="#ppt_w*0.70"/>
                                          </p:val>
                                        </p:tav>
                                        <p:tav tm="100000">
                                          <p:val>
                                            <p:strVal val="#ppt_w"/>
                                          </p:val>
                                        </p:tav>
                                      </p:tavLst>
                                    </p:anim>
                                    <p:anim calcmode="lin" valueType="num">
                                      <p:cBhvr>
                                        <p:cTn id="15" dur="1000" fill="hold"/>
                                        <p:tgtEl>
                                          <p:spTgt spid="27656"/>
                                        </p:tgtEl>
                                        <p:attrNameLst>
                                          <p:attrName>ppt_h</p:attrName>
                                        </p:attrNameLst>
                                      </p:cBhvr>
                                      <p:tavLst>
                                        <p:tav tm="0">
                                          <p:val>
                                            <p:strVal val="#ppt_h"/>
                                          </p:val>
                                        </p:tav>
                                        <p:tav tm="100000">
                                          <p:val>
                                            <p:strVal val="#ppt_h"/>
                                          </p:val>
                                        </p:tav>
                                      </p:tavLst>
                                    </p:anim>
                                    <p:animEffect transition="in" filter="fade">
                                      <p:cBhvr>
                                        <p:cTn id="16" dur="1000"/>
                                        <p:tgtEl>
                                          <p:spTgt spid="2765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652">
                                            <p:txEl>
                                              <p:pRg st="4" end="4"/>
                                            </p:txEl>
                                          </p:spTgt>
                                        </p:tgtEl>
                                        <p:attrNameLst>
                                          <p:attrName>style.visibility</p:attrName>
                                        </p:attrNameLst>
                                      </p:cBhvr>
                                      <p:to>
                                        <p:strVal val="visible"/>
                                      </p:to>
                                    </p:set>
                                    <p:anim calcmode="lin" valueType="num">
                                      <p:cBhvr>
                                        <p:cTn id="21" dur="1000" fill="hold"/>
                                        <p:tgtEl>
                                          <p:spTgt spid="2765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765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7652">
                                            <p:txEl>
                                              <p:pRg st="4" end="4"/>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27652">
                                            <p:txEl>
                                              <p:pRg st="5" end="5"/>
                                            </p:txEl>
                                          </p:spTgt>
                                        </p:tgtEl>
                                        <p:attrNameLst>
                                          <p:attrName>style.visibility</p:attrName>
                                        </p:attrNameLst>
                                      </p:cBhvr>
                                      <p:to>
                                        <p:strVal val="visible"/>
                                      </p:to>
                                    </p:set>
                                    <p:anim calcmode="lin" valueType="num">
                                      <p:cBhvr>
                                        <p:cTn id="26" dur="1000" fill="hold"/>
                                        <p:tgtEl>
                                          <p:spTgt spid="2765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765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765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7652">
                                            <p:txEl>
                                              <p:pRg st="6" end="6"/>
                                            </p:txEl>
                                          </p:spTgt>
                                        </p:tgtEl>
                                        <p:attrNameLst>
                                          <p:attrName>style.visibility</p:attrName>
                                        </p:attrNameLst>
                                      </p:cBhvr>
                                      <p:to>
                                        <p:strVal val="visible"/>
                                      </p:to>
                                    </p:set>
                                    <p:anim calcmode="lin" valueType="num">
                                      <p:cBhvr>
                                        <p:cTn id="33" dur="1000" fill="hold"/>
                                        <p:tgtEl>
                                          <p:spTgt spid="27652">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27652">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2765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7652">
                                            <p:txEl>
                                              <p:pRg st="7" end="7"/>
                                            </p:txEl>
                                          </p:spTgt>
                                        </p:tgtEl>
                                        <p:attrNameLst>
                                          <p:attrName>style.visibility</p:attrName>
                                        </p:attrNameLst>
                                      </p:cBhvr>
                                      <p:to>
                                        <p:strVal val="visible"/>
                                      </p:to>
                                    </p:set>
                                    <p:anim calcmode="lin" valueType="num">
                                      <p:cBhvr>
                                        <p:cTn id="40" dur="1000" fill="hold"/>
                                        <p:tgtEl>
                                          <p:spTgt spid="27652">
                                            <p:txEl>
                                              <p:pRg st="7" end="7"/>
                                            </p:txEl>
                                          </p:spTgt>
                                        </p:tgtEl>
                                        <p:attrNameLst>
                                          <p:attrName>ppt_w</p:attrName>
                                        </p:attrNameLst>
                                      </p:cBhvr>
                                      <p:tavLst>
                                        <p:tav tm="0">
                                          <p:val>
                                            <p:strVal val="#ppt_w*0.70"/>
                                          </p:val>
                                        </p:tav>
                                        <p:tav tm="100000">
                                          <p:val>
                                            <p:strVal val="#ppt_w"/>
                                          </p:val>
                                        </p:tav>
                                      </p:tavLst>
                                    </p:anim>
                                    <p:anim calcmode="lin" valueType="num">
                                      <p:cBhvr>
                                        <p:cTn id="41" dur="1000" fill="hold"/>
                                        <p:tgtEl>
                                          <p:spTgt spid="27652">
                                            <p:txEl>
                                              <p:pRg st="7" end="7"/>
                                            </p:txEl>
                                          </p:spTgt>
                                        </p:tgtEl>
                                        <p:attrNameLst>
                                          <p:attrName>ppt_h</p:attrName>
                                        </p:attrNameLst>
                                      </p:cBhvr>
                                      <p:tavLst>
                                        <p:tav tm="0">
                                          <p:val>
                                            <p:strVal val="#ppt_h"/>
                                          </p:val>
                                        </p:tav>
                                        <p:tav tm="100000">
                                          <p:val>
                                            <p:strVal val="#ppt_h"/>
                                          </p:val>
                                        </p:tav>
                                      </p:tavLst>
                                    </p:anim>
                                    <p:animEffect transition="in" filter="fade">
                                      <p:cBhvr>
                                        <p:cTn id="42" dur="1000"/>
                                        <p:tgtEl>
                                          <p:spTgt spid="27652">
                                            <p:txEl>
                                              <p:pRg st="7" end="7"/>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27654"/>
                                        </p:tgtEl>
                                        <p:attrNameLst>
                                          <p:attrName>style.visibility</p:attrName>
                                        </p:attrNameLst>
                                      </p:cBhvr>
                                      <p:to>
                                        <p:strVal val="visible"/>
                                      </p:to>
                                    </p:set>
                                    <p:anim calcmode="lin" valueType="num">
                                      <p:cBhvr>
                                        <p:cTn id="45" dur="1000" fill="hold"/>
                                        <p:tgtEl>
                                          <p:spTgt spid="27654"/>
                                        </p:tgtEl>
                                        <p:attrNameLst>
                                          <p:attrName>ppt_w</p:attrName>
                                        </p:attrNameLst>
                                      </p:cBhvr>
                                      <p:tavLst>
                                        <p:tav tm="0">
                                          <p:val>
                                            <p:strVal val="#ppt_w*0.70"/>
                                          </p:val>
                                        </p:tav>
                                        <p:tav tm="100000">
                                          <p:val>
                                            <p:strVal val="#ppt_w"/>
                                          </p:val>
                                        </p:tav>
                                      </p:tavLst>
                                    </p:anim>
                                    <p:anim calcmode="lin" valueType="num">
                                      <p:cBhvr>
                                        <p:cTn id="46" dur="1000" fill="hold"/>
                                        <p:tgtEl>
                                          <p:spTgt spid="27654"/>
                                        </p:tgtEl>
                                        <p:attrNameLst>
                                          <p:attrName>ppt_h</p:attrName>
                                        </p:attrNameLst>
                                      </p:cBhvr>
                                      <p:tavLst>
                                        <p:tav tm="0">
                                          <p:val>
                                            <p:strVal val="#ppt_h"/>
                                          </p:val>
                                        </p:tav>
                                        <p:tav tm="100000">
                                          <p:val>
                                            <p:strVal val="#ppt_h"/>
                                          </p:val>
                                        </p:tav>
                                      </p:tavLst>
                                    </p:anim>
                                    <p:animEffect transition="in" filter="fade">
                                      <p:cBhvr>
                                        <p:cTn id="47" dur="1000"/>
                                        <p:tgtEl>
                                          <p:spTgt spid="27654"/>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27652">
                                            <p:txEl>
                                              <p:pRg st="9" end="9"/>
                                            </p:txEl>
                                          </p:spTgt>
                                        </p:tgtEl>
                                        <p:attrNameLst>
                                          <p:attrName>style.visibility</p:attrName>
                                        </p:attrNameLst>
                                      </p:cBhvr>
                                      <p:to>
                                        <p:strVal val="visible"/>
                                      </p:to>
                                    </p:set>
                                    <p:anim calcmode="lin" valueType="num">
                                      <p:cBhvr>
                                        <p:cTn id="52" dur="1000" fill="hold"/>
                                        <p:tgtEl>
                                          <p:spTgt spid="27652">
                                            <p:txEl>
                                              <p:pRg st="9" end="9"/>
                                            </p:txEl>
                                          </p:spTgt>
                                        </p:tgtEl>
                                        <p:attrNameLst>
                                          <p:attrName>ppt_w</p:attrName>
                                        </p:attrNameLst>
                                      </p:cBhvr>
                                      <p:tavLst>
                                        <p:tav tm="0">
                                          <p:val>
                                            <p:strVal val="#ppt_w*0.70"/>
                                          </p:val>
                                        </p:tav>
                                        <p:tav tm="100000">
                                          <p:val>
                                            <p:strVal val="#ppt_w"/>
                                          </p:val>
                                        </p:tav>
                                      </p:tavLst>
                                    </p:anim>
                                    <p:anim calcmode="lin" valueType="num">
                                      <p:cBhvr>
                                        <p:cTn id="53" dur="1000" fill="hold"/>
                                        <p:tgtEl>
                                          <p:spTgt spid="27652">
                                            <p:txEl>
                                              <p:pRg st="9" end="9"/>
                                            </p:txEl>
                                          </p:spTgt>
                                        </p:tgtEl>
                                        <p:attrNameLst>
                                          <p:attrName>ppt_h</p:attrName>
                                        </p:attrNameLst>
                                      </p:cBhvr>
                                      <p:tavLst>
                                        <p:tav tm="0">
                                          <p:val>
                                            <p:strVal val="#ppt_h"/>
                                          </p:val>
                                        </p:tav>
                                        <p:tav tm="100000">
                                          <p:val>
                                            <p:strVal val="#ppt_h"/>
                                          </p:val>
                                        </p:tav>
                                      </p:tavLst>
                                    </p:anim>
                                    <p:animEffect transition="in" filter="fade">
                                      <p:cBhvr>
                                        <p:cTn id="54" dur="1000"/>
                                        <p:tgtEl>
                                          <p:spTgt spid="2765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0" name="Object 4"/>
          <p:cNvGraphicFramePr>
            <a:graphicFrameLocks noChangeAspect="1"/>
          </p:cNvGraphicFramePr>
          <p:nvPr/>
        </p:nvGraphicFramePr>
        <p:xfrm>
          <a:off x="304800" y="295275"/>
          <a:ext cx="3276600" cy="619125"/>
        </p:xfrm>
        <a:graphic>
          <a:graphicData uri="http://schemas.openxmlformats.org/presentationml/2006/ole">
            <mc:AlternateContent xmlns:mc="http://schemas.openxmlformats.org/markup-compatibility/2006">
              <mc:Choice xmlns:v="urn:schemas-microsoft-com:vml" Requires="v">
                <p:oleObj spid="_x0000_s75785" name="Image" r:id="rId3" imgW="4161585" imgH="786186" progId="">
                  <p:embed/>
                </p:oleObj>
              </mc:Choice>
              <mc:Fallback>
                <p:oleObj name="Image" r:id="rId3" imgW="4161585" imgH="786186" progId="">
                  <p:embed/>
                  <p:pic>
                    <p:nvPicPr>
                      <p:cNvPr id="0" name="Object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95275"/>
                        <a:ext cx="32766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581" name="Text Box 5"/>
          <p:cNvSpPr txBox="1">
            <a:spLocks noChangeArrowheads="1"/>
          </p:cNvSpPr>
          <p:nvPr/>
        </p:nvSpPr>
        <p:spPr bwMode="auto">
          <a:xfrm>
            <a:off x="228600" y="879475"/>
            <a:ext cx="6934200" cy="1708160"/>
          </a:xfrm>
          <a:prstGeom prst="rect">
            <a:avLst/>
          </a:prstGeom>
          <a:noFill/>
          <a:ln w="9525">
            <a:noFill/>
            <a:miter lim="800000"/>
            <a:headEnd/>
            <a:tailEnd/>
          </a:ln>
        </p:spPr>
        <p:txBody>
          <a:bodyPr>
            <a:spAutoFit/>
          </a:bodyPr>
          <a:lstStyle/>
          <a:p>
            <a:r>
              <a:rPr lang="en-US" sz="2100" u="none" dirty="0"/>
              <a:t>The term people of Israel refers to the </a:t>
            </a:r>
            <a:r>
              <a:rPr lang="en-US" sz="2100" u="sng" dirty="0"/>
              <a:t>descendants of Abraham</a:t>
            </a:r>
            <a:r>
              <a:rPr lang="en-US" sz="2100" dirty="0"/>
              <a:t> </a:t>
            </a:r>
            <a:r>
              <a:rPr lang="en-US" sz="2100" u="none" dirty="0"/>
              <a:t>through his son Isaac, and his Son Jacob who became known as Israel. Jacob was name Israel after he struggled with an angel and won, it means he who prevails with God." </a:t>
            </a:r>
            <a:r>
              <a:rPr lang="en-US" sz="2100" u="none" dirty="0" smtClean="0"/>
              <a:t> </a:t>
            </a:r>
            <a:endParaRPr lang="en-US" sz="2100" u="none" dirty="0"/>
          </a:p>
        </p:txBody>
      </p:sp>
      <p:pic>
        <p:nvPicPr>
          <p:cNvPr id="24583" name="Picture 7" descr="bla10_0"/>
          <p:cNvPicPr>
            <a:picLocks noChangeAspect="1" noChangeArrowheads="1"/>
          </p:cNvPicPr>
          <p:nvPr/>
        </p:nvPicPr>
        <p:blipFill>
          <a:blip r:embed="rId5" cstate="print"/>
          <a:srcRect/>
          <a:stretch>
            <a:fillRect/>
          </a:stretch>
        </p:blipFill>
        <p:spPr bwMode="auto">
          <a:xfrm>
            <a:off x="7315200" y="381000"/>
            <a:ext cx="1614488" cy="2057400"/>
          </a:xfrm>
          <a:prstGeom prst="rect">
            <a:avLst/>
          </a:prstGeom>
          <a:noFill/>
          <a:ln w="9525">
            <a:noFill/>
            <a:miter lim="800000"/>
            <a:headEnd/>
            <a:tailEnd/>
          </a:ln>
        </p:spPr>
      </p:pic>
      <p:graphicFrame>
        <p:nvGraphicFramePr>
          <p:cNvPr id="24585" name="Object 9"/>
          <p:cNvGraphicFramePr>
            <a:graphicFrameLocks noChangeAspect="1"/>
          </p:cNvGraphicFramePr>
          <p:nvPr/>
        </p:nvGraphicFramePr>
        <p:xfrm>
          <a:off x="304800" y="3051175"/>
          <a:ext cx="1143000" cy="454025"/>
        </p:xfrm>
        <a:graphic>
          <a:graphicData uri="http://schemas.openxmlformats.org/presentationml/2006/ole">
            <mc:AlternateContent xmlns:mc="http://schemas.openxmlformats.org/markup-compatibility/2006">
              <mc:Choice xmlns:v="urn:schemas-microsoft-com:vml" Requires="v">
                <p:oleObj spid="_x0000_s75786" name="Image" r:id="rId6" imgW="1545339" imgH="612649" progId="">
                  <p:embed/>
                </p:oleObj>
              </mc:Choice>
              <mc:Fallback>
                <p:oleObj name="Image" r:id="rId6" imgW="1545339" imgH="612649" progId="">
                  <p:embed/>
                  <p:pic>
                    <p:nvPicPr>
                      <p:cNvPr id="0" name="Object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051175"/>
                        <a:ext cx="1143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586" name="Text Box 10"/>
          <p:cNvSpPr txBox="1">
            <a:spLocks noChangeArrowheads="1"/>
          </p:cNvSpPr>
          <p:nvPr/>
        </p:nvSpPr>
        <p:spPr bwMode="auto">
          <a:xfrm>
            <a:off x="228600" y="3486150"/>
            <a:ext cx="6858000" cy="1695450"/>
          </a:xfrm>
          <a:prstGeom prst="rect">
            <a:avLst/>
          </a:prstGeom>
          <a:noFill/>
          <a:ln w="9525">
            <a:noFill/>
            <a:miter lim="800000"/>
            <a:headEnd/>
            <a:tailEnd/>
          </a:ln>
        </p:spPr>
        <p:txBody>
          <a:bodyPr>
            <a:spAutoFit/>
          </a:bodyPr>
          <a:lstStyle/>
          <a:p>
            <a:r>
              <a:rPr lang="en-US" sz="2100" u="none" dirty="0"/>
              <a:t>The </a:t>
            </a:r>
            <a:r>
              <a:rPr lang="en-US" sz="2100" i="1" u="none" dirty="0"/>
              <a:t>Torah</a:t>
            </a:r>
            <a:r>
              <a:rPr lang="en-US" sz="2100" u="none" dirty="0"/>
              <a:t> is the </a:t>
            </a:r>
            <a:r>
              <a:rPr lang="en-US" sz="2100" u="sng" dirty="0"/>
              <a:t>holy book of Judaism</a:t>
            </a:r>
            <a:r>
              <a:rPr lang="en-US" sz="2100" dirty="0"/>
              <a:t>, the laws of the Jewish people.</a:t>
            </a:r>
            <a:endParaRPr lang="en-US" sz="2100" u="none" dirty="0"/>
          </a:p>
          <a:p>
            <a:r>
              <a:rPr lang="en-US" sz="2100" u="none" dirty="0"/>
              <a:t>It is the first five books of the Christian </a:t>
            </a:r>
            <a:r>
              <a:rPr lang="en-US" sz="2100" i="1" u="none" dirty="0"/>
              <a:t>Bible</a:t>
            </a:r>
          </a:p>
          <a:p>
            <a:r>
              <a:rPr lang="en-US" sz="2100" u="none" dirty="0"/>
              <a:t>The Torah is also known as the Five Books of Moses or the Pentateuch </a:t>
            </a:r>
          </a:p>
        </p:txBody>
      </p:sp>
      <p:graphicFrame>
        <p:nvGraphicFramePr>
          <p:cNvPr id="24588" name="Object 12"/>
          <p:cNvGraphicFramePr>
            <a:graphicFrameLocks noChangeAspect="1"/>
          </p:cNvGraphicFramePr>
          <p:nvPr/>
        </p:nvGraphicFramePr>
        <p:xfrm>
          <a:off x="304800" y="5357813"/>
          <a:ext cx="1600200" cy="500062"/>
        </p:xfrm>
        <a:graphic>
          <a:graphicData uri="http://schemas.openxmlformats.org/presentationml/2006/ole">
            <mc:AlternateContent xmlns:mc="http://schemas.openxmlformats.org/markup-compatibility/2006">
              <mc:Choice xmlns:v="urn:schemas-microsoft-com:vml" Requires="v">
                <p:oleObj spid="_x0000_s75787" name="Image" r:id="rId8" imgW="1993902" imgH="621793" progId="">
                  <p:embed/>
                </p:oleObj>
              </mc:Choice>
              <mc:Fallback>
                <p:oleObj name="Image" r:id="rId8" imgW="1993902" imgH="621793" progId="">
                  <p:embed/>
                  <p:pic>
                    <p:nvPicPr>
                      <p:cNvPr id="0" name="Object 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5357813"/>
                        <a:ext cx="1600200"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4592" name="Picture 16" descr="GL002377"/>
          <p:cNvPicPr>
            <a:picLocks noChangeAspect="1" noChangeArrowheads="1"/>
          </p:cNvPicPr>
          <p:nvPr/>
        </p:nvPicPr>
        <p:blipFill>
          <a:blip r:embed="rId10" cstate="print"/>
          <a:srcRect/>
          <a:stretch>
            <a:fillRect/>
          </a:stretch>
        </p:blipFill>
        <p:spPr bwMode="auto">
          <a:xfrm>
            <a:off x="7315200" y="2819400"/>
            <a:ext cx="1524000" cy="2286000"/>
          </a:xfrm>
          <a:prstGeom prst="rect">
            <a:avLst/>
          </a:prstGeom>
          <a:noFill/>
          <a:ln w="9525">
            <a:noFill/>
            <a:miter lim="800000"/>
            <a:headEnd/>
            <a:tailEnd/>
          </a:ln>
        </p:spPr>
      </p:pic>
      <p:sp>
        <p:nvSpPr>
          <p:cNvPr id="24593" name="Text Box 17"/>
          <p:cNvSpPr txBox="1">
            <a:spLocks noChangeArrowheads="1"/>
          </p:cNvSpPr>
          <p:nvPr/>
        </p:nvSpPr>
        <p:spPr bwMode="auto">
          <a:xfrm>
            <a:off x="304800" y="5911850"/>
            <a:ext cx="6736139" cy="415498"/>
          </a:xfrm>
          <a:prstGeom prst="rect">
            <a:avLst/>
          </a:prstGeom>
          <a:noFill/>
          <a:ln w="9525">
            <a:noFill/>
            <a:miter lim="800000"/>
            <a:headEnd/>
            <a:tailEnd/>
          </a:ln>
        </p:spPr>
        <p:txBody>
          <a:bodyPr wrap="none">
            <a:spAutoFit/>
          </a:bodyPr>
          <a:lstStyle/>
          <a:p>
            <a:r>
              <a:rPr lang="en-US" sz="2100" u="none" dirty="0"/>
              <a:t>Books written to </a:t>
            </a:r>
            <a:r>
              <a:rPr lang="en-US" sz="2100" u="sng" dirty="0"/>
              <a:t>explain and interpret Jewish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strVal val="#ppt_w*0.70"/>
                                          </p:val>
                                        </p:tav>
                                        <p:tav tm="100000">
                                          <p:val>
                                            <p:strVal val="#ppt_w"/>
                                          </p:val>
                                        </p:tav>
                                      </p:tavLst>
                                    </p:anim>
                                    <p:anim calcmode="lin" valueType="num">
                                      <p:cBhvr>
                                        <p:cTn id="8" dur="1000" fill="hold"/>
                                        <p:tgtEl>
                                          <p:spTgt spid="24580"/>
                                        </p:tgtEl>
                                        <p:attrNameLst>
                                          <p:attrName>ppt_h</p:attrName>
                                        </p:attrNameLst>
                                      </p:cBhvr>
                                      <p:tavLst>
                                        <p:tav tm="0">
                                          <p:val>
                                            <p:strVal val="#ppt_h"/>
                                          </p:val>
                                        </p:tav>
                                        <p:tav tm="100000">
                                          <p:val>
                                            <p:strVal val="#ppt_h"/>
                                          </p:val>
                                        </p:tav>
                                      </p:tavLst>
                                    </p:anim>
                                    <p:animEffect transition="in" filter="fade">
                                      <p:cBhvr>
                                        <p:cTn id="9" dur="1000"/>
                                        <p:tgtEl>
                                          <p:spTgt spid="2458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581"/>
                                        </p:tgtEl>
                                        <p:attrNameLst>
                                          <p:attrName>style.visibility</p:attrName>
                                        </p:attrNameLst>
                                      </p:cBhvr>
                                      <p:to>
                                        <p:strVal val="visible"/>
                                      </p:to>
                                    </p:set>
                                    <p:anim calcmode="lin" valueType="num">
                                      <p:cBhvr>
                                        <p:cTn id="14" dur="1000" fill="hold"/>
                                        <p:tgtEl>
                                          <p:spTgt spid="24581"/>
                                        </p:tgtEl>
                                        <p:attrNameLst>
                                          <p:attrName>ppt_w</p:attrName>
                                        </p:attrNameLst>
                                      </p:cBhvr>
                                      <p:tavLst>
                                        <p:tav tm="0">
                                          <p:val>
                                            <p:strVal val="#ppt_w*0.70"/>
                                          </p:val>
                                        </p:tav>
                                        <p:tav tm="100000">
                                          <p:val>
                                            <p:strVal val="#ppt_w"/>
                                          </p:val>
                                        </p:tav>
                                      </p:tavLst>
                                    </p:anim>
                                    <p:anim calcmode="lin" valueType="num">
                                      <p:cBhvr>
                                        <p:cTn id="15" dur="1000" fill="hold"/>
                                        <p:tgtEl>
                                          <p:spTgt spid="24581"/>
                                        </p:tgtEl>
                                        <p:attrNameLst>
                                          <p:attrName>ppt_h</p:attrName>
                                        </p:attrNameLst>
                                      </p:cBhvr>
                                      <p:tavLst>
                                        <p:tav tm="0">
                                          <p:val>
                                            <p:strVal val="#ppt_h"/>
                                          </p:val>
                                        </p:tav>
                                        <p:tav tm="100000">
                                          <p:val>
                                            <p:strVal val="#ppt_h"/>
                                          </p:val>
                                        </p:tav>
                                      </p:tavLst>
                                    </p:anim>
                                    <p:animEffect transition="in" filter="fade">
                                      <p:cBhvr>
                                        <p:cTn id="16" dur="1000"/>
                                        <p:tgtEl>
                                          <p:spTgt spid="24581"/>
                                        </p:tgtEl>
                                      </p:cBhvr>
                                    </p:animEffect>
                                  </p:childTnLst>
                                </p:cTn>
                              </p:par>
                              <p:par>
                                <p:cTn id="17" presetID="55" presetClass="entr" presetSubtype="0" fill="hold" nodeType="withEffect">
                                  <p:stCondLst>
                                    <p:cond delay="0"/>
                                  </p:stCondLst>
                                  <p:childTnLst>
                                    <p:set>
                                      <p:cBhvr>
                                        <p:cTn id="18" dur="1" fill="hold">
                                          <p:stCondLst>
                                            <p:cond delay="0"/>
                                          </p:stCondLst>
                                        </p:cTn>
                                        <p:tgtEl>
                                          <p:spTgt spid="24583"/>
                                        </p:tgtEl>
                                        <p:attrNameLst>
                                          <p:attrName>style.visibility</p:attrName>
                                        </p:attrNameLst>
                                      </p:cBhvr>
                                      <p:to>
                                        <p:strVal val="visible"/>
                                      </p:to>
                                    </p:set>
                                    <p:anim calcmode="lin" valueType="num">
                                      <p:cBhvr>
                                        <p:cTn id="19" dur="1000" fill="hold"/>
                                        <p:tgtEl>
                                          <p:spTgt spid="24583"/>
                                        </p:tgtEl>
                                        <p:attrNameLst>
                                          <p:attrName>ppt_w</p:attrName>
                                        </p:attrNameLst>
                                      </p:cBhvr>
                                      <p:tavLst>
                                        <p:tav tm="0">
                                          <p:val>
                                            <p:strVal val="#ppt_w*0.70"/>
                                          </p:val>
                                        </p:tav>
                                        <p:tav tm="100000">
                                          <p:val>
                                            <p:strVal val="#ppt_w"/>
                                          </p:val>
                                        </p:tav>
                                      </p:tavLst>
                                    </p:anim>
                                    <p:anim calcmode="lin" valueType="num">
                                      <p:cBhvr>
                                        <p:cTn id="20" dur="1000" fill="hold"/>
                                        <p:tgtEl>
                                          <p:spTgt spid="24583"/>
                                        </p:tgtEl>
                                        <p:attrNameLst>
                                          <p:attrName>ppt_h</p:attrName>
                                        </p:attrNameLst>
                                      </p:cBhvr>
                                      <p:tavLst>
                                        <p:tav tm="0">
                                          <p:val>
                                            <p:strVal val="#ppt_h"/>
                                          </p:val>
                                        </p:tav>
                                        <p:tav tm="100000">
                                          <p:val>
                                            <p:strVal val="#ppt_h"/>
                                          </p:val>
                                        </p:tav>
                                      </p:tavLst>
                                    </p:anim>
                                    <p:animEffect transition="in" filter="fade">
                                      <p:cBhvr>
                                        <p:cTn id="21" dur="1000"/>
                                        <p:tgtEl>
                                          <p:spTgt spid="2458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4585"/>
                                        </p:tgtEl>
                                        <p:attrNameLst>
                                          <p:attrName>style.visibility</p:attrName>
                                        </p:attrNameLst>
                                      </p:cBhvr>
                                      <p:to>
                                        <p:strVal val="visible"/>
                                      </p:to>
                                    </p:set>
                                    <p:anim calcmode="lin" valueType="num">
                                      <p:cBhvr>
                                        <p:cTn id="26" dur="1000" fill="hold"/>
                                        <p:tgtEl>
                                          <p:spTgt spid="24585"/>
                                        </p:tgtEl>
                                        <p:attrNameLst>
                                          <p:attrName>ppt_w</p:attrName>
                                        </p:attrNameLst>
                                      </p:cBhvr>
                                      <p:tavLst>
                                        <p:tav tm="0">
                                          <p:val>
                                            <p:strVal val="#ppt_w*0.70"/>
                                          </p:val>
                                        </p:tav>
                                        <p:tav tm="100000">
                                          <p:val>
                                            <p:strVal val="#ppt_w"/>
                                          </p:val>
                                        </p:tav>
                                      </p:tavLst>
                                    </p:anim>
                                    <p:anim calcmode="lin" valueType="num">
                                      <p:cBhvr>
                                        <p:cTn id="27" dur="1000" fill="hold"/>
                                        <p:tgtEl>
                                          <p:spTgt spid="24585"/>
                                        </p:tgtEl>
                                        <p:attrNameLst>
                                          <p:attrName>ppt_h</p:attrName>
                                        </p:attrNameLst>
                                      </p:cBhvr>
                                      <p:tavLst>
                                        <p:tav tm="0">
                                          <p:val>
                                            <p:strVal val="#ppt_h"/>
                                          </p:val>
                                        </p:tav>
                                        <p:tav tm="100000">
                                          <p:val>
                                            <p:strVal val="#ppt_h"/>
                                          </p:val>
                                        </p:tav>
                                      </p:tavLst>
                                    </p:anim>
                                    <p:animEffect transition="in" filter="fade">
                                      <p:cBhvr>
                                        <p:cTn id="28" dur="1000"/>
                                        <p:tgtEl>
                                          <p:spTgt spid="2458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4592"/>
                                        </p:tgtEl>
                                        <p:attrNameLst>
                                          <p:attrName>style.visibility</p:attrName>
                                        </p:attrNameLst>
                                      </p:cBhvr>
                                      <p:to>
                                        <p:strVal val="visible"/>
                                      </p:to>
                                    </p:set>
                                    <p:anim calcmode="lin" valueType="num">
                                      <p:cBhvr>
                                        <p:cTn id="33" dur="1000" fill="hold"/>
                                        <p:tgtEl>
                                          <p:spTgt spid="24592"/>
                                        </p:tgtEl>
                                        <p:attrNameLst>
                                          <p:attrName>ppt_w</p:attrName>
                                        </p:attrNameLst>
                                      </p:cBhvr>
                                      <p:tavLst>
                                        <p:tav tm="0">
                                          <p:val>
                                            <p:strVal val="#ppt_w*0.70"/>
                                          </p:val>
                                        </p:tav>
                                        <p:tav tm="100000">
                                          <p:val>
                                            <p:strVal val="#ppt_w"/>
                                          </p:val>
                                        </p:tav>
                                      </p:tavLst>
                                    </p:anim>
                                    <p:anim calcmode="lin" valueType="num">
                                      <p:cBhvr>
                                        <p:cTn id="34" dur="1000" fill="hold"/>
                                        <p:tgtEl>
                                          <p:spTgt spid="24592"/>
                                        </p:tgtEl>
                                        <p:attrNameLst>
                                          <p:attrName>ppt_h</p:attrName>
                                        </p:attrNameLst>
                                      </p:cBhvr>
                                      <p:tavLst>
                                        <p:tav tm="0">
                                          <p:val>
                                            <p:strVal val="#ppt_h"/>
                                          </p:val>
                                        </p:tav>
                                        <p:tav tm="100000">
                                          <p:val>
                                            <p:strVal val="#ppt_h"/>
                                          </p:val>
                                        </p:tav>
                                      </p:tavLst>
                                    </p:anim>
                                    <p:animEffect transition="in" filter="fade">
                                      <p:cBhvr>
                                        <p:cTn id="35" dur="1000"/>
                                        <p:tgtEl>
                                          <p:spTgt spid="2459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4586">
                                            <p:txEl>
                                              <p:pRg st="0" end="0"/>
                                            </p:txEl>
                                          </p:spTgt>
                                        </p:tgtEl>
                                        <p:attrNameLst>
                                          <p:attrName>style.visibility</p:attrName>
                                        </p:attrNameLst>
                                      </p:cBhvr>
                                      <p:to>
                                        <p:strVal val="visible"/>
                                      </p:to>
                                    </p:set>
                                    <p:anim calcmode="lin" valueType="num">
                                      <p:cBhvr>
                                        <p:cTn id="40" dur="1000" fill="hold"/>
                                        <p:tgtEl>
                                          <p:spTgt spid="24586">
                                            <p:txEl>
                                              <p:pRg st="0" end="0"/>
                                            </p:txEl>
                                          </p:spTgt>
                                        </p:tgtEl>
                                        <p:attrNameLst>
                                          <p:attrName>ppt_w</p:attrName>
                                        </p:attrNameLst>
                                      </p:cBhvr>
                                      <p:tavLst>
                                        <p:tav tm="0">
                                          <p:val>
                                            <p:strVal val="#ppt_w*0.70"/>
                                          </p:val>
                                        </p:tav>
                                        <p:tav tm="100000">
                                          <p:val>
                                            <p:strVal val="#ppt_w"/>
                                          </p:val>
                                        </p:tav>
                                      </p:tavLst>
                                    </p:anim>
                                    <p:anim calcmode="lin" valueType="num">
                                      <p:cBhvr>
                                        <p:cTn id="41" dur="1000" fill="hold"/>
                                        <p:tgtEl>
                                          <p:spTgt spid="24586">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2458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24586">
                                            <p:txEl>
                                              <p:pRg st="1" end="1"/>
                                            </p:txEl>
                                          </p:spTgt>
                                        </p:tgtEl>
                                        <p:attrNameLst>
                                          <p:attrName>style.visibility</p:attrName>
                                        </p:attrNameLst>
                                      </p:cBhvr>
                                      <p:to>
                                        <p:strVal val="visible"/>
                                      </p:to>
                                    </p:set>
                                    <p:anim calcmode="lin" valueType="num">
                                      <p:cBhvr>
                                        <p:cTn id="47" dur="1000" fill="hold"/>
                                        <p:tgtEl>
                                          <p:spTgt spid="24586">
                                            <p:txEl>
                                              <p:pRg st="1" end="1"/>
                                            </p:txEl>
                                          </p:spTgt>
                                        </p:tgtEl>
                                        <p:attrNameLst>
                                          <p:attrName>ppt_w</p:attrName>
                                        </p:attrNameLst>
                                      </p:cBhvr>
                                      <p:tavLst>
                                        <p:tav tm="0">
                                          <p:val>
                                            <p:strVal val="#ppt_w*0.70"/>
                                          </p:val>
                                        </p:tav>
                                        <p:tav tm="100000">
                                          <p:val>
                                            <p:strVal val="#ppt_w"/>
                                          </p:val>
                                        </p:tav>
                                      </p:tavLst>
                                    </p:anim>
                                    <p:anim calcmode="lin" valueType="num">
                                      <p:cBhvr>
                                        <p:cTn id="48" dur="1000" fill="hold"/>
                                        <p:tgtEl>
                                          <p:spTgt spid="24586">
                                            <p:txEl>
                                              <p:pRg st="1" end="1"/>
                                            </p:txEl>
                                          </p:spTgt>
                                        </p:tgtEl>
                                        <p:attrNameLst>
                                          <p:attrName>ppt_h</p:attrName>
                                        </p:attrNameLst>
                                      </p:cBhvr>
                                      <p:tavLst>
                                        <p:tav tm="0">
                                          <p:val>
                                            <p:strVal val="#ppt_h"/>
                                          </p:val>
                                        </p:tav>
                                        <p:tav tm="100000">
                                          <p:val>
                                            <p:strVal val="#ppt_h"/>
                                          </p:val>
                                        </p:tav>
                                      </p:tavLst>
                                    </p:anim>
                                    <p:animEffect transition="in" filter="fade">
                                      <p:cBhvr>
                                        <p:cTn id="49" dur="1000"/>
                                        <p:tgtEl>
                                          <p:spTgt spid="24586">
                                            <p:txEl>
                                              <p:pRg st="1" end="1"/>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24586">
                                            <p:txEl>
                                              <p:pRg st="2" end="2"/>
                                            </p:txEl>
                                          </p:spTgt>
                                        </p:tgtEl>
                                        <p:attrNameLst>
                                          <p:attrName>style.visibility</p:attrName>
                                        </p:attrNameLst>
                                      </p:cBhvr>
                                      <p:to>
                                        <p:strVal val="visible"/>
                                      </p:to>
                                    </p:set>
                                    <p:anim calcmode="lin" valueType="num">
                                      <p:cBhvr>
                                        <p:cTn id="52" dur="1000" fill="hold"/>
                                        <p:tgtEl>
                                          <p:spTgt spid="24586">
                                            <p:txEl>
                                              <p:pRg st="2" end="2"/>
                                            </p:txEl>
                                          </p:spTgt>
                                        </p:tgtEl>
                                        <p:attrNameLst>
                                          <p:attrName>ppt_w</p:attrName>
                                        </p:attrNameLst>
                                      </p:cBhvr>
                                      <p:tavLst>
                                        <p:tav tm="0">
                                          <p:val>
                                            <p:strVal val="#ppt_w*0.70"/>
                                          </p:val>
                                        </p:tav>
                                        <p:tav tm="100000">
                                          <p:val>
                                            <p:strVal val="#ppt_w"/>
                                          </p:val>
                                        </p:tav>
                                      </p:tavLst>
                                    </p:anim>
                                    <p:anim calcmode="lin" valueType="num">
                                      <p:cBhvr>
                                        <p:cTn id="53" dur="1000" fill="hold"/>
                                        <p:tgtEl>
                                          <p:spTgt spid="24586">
                                            <p:txEl>
                                              <p:pRg st="2" end="2"/>
                                            </p:txEl>
                                          </p:spTgt>
                                        </p:tgtEl>
                                        <p:attrNameLst>
                                          <p:attrName>ppt_h</p:attrName>
                                        </p:attrNameLst>
                                      </p:cBhvr>
                                      <p:tavLst>
                                        <p:tav tm="0">
                                          <p:val>
                                            <p:strVal val="#ppt_h"/>
                                          </p:val>
                                        </p:tav>
                                        <p:tav tm="100000">
                                          <p:val>
                                            <p:strVal val="#ppt_h"/>
                                          </p:val>
                                        </p:tav>
                                      </p:tavLst>
                                    </p:anim>
                                    <p:animEffect transition="in" filter="fade">
                                      <p:cBhvr>
                                        <p:cTn id="54" dur="1000"/>
                                        <p:tgtEl>
                                          <p:spTgt spid="2458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24588"/>
                                        </p:tgtEl>
                                        <p:attrNameLst>
                                          <p:attrName>style.visibility</p:attrName>
                                        </p:attrNameLst>
                                      </p:cBhvr>
                                      <p:to>
                                        <p:strVal val="visible"/>
                                      </p:to>
                                    </p:set>
                                    <p:anim calcmode="lin" valueType="num">
                                      <p:cBhvr>
                                        <p:cTn id="59" dur="1000" fill="hold"/>
                                        <p:tgtEl>
                                          <p:spTgt spid="24588"/>
                                        </p:tgtEl>
                                        <p:attrNameLst>
                                          <p:attrName>ppt_w</p:attrName>
                                        </p:attrNameLst>
                                      </p:cBhvr>
                                      <p:tavLst>
                                        <p:tav tm="0">
                                          <p:val>
                                            <p:strVal val="#ppt_w*0.70"/>
                                          </p:val>
                                        </p:tav>
                                        <p:tav tm="100000">
                                          <p:val>
                                            <p:strVal val="#ppt_w"/>
                                          </p:val>
                                        </p:tav>
                                      </p:tavLst>
                                    </p:anim>
                                    <p:anim calcmode="lin" valueType="num">
                                      <p:cBhvr>
                                        <p:cTn id="60" dur="1000" fill="hold"/>
                                        <p:tgtEl>
                                          <p:spTgt spid="24588"/>
                                        </p:tgtEl>
                                        <p:attrNameLst>
                                          <p:attrName>ppt_h</p:attrName>
                                        </p:attrNameLst>
                                      </p:cBhvr>
                                      <p:tavLst>
                                        <p:tav tm="0">
                                          <p:val>
                                            <p:strVal val="#ppt_h"/>
                                          </p:val>
                                        </p:tav>
                                        <p:tav tm="100000">
                                          <p:val>
                                            <p:strVal val="#ppt_h"/>
                                          </p:val>
                                        </p:tav>
                                      </p:tavLst>
                                    </p:anim>
                                    <p:animEffect transition="in" filter="fade">
                                      <p:cBhvr>
                                        <p:cTn id="61" dur="1000"/>
                                        <p:tgtEl>
                                          <p:spTgt spid="24588"/>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24593"/>
                                        </p:tgtEl>
                                        <p:attrNameLst>
                                          <p:attrName>style.visibility</p:attrName>
                                        </p:attrNameLst>
                                      </p:cBhvr>
                                      <p:to>
                                        <p:strVal val="visible"/>
                                      </p:to>
                                    </p:set>
                                    <p:anim calcmode="lin" valueType="num">
                                      <p:cBhvr>
                                        <p:cTn id="66" dur="1000" fill="hold"/>
                                        <p:tgtEl>
                                          <p:spTgt spid="24593"/>
                                        </p:tgtEl>
                                        <p:attrNameLst>
                                          <p:attrName>ppt_w</p:attrName>
                                        </p:attrNameLst>
                                      </p:cBhvr>
                                      <p:tavLst>
                                        <p:tav tm="0">
                                          <p:val>
                                            <p:strVal val="#ppt_w*0.70"/>
                                          </p:val>
                                        </p:tav>
                                        <p:tav tm="100000">
                                          <p:val>
                                            <p:strVal val="#ppt_w"/>
                                          </p:val>
                                        </p:tav>
                                      </p:tavLst>
                                    </p:anim>
                                    <p:anim calcmode="lin" valueType="num">
                                      <p:cBhvr>
                                        <p:cTn id="67" dur="1000" fill="hold"/>
                                        <p:tgtEl>
                                          <p:spTgt spid="24593"/>
                                        </p:tgtEl>
                                        <p:attrNameLst>
                                          <p:attrName>ppt_h</p:attrName>
                                        </p:attrNameLst>
                                      </p:cBhvr>
                                      <p:tavLst>
                                        <p:tav tm="0">
                                          <p:val>
                                            <p:strVal val="#ppt_h"/>
                                          </p:val>
                                        </p:tav>
                                        <p:tav tm="100000">
                                          <p:val>
                                            <p:strVal val="#ppt_h"/>
                                          </p:val>
                                        </p:tav>
                                      </p:tavLst>
                                    </p:anim>
                                    <p:animEffect transition="in" filter="fade">
                                      <p:cBhvr>
                                        <p:cTn id="68" dur="1000"/>
                                        <p:tgtEl>
                                          <p:spTgt spid="24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9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0" name="Object 4"/>
          <p:cNvGraphicFramePr>
            <a:graphicFrameLocks noChangeAspect="1"/>
          </p:cNvGraphicFramePr>
          <p:nvPr/>
        </p:nvGraphicFramePr>
        <p:xfrm>
          <a:off x="228600" y="304800"/>
          <a:ext cx="4848225" cy="739775"/>
        </p:xfrm>
        <a:graphic>
          <a:graphicData uri="http://schemas.openxmlformats.org/presentationml/2006/ole">
            <mc:AlternateContent xmlns:mc="http://schemas.openxmlformats.org/markup-compatibility/2006">
              <mc:Choice xmlns:v="urn:schemas-microsoft-com:vml" Requires="v">
                <p:oleObj spid="_x0000_s76807" name="Image" r:id="rId3" imgW="4847561" imgH="740477" progId="">
                  <p:embed/>
                </p:oleObj>
              </mc:Choice>
              <mc:Fallback>
                <p:oleObj name="Image" r:id="rId3" imgW="4847561" imgH="740477" progId="">
                  <p:embed/>
                  <p:pic>
                    <p:nvPicPr>
                      <p:cNvPr id="0" name="Object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04800"/>
                        <a:ext cx="4848225"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01" name="Text Box 5"/>
          <p:cNvSpPr txBox="1">
            <a:spLocks noChangeArrowheads="1"/>
          </p:cNvSpPr>
          <p:nvPr/>
        </p:nvSpPr>
        <p:spPr bwMode="auto">
          <a:xfrm>
            <a:off x="228600" y="1160463"/>
            <a:ext cx="8534400" cy="1107996"/>
          </a:xfrm>
          <a:prstGeom prst="rect">
            <a:avLst/>
          </a:prstGeom>
          <a:noFill/>
          <a:ln w="9525">
            <a:noFill/>
            <a:miter lim="800000"/>
            <a:headEnd/>
            <a:tailEnd/>
          </a:ln>
        </p:spPr>
        <p:txBody>
          <a:bodyPr>
            <a:spAutoFit/>
          </a:bodyPr>
          <a:lstStyle/>
          <a:p>
            <a:r>
              <a:rPr lang="en-US" sz="2200" dirty="0"/>
              <a:t>The Jewish people </a:t>
            </a:r>
            <a:r>
              <a:rPr lang="en-US" sz="2200" u="sng" dirty="0"/>
              <a:t>view history as having a purpose.</a:t>
            </a:r>
          </a:p>
          <a:p>
            <a:r>
              <a:rPr lang="en-US" sz="2200" u="none" dirty="0"/>
              <a:t>They believe that everything that happens, does so because it is part of their God’s ultimate plan.</a:t>
            </a:r>
          </a:p>
        </p:txBody>
      </p:sp>
      <p:graphicFrame>
        <p:nvGraphicFramePr>
          <p:cNvPr id="29702" name="Object 6"/>
          <p:cNvGraphicFramePr>
            <a:graphicFrameLocks noChangeAspect="1"/>
          </p:cNvGraphicFramePr>
          <p:nvPr/>
        </p:nvGraphicFramePr>
        <p:xfrm>
          <a:off x="304800" y="2819400"/>
          <a:ext cx="4343400" cy="1331913"/>
        </p:xfrm>
        <a:graphic>
          <a:graphicData uri="http://schemas.openxmlformats.org/presentationml/2006/ole">
            <mc:AlternateContent xmlns:mc="http://schemas.openxmlformats.org/markup-compatibility/2006">
              <mc:Choice xmlns:v="urn:schemas-microsoft-com:vml" Requires="v">
                <p:oleObj spid="_x0000_s76808" name="Image" r:id="rId5" imgW="4710366" imgH="1445122" progId="">
                  <p:embed/>
                </p:oleObj>
              </mc:Choice>
              <mc:Fallback>
                <p:oleObj name="Image" r:id="rId5" imgW="4710366" imgH="1445122" progId="">
                  <p:embed/>
                  <p:pic>
                    <p:nvPicPr>
                      <p:cNvPr id="0" name="Object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819400"/>
                        <a:ext cx="4343400"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03" name="Rectangle 7"/>
          <p:cNvSpPr>
            <a:spLocks noChangeArrowheads="1"/>
          </p:cNvSpPr>
          <p:nvPr/>
        </p:nvSpPr>
        <p:spPr bwMode="auto">
          <a:xfrm>
            <a:off x="304800" y="4146550"/>
            <a:ext cx="6400800" cy="2123658"/>
          </a:xfrm>
          <a:prstGeom prst="rect">
            <a:avLst/>
          </a:prstGeom>
          <a:noFill/>
          <a:ln w="9525">
            <a:noFill/>
            <a:miter lim="800000"/>
            <a:headEnd/>
            <a:tailEnd/>
          </a:ln>
        </p:spPr>
        <p:txBody>
          <a:bodyPr anchor="ctr">
            <a:spAutoFit/>
          </a:bodyPr>
          <a:lstStyle/>
          <a:p>
            <a:r>
              <a:rPr lang="en-US" sz="2200" b="1" u="none" dirty="0" err="1">
                <a:effectLst>
                  <a:outerShdw blurRad="38100" dist="38100" dir="2700000" algn="tl">
                    <a:srgbClr val="000000">
                      <a:alpha val="43137"/>
                    </a:srgbClr>
                  </a:outerShdw>
                </a:effectLst>
              </a:rPr>
              <a:t>Bris</a:t>
            </a:r>
            <a:r>
              <a:rPr lang="en-US" sz="2200" u="none" dirty="0">
                <a:effectLst>
                  <a:outerShdw blurRad="38100" dist="38100" dir="2700000" algn="tl">
                    <a:srgbClr val="000000">
                      <a:alpha val="43137"/>
                    </a:srgbClr>
                  </a:outerShdw>
                </a:effectLst>
              </a:rPr>
              <a:t> </a:t>
            </a:r>
            <a:r>
              <a:rPr lang="en-US" sz="2200" u="none" dirty="0"/>
              <a:t>ceremony within Judaism that </a:t>
            </a:r>
            <a:r>
              <a:rPr lang="en-US" sz="2200" dirty="0"/>
              <a:t>welcomes infant </a:t>
            </a:r>
            <a:r>
              <a:rPr lang="en-US" sz="2200" u="none" dirty="0"/>
              <a:t>(8 days old) </a:t>
            </a:r>
            <a:r>
              <a:rPr lang="en-US" sz="2200" dirty="0"/>
              <a:t>Jewish boys into a covenant</a:t>
            </a:r>
            <a:r>
              <a:rPr lang="en-US" sz="2200" u="none" dirty="0"/>
              <a:t> between God and the Children of Israel through ritual circumcision performed by a </a:t>
            </a:r>
            <a:r>
              <a:rPr lang="en-US" sz="2200" i="1" u="none" dirty="0" err="1"/>
              <a:t>mohel</a:t>
            </a:r>
            <a:r>
              <a:rPr lang="en-US" sz="2200" i="1" u="none" dirty="0"/>
              <a:t> </a:t>
            </a:r>
            <a:r>
              <a:rPr lang="en-US" sz="2200" u="none" dirty="0"/>
              <a:t>("</a:t>
            </a:r>
            <a:r>
              <a:rPr lang="en-US" sz="2200" u="none" dirty="0" err="1"/>
              <a:t>circumcisor</a:t>
            </a:r>
            <a:r>
              <a:rPr lang="en-US" sz="2200" u="none" dirty="0"/>
              <a:t>") in the presence of family and friends.</a:t>
            </a:r>
          </a:p>
        </p:txBody>
      </p:sp>
      <p:pic>
        <p:nvPicPr>
          <p:cNvPr id="29705" name="Picture 9" descr="Image:Göttingen-Beschneidungswerkzeuge.02.JPG">
            <a:hlinkClick r:id="rId7"/>
          </p:cNvPr>
          <p:cNvPicPr>
            <a:picLocks noChangeAspect="1" noChangeArrowheads="1"/>
          </p:cNvPicPr>
          <p:nvPr/>
        </p:nvPicPr>
        <p:blipFill>
          <a:blip r:embed="rId8" cstate="print"/>
          <a:srcRect/>
          <a:stretch>
            <a:fillRect/>
          </a:stretch>
        </p:blipFill>
        <p:spPr bwMode="auto">
          <a:xfrm>
            <a:off x="6743700" y="3200400"/>
            <a:ext cx="2171700"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1000" fill="hold"/>
                                        <p:tgtEl>
                                          <p:spTgt spid="29700"/>
                                        </p:tgtEl>
                                        <p:attrNameLst>
                                          <p:attrName>ppt_w</p:attrName>
                                        </p:attrNameLst>
                                      </p:cBhvr>
                                      <p:tavLst>
                                        <p:tav tm="0">
                                          <p:val>
                                            <p:strVal val="#ppt_w*0.70"/>
                                          </p:val>
                                        </p:tav>
                                        <p:tav tm="100000">
                                          <p:val>
                                            <p:strVal val="#ppt_w"/>
                                          </p:val>
                                        </p:tav>
                                      </p:tavLst>
                                    </p:anim>
                                    <p:anim calcmode="lin" valueType="num">
                                      <p:cBhvr>
                                        <p:cTn id="8" dur="1000" fill="hold"/>
                                        <p:tgtEl>
                                          <p:spTgt spid="29700"/>
                                        </p:tgtEl>
                                        <p:attrNameLst>
                                          <p:attrName>ppt_h</p:attrName>
                                        </p:attrNameLst>
                                      </p:cBhvr>
                                      <p:tavLst>
                                        <p:tav tm="0">
                                          <p:val>
                                            <p:strVal val="#ppt_h"/>
                                          </p:val>
                                        </p:tav>
                                        <p:tav tm="100000">
                                          <p:val>
                                            <p:strVal val="#ppt_h"/>
                                          </p:val>
                                        </p:tav>
                                      </p:tavLst>
                                    </p:anim>
                                    <p:animEffect transition="in" filter="fade">
                                      <p:cBhvr>
                                        <p:cTn id="9" dur="1000"/>
                                        <p:tgtEl>
                                          <p:spTgt spid="297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9701"/>
                                        </p:tgtEl>
                                        <p:attrNameLst>
                                          <p:attrName>style.visibility</p:attrName>
                                        </p:attrNameLst>
                                      </p:cBhvr>
                                      <p:to>
                                        <p:strVal val="visible"/>
                                      </p:to>
                                    </p:set>
                                    <p:anim calcmode="lin" valueType="num">
                                      <p:cBhvr>
                                        <p:cTn id="14" dur="1000" fill="hold"/>
                                        <p:tgtEl>
                                          <p:spTgt spid="29701"/>
                                        </p:tgtEl>
                                        <p:attrNameLst>
                                          <p:attrName>ppt_w</p:attrName>
                                        </p:attrNameLst>
                                      </p:cBhvr>
                                      <p:tavLst>
                                        <p:tav tm="0">
                                          <p:val>
                                            <p:strVal val="#ppt_w*0.70"/>
                                          </p:val>
                                        </p:tav>
                                        <p:tav tm="100000">
                                          <p:val>
                                            <p:strVal val="#ppt_w"/>
                                          </p:val>
                                        </p:tav>
                                      </p:tavLst>
                                    </p:anim>
                                    <p:anim calcmode="lin" valueType="num">
                                      <p:cBhvr>
                                        <p:cTn id="15" dur="1000" fill="hold"/>
                                        <p:tgtEl>
                                          <p:spTgt spid="29701"/>
                                        </p:tgtEl>
                                        <p:attrNameLst>
                                          <p:attrName>ppt_h</p:attrName>
                                        </p:attrNameLst>
                                      </p:cBhvr>
                                      <p:tavLst>
                                        <p:tav tm="0">
                                          <p:val>
                                            <p:strVal val="#ppt_h"/>
                                          </p:val>
                                        </p:tav>
                                        <p:tav tm="100000">
                                          <p:val>
                                            <p:strVal val="#ppt_h"/>
                                          </p:val>
                                        </p:tav>
                                      </p:tavLst>
                                    </p:anim>
                                    <p:animEffect transition="in" filter="fade">
                                      <p:cBhvr>
                                        <p:cTn id="16" dur="1000"/>
                                        <p:tgtEl>
                                          <p:spTgt spid="2970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9700"/>
                                        </p:tgtEl>
                                        <p:attrNameLst>
                                          <p:attrName>style.visibility</p:attrName>
                                        </p:attrNameLst>
                                      </p:cBhvr>
                                      <p:to>
                                        <p:strVal val="visible"/>
                                      </p:to>
                                    </p:set>
                                    <p:anim calcmode="lin" valueType="num">
                                      <p:cBhvr>
                                        <p:cTn id="21" dur="1000" fill="hold"/>
                                        <p:tgtEl>
                                          <p:spTgt spid="29700"/>
                                        </p:tgtEl>
                                        <p:attrNameLst>
                                          <p:attrName>ppt_w</p:attrName>
                                        </p:attrNameLst>
                                      </p:cBhvr>
                                      <p:tavLst>
                                        <p:tav tm="0">
                                          <p:val>
                                            <p:strVal val="#ppt_w*0.70"/>
                                          </p:val>
                                        </p:tav>
                                        <p:tav tm="100000">
                                          <p:val>
                                            <p:strVal val="#ppt_w"/>
                                          </p:val>
                                        </p:tav>
                                      </p:tavLst>
                                    </p:anim>
                                    <p:anim calcmode="lin" valueType="num">
                                      <p:cBhvr>
                                        <p:cTn id="22" dur="1000" fill="hold"/>
                                        <p:tgtEl>
                                          <p:spTgt spid="29700"/>
                                        </p:tgtEl>
                                        <p:attrNameLst>
                                          <p:attrName>ppt_h</p:attrName>
                                        </p:attrNameLst>
                                      </p:cBhvr>
                                      <p:tavLst>
                                        <p:tav tm="0">
                                          <p:val>
                                            <p:strVal val="#ppt_h"/>
                                          </p:val>
                                        </p:tav>
                                        <p:tav tm="100000">
                                          <p:val>
                                            <p:strVal val="#ppt_h"/>
                                          </p:val>
                                        </p:tav>
                                      </p:tavLst>
                                    </p:anim>
                                    <p:animEffect transition="in" filter="fade">
                                      <p:cBhvr>
                                        <p:cTn id="23" dur="1000"/>
                                        <p:tgtEl>
                                          <p:spTgt spid="2970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1" nodeType="clickEffect">
                                  <p:stCondLst>
                                    <p:cond delay="0"/>
                                  </p:stCondLst>
                                  <p:childTnLst>
                                    <p:set>
                                      <p:cBhvr>
                                        <p:cTn id="27" dur="1" fill="hold">
                                          <p:stCondLst>
                                            <p:cond delay="0"/>
                                          </p:stCondLst>
                                        </p:cTn>
                                        <p:tgtEl>
                                          <p:spTgt spid="29701"/>
                                        </p:tgtEl>
                                        <p:attrNameLst>
                                          <p:attrName>style.visibility</p:attrName>
                                        </p:attrNameLst>
                                      </p:cBhvr>
                                      <p:to>
                                        <p:strVal val="visible"/>
                                      </p:to>
                                    </p:set>
                                    <p:anim calcmode="lin" valueType="num">
                                      <p:cBhvr>
                                        <p:cTn id="28" dur="1000" fill="hold"/>
                                        <p:tgtEl>
                                          <p:spTgt spid="29701"/>
                                        </p:tgtEl>
                                        <p:attrNameLst>
                                          <p:attrName>ppt_w</p:attrName>
                                        </p:attrNameLst>
                                      </p:cBhvr>
                                      <p:tavLst>
                                        <p:tav tm="0">
                                          <p:val>
                                            <p:strVal val="#ppt_w*0.70"/>
                                          </p:val>
                                        </p:tav>
                                        <p:tav tm="100000">
                                          <p:val>
                                            <p:strVal val="#ppt_w"/>
                                          </p:val>
                                        </p:tav>
                                      </p:tavLst>
                                    </p:anim>
                                    <p:anim calcmode="lin" valueType="num">
                                      <p:cBhvr>
                                        <p:cTn id="29" dur="1000" fill="hold"/>
                                        <p:tgtEl>
                                          <p:spTgt spid="29701"/>
                                        </p:tgtEl>
                                        <p:attrNameLst>
                                          <p:attrName>ppt_h</p:attrName>
                                        </p:attrNameLst>
                                      </p:cBhvr>
                                      <p:tavLst>
                                        <p:tav tm="0">
                                          <p:val>
                                            <p:strVal val="#ppt_h"/>
                                          </p:val>
                                        </p:tav>
                                        <p:tav tm="100000">
                                          <p:val>
                                            <p:strVal val="#ppt_h"/>
                                          </p:val>
                                        </p:tav>
                                      </p:tavLst>
                                    </p:anim>
                                    <p:animEffect transition="in" filter="fade">
                                      <p:cBhvr>
                                        <p:cTn id="30" dur="1000"/>
                                        <p:tgtEl>
                                          <p:spTgt spid="2970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9702"/>
                                        </p:tgtEl>
                                        <p:attrNameLst>
                                          <p:attrName>style.visibility</p:attrName>
                                        </p:attrNameLst>
                                      </p:cBhvr>
                                      <p:to>
                                        <p:strVal val="visible"/>
                                      </p:to>
                                    </p:set>
                                    <p:anim calcmode="lin" valueType="num">
                                      <p:cBhvr>
                                        <p:cTn id="35" dur="1000" fill="hold"/>
                                        <p:tgtEl>
                                          <p:spTgt spid="29702"/>
                                        </p:tgtEl>
                                        <p:attrNameLst>
                                          <p:attrName>ppt_w</p:attrName>
                                        </p:attrNameLst>
                                      </p:cBhvr>
                                      <p:tavLst>
                                        <p:tav tm="0">
                                          <p:val>
                                            <p:strVal val="#ppt_w*0.70"/>
                                          </p:val>
                                        </p:tav>
                                        <p:tav tm="100000">
                                          <p:val>
                                            <p:strVal val="#ppt_w"/>
                                          </p:val>
                                        </p:tav>
                                      </p:tavLst>
                                    </p:anim>
                                    <p:anim calcmode="lin" valueType="num">
                                      <p:cBhvr>
                                        <p:cTn id="36" dur="1000" fill="hold"/>
                                        <p:tgtEl>
                                          <p:spTgt spid="29702"/>
                                        </p:tgtEl>
                                        <p:attrNameLst>
                                          <p:attrName>ppt_h</p:attrName>
                                        </p:attrNameLst>
                                      </p:cBhvr>
                                      <p:tavLst>
                                        <p:tav tm="0">
                                          <p:val>
                                            <p:strVal val="#ppt_h"/>
                                          </p:val>
                                        </p:tav>
                                        <p:tav tm="100000">
                                          <p:val>
                                            <p:strVal val="#ppt_h"/>
                                          </p:val>
                                        </p:tav>
                                      </p:tavLst>
                                    </p:anim>
                                    <p:animEffect transition="in" filter="fade">
                                      <p:cBhvr>
                                        <p:cTn id="37" dur="1000"/>
                                        <p:tgtEl>
                                          <p:spTgt spid="2970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9703"/>
                                        </p:tgtEl>
                                        <p:attrNameLst>
                                          <p:attrName>style.visibility</p:attrName>
                                        </p:attrNameLst>
                                      </p:cBhvr>
                                      <p:to>
                                        <p:strVal val="visible"/>
                                      </p:to>
                                    </p:set>
                                    <p:anim calcmode="lin" valueType="num">
                                      <p:cBhvr>
                                        <p:cTn id="42" dur="1000" fill="hold"/>
                                        <p:tgtEl>
                                          <p:spTgt spid="29703"/>
                                        </p:tgtEl>
                                        <p:attrNameLst>
                                          <p:attrName>ppt_w</p:attrName>
                                        </p:attrNameLst>
                                      </p:cBhvr>
                                      <p:tavLst>
                                        <p:tav tm="0">
                                          <p:val>
                                            <p:strVal val="#ppt_w*0.70"/>
                                          </p:val>
                                        </p:tav>
                                        <p:tav tm="100000">
                                          <p:val>
                                            <p:strVal val="#ppt_w"/>
                                          </p:val>
                                        </p:tav>
                                      </p:tavLst>
                                    </p:anim>
                                    <p:anim calcmode="lin" valueType="num">
                                      <p:cBhvr>
                                        <p:cTn id="43" dur="1000" fill="hold"/>
                                        <p:tgtEl>
                                          <p:spTgt spid="29703"/>
                                        </p:tgtEl>
                                        <p:attrNameLst>
                                          <p:attrName>ppt_h</p:attrName>
                                        </p:attrNameLst>
                                      </p:cBhvr>
                                      <p:tavLst>
                                        <p:tav tm="0">
                                          <p:val>
                                            <p:strVal val="#ppt_h"/>
                                          </p:val>
                                        </p:tav>
                                        <p:tav tm="100000">
                                          <p:val>
                                            <p:strVal val="#ppt_h"/>
                                          </p:val>
                                        </p:tav>
                                      </p:tavLst>
                                    </p:anim>
                                    <p:animEffect transition="in" filter="fade">
                                      <p:cBhvr>
                                        <p:cTn id="44" dur="1000"/>
                                        <p:tgtEl>
                                          <p:spTgt spid="29703"/>
                                        </p:tgtEl>
                                      </p:cBhvr>
                                    </p:animEffect>
                                  </p:childTnLst>
                                </p:cTn>
                              </p:par>
                              <p:par>
                                <p:cTn id="45" presetID="55" presetClass="entr" presetSubtype="0" fill="hold" nodeType="withEffect">
                                  <p:stCondLst>
                                    <p:cond delay="0"/>
                                  </p:stCondLst>
                                  <p:childTnLst>
                                    <p:set>
                                      <p:cBhvr>
                                        <p:cTn id="46" dur="1" fill="hold">
                                          <p:stCondLst>
                                            <p:cond delay="0"/>
                                          </p:stCondLst>
                                        </p:cTn>
                                        <p:tgtEl>
                                          <p:spTgt spid="29705"/>
                                        </p:tgtEl>
                                        <p:attrNameLst>
                                          <p:attrName>style.visibility</p:attrName>
                                        </p:attrNameLst>
                                      </p:cBhvr>
                                      <p:to>
                                        <p:strVal val="visible"/>
                                      </p:to>
                                    </p:set>
                                    <p:anim calcmode="lin" valueType="num">
                                      <p:cBhvr>
                                        <p:cTn id="47" dur="1000" fill="hold"/>
                                        <p:tgtEl>
                                          <p:spTgt spid="29705"/>
                                        </p:tgtEl>
                                        <p:attrNameLst>
                                          <p:attrName>ppt_w</p:attrName>
                                        </p:attrNameLst>
                                      </p:cBhvr>
                                      <p:tavLst>
                                        <p:tav tm="0">
                                          <p:val>
                                            <p:strVal val="#ppt_w*0.70"/>
                                          </p:val>
                                        </p:tav>
                                        <p:tav tm="100000">
                                          <p:val>
                                            <p:strVal val="#ppt_w"/>
                                          </p:val>
                                        </p:tav>
                                      </p:tavLst>
                                    </p:anim>
                                    <p:anim calcmode="lin" valueType="num">
                                      <p:cBhvr>
                                        <p:cTn id="48" dur="1000" fill="hold"/>
                                        <p:tgtEl>
                                          <p:spTgt spid="29705"/>
                                        </p:tgtEl>
                                        <p:attrNameLst>
                                          <p:attrName>ppt_h</p:attrName>
                                        </p:attrNameLst>
                                      </p:cBhvr>
                                      <p:tavLst>
                                        <p:tav tm="0">
                                          <p:val>
                                            <p:strVal val="#ppt_h"/>
                                          </p:val>
                                        </p:tav>
                                        <p:tav tm="100000">
                                          <p:val>
                                            <p:strVal val="#ppt_h"/>
                                          </p:val>
                                        </p:tav>
                                      </p:tavLst>
                                    </p:anim>
                                    <p:animEffect transition="in" filter="fade">
                                      <p:cBhvr>
                                        <p:cTn id="49" dur="10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1" grpId="1"/>
      <p:bldP spid="2970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381000" y="457200"/>
            <a:ext cx="4876800" cy="6001643"/>
          </a:xfrm>
          <a:prstGeom prst="rect">
            <a:avLst/>
          </a:prstGeom>
          <a:noFill/>
          <a:ln w="9525">
            <a:noFill/>
            <a:miter lim="800000"/>
            <a:headEnd/>
            <a:tailEnd/>
          </a:ln>
        </p:spPr>
        <p:txBody>
          <a:bodyPr anchor="ctr">
            <a:spAutoFit/>
          </a:bodyPr>
          <a:lstStyle/>
          <a:p>
            <a:pPr algn="ctr"/>
            <a:r>
              <a:rPr lang="en-US" sz="2400" u="none" dirty="0"/>
              <a:t>According to Jewish law, when </a:t>
            </a:r>
            <a:r>
              <a:rPr lang="en-US" sz="2400" dirty="0"/>
              <a:t>Jewish children reach the age of maturity </a:t>
            </a:r>
            <a:r>
              <a:rPr lang="en-US" sz="2400" u="none" dirty="0"/>
              <a:t>(12 years for girls, 13 years for boys) they become responsible for their actions. At this point a boy is said to become </a:t>
            </a:r>
            <a:r>
              <a:rPr lang="en-US" sz="2400" b="1" u="none" dirty="0"/>
              <a:t>Bar Mitzvah</a:t>
            </a:r>
            <a:r>
              <a:rPr lang="en-US" sz="2400" u="none" dirty="0"/>
              <a:t> one to whom the commandments apply.</a:t>
            </a:r>
          </a:p>
          <a:p>
            <a:pPr algn="ctr"/>
            <a:r>
              <a:rPr lang="en-US" sz="2400" u="none" dirty="0"/>
              <a:t>A girl is said to become  </a:t>
            </a:r>
            <a:r>
              <a:rPr lang="en-US" sz="2400" b="1" u="none" dirty="0"/>
              <a:t>Bat Mitzvah</a:t>
            </a:r>
            <a:r>
              <a:rPr lang="en-US" sz="2400" u="none" dirty="0"/>
              <a:t> </a:t>
            </a:r>
          </a:p>
          <a:p>
            <a:pPr algn="ctr"/>
            <a:endParaRPr lang="en-US" sz="2400" dirty="0"/>
          </a:p>
          <a:p>
            <a:pPr algn="ctr"/>
            <a:r>
              <a:rPr lang="en-US" sz="2400" u="none" dirty="0"/>
              <a:t>Before this age, all the child's responsibility to follow Jewish law and tradition lies with the parents. </a:t>
            </a:r>
          </a:p>
        </p:txBody>
      </p:sp>
      <p:pic>
        <p:nvPicPr>
          <p:cNvPr id="30726" name="Picture 6" descr="UR001582"/>
          <p:cNvPicPr>
            <a:picLocks noChangeAspect="1" noChangeArrowheads="1"/>
          </p:cNvPicPr>
          <p:nvPr/>
        </p:nvPicPr>
        <p:blipFill>
          <a:blip r:embed="rId2" cstate="print"/>
          <a:srcRect/>
          <a:stretch>
            <a:fillRect/>
          </a:stretch>
        </p:blipFill>
        <p:spPr bwMode="auto">
          <a:xfrm>
            <a:off x="5638800" y="838200"/>
            <a:ext cx="3048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 calcmode="lin" valueType="num">
                                      <p:cBhvr>
                                        <p:cTn id="7" dur="1000" fill="hold"/>
                                        <p:tgtEl>
                                          <p:spTgt spid="3072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072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072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724">
                                            <p:txEl>
                                              <p:pRg st="1" end="1"/>
                                            </p:txEl>
                                          </p:spTgt>
                                        </p:tgtEl>
                                        <p:attrNameLst>
                                          <p:attrName>style.visibility</p:attrName>
                                        </p:attrNameLst>
                                      </p:cBhvr>
                                      <p:to>
                                        <p:strVal val="visible"/>
                                      </p:to>
                                    </p:set>
                                    <p:anim calcmode="lin" valueType="num">
                                      <p:cBhvr>
                                        <p:cTn id="14" dur="1000" fill="hold"/>
                                        <p:tgtEl>
                                          <p:spTgt spid="3072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072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072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0724">
                                            <p:txEl>
                                              <p:pRg st="3" end="3"/>
                                            </p:txEl>
                                          </p:spTgt>
                                        </p:tgtEl>
                                        <p:attrNameLst>
                                          <p:attrName>style.visibility</p:attrName>
                                        </p:attrNameLst>
                                      </p:cBhvr>
                                      <p:to>
                                        <p:strVal val="visible"/>
                                      </p:to>
                                    </p:set>
                                    <p:anim calcmode="lin" valueType="num">
                                      <p:cBhvr>
                                        <p:cTn id="21" dur="1000" fill="hold"/>
                                        <p:tgtEl>
                                          <p:spTgt spid="30724">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0724">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0724">
                                            <p:txEl>
                                              <p:pRg st="3" end="3"/>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30726"/>
                                        </p:tgtEl>
                                        <p:attrNameLst>
                                          <p:attrName>style.visibility</p:attrName>
                                        </p:attrNameLst>
                                      </p:cBhvr>
                                      <p:to>
                                        <p:strVal val="visible"/>
                                      </p:to>
                                    </p:set>
                                    <p:anim calcmode="lin" valueType="num">
                                      <p:cBhvr>
                                        <p:cTn id="26" dur="500" fill="hold"/>
                                        <p:tgtEl>
                                          <p:spTgt spid="30726"/>
                                        </p:tgtEl>
                                        <p:attrNameLst>
                                          <p:attrName>ppt_w</p:attrName>
                                        </p:attrNameLst>
                                      </p:cBhvr>
                                      <p:tavLst>
                                        <p:tav tm="0">
                                          <p:val>
                                            <p:fltVal val="0"/>
                                          </p:val>
                                        </p:tav>
                                        <p:tav tm="100000">
                                          <p:val>
                                            <p:strVal val="#ppt_w"/>
                                          </p:val>
                                        </p:tav>
                                      </p:tavLst>
                                    </p:anim>
                                    <p:anim calcmode="lin" valueType="num">
                                      <p:cBhvr>
                                        <p:cTn id="27" dur="500" fill="hold"/>
                                        <p:tgtEl>
                                          <p:spTgt spid="30726"/>
                                        </p:tgtEl>
                                        <p:attrNameLst>
                                          <p:attrName>ppt_h</p:attrName>
                                        </p:attrNameLst>
                                      </p:cBhvr>
                                      <p:tavLst>
                                        <p:tav tm="0">
                                          <p:val>
                                            <p:fltVal val="0"/>
                                          </p:val>
                                        </p:tav>
                                        <p:tav tm="100000">
                                          <p:val>
                                            <p:strVal val="#ppt_h"/>
                                          </p:val>
                                        </p:tav>
                                      </p:tavLst>
                                    </p:anim>
                                    <p:animEffect transition="in" filter="fade">
                                      <p:cBhvr>
                                        <p:cTn id="28"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457200" y="547688"/>
            <a:ext cx="8229600" cy="1446550"/>
          </a:xfrm>
          <a:prstGeom prst="rect">
            <a:avLst/>
          </a:prstGeom>
          <a:noFill/>
          <a:ln w="9525">
            <a:noFill/>
            <a:miter lim="800000"/>
            <a:headEnd/>
            <a:tailEnd/>
          </a:ln>
          <a:effectLst/>
        </p:spPr>
        <p:txBody>
          <a:bodyPr anchor="ctr">
            <a:spAutoFit/>
          </a:bodyPr>
          <a:lstStyle/>
          <a:p>
            <a:pPr>
              <a:defRPr/>
            </a:pPr>
            <a:r>
              <a:rPr lang="en-US" sz="2200" b="1" u="none" dirty="0" err="1">
                <a:effectLst>
                  <a:outerShdw blurRad="38100" dist="38100" dir="2700000" algn="tl">
                    <a:srgbClr val="C0C0C0"/>
                  </a:outerShdw>
                </a:effectLst>
              </a:rPr>
              <a:t>Shiv'ah</a:t>
            </a:r>
            <a:r>
              <a:rPr lang="en-US" sz="2200" u="none" dirty="0">
                <a:effectLst>
                  <a:outerShdw blurRad="38100" dist="38100" dir="2700000" algn="tl">
                    <a:srgbClr val="C0C0C0"/>
                  </a:outerShdw>
                </a:effectLst>
              </a:rPr>
              <a:t> </a:t>
            </a:r>
            <a:r>
              <a:rPr lang="en-US" sz="2200" u="none" dirty="0"/>
              <a:t>is the name for Judaism's </a:t>
            </a:r>
            <a:r>
              <a:rPr lang="en-US" sz="2200" u="sng" dirty="0"/>
              <a:t>week-long period of grief and mourning</a:t>
            </a:r>
            <a:r>
              <a:rPr lang="en-US" sz="2200" dirty="0"/>
              <a:t> </a:t>
            </a:r>
            <a:r>
              <a:rPr lang="en-US" sz="2200" u="none" dirty="0"/>
              <a:t>for the seven first-degree relatives: father, mother, son, daughter, brother, sister, or spouse; grandparents and grandchildren are not included </a:t>
            </a:r>
          </a:p>
        </p:txBody>
      </p:sp>
      <p:sp>
        <p:nvSpPr>
          <p:cNvPr id="31749" name="Text Box 5"/>
          <p:cNvSpPr txBox="1">
            <a:spLocks noChangeArrowheads="1"/>
          </p:cNvSpPr>
          <p:nvPr/>
        </p:nvSpPr>
        <p:spPr bwMode="auto">
          <a:xfrm>
            <a:off x="3124200" y="2133600"/>
            <a:ext cx="4664075" cy="762000"/>
          </a:xfrm>
          <a:prstGeom prst="rect">
            <a:avLst/>
          </a:prstGeom>
          <a:noFill/>
          <a:ln w="9525">
            <a:noFill/>
            <a:miter lim="800000"/>
            <a:headEnd/>
            <a:tailEnd/>
          </a:ln>
          <a:effectLst/>
        </p:spPr>
        <p:txBody>
          <a:bodyPr wrap="none">
            <a:spAutoFit/>
          </a:bodyPr>
          <a:lstStyle/>
          <a:p>
            <a:pPr>
              <a:defRPr/>
            </a:pPr>
            <a:r>
              <a:rPr lang="en-US" sz="2200" b="1">
                <a:effectLst>
                  <a:outerShdw blurRad="38100" dist="38100" dir="2700000" algn="tl">
                    <a:srgbClr val="C0C0C0"/>
                  </a:outerShdw>
                </a:effectLst>
              </a:rPr>
              <a:t>Rabbi</a:t>
            </a:r>
          </a:p>
          <a:p>
            <a:pPr>
              <a:defRPr/>
            </a:pPr>
            <a:r>
              <a:rPr lang="en-US" sz="2200"/>
              <a:t>A </a:t>
            </a:r>
            <a:r>
              <a:rPr lang="en-US" sz="2200" u="sng"/>
              <a:t>Rabbi is a teacher of the </a:t>
            </a:r>
            <a:r>
              <a:rPr lang="en-US" sz="2200" i="1" u="sng"/>
              <a:t>Torah</a:t>
            </a:r>
            <a:r>
              <a:rPr lang="en-US" sz="2200"/>
              <a:t>.</a:t>
            </a:r>
          </a:p>
        </p:txBody>
      </p:sp>
      <p:pic>
        <p:nvPicPr>
          <p:cNvPr id="31751" name="Picture 7" descr="42-17126623"/>
          <p:cNvPicPr>
            <a:picLocks noChangeAspect="1" noChangeArrowheads="1"/>
          </p:cNvPicPr>
          <p:nvPr/>
        </p:nvPicPr>
        <p:blipFill>
          <a:blip r:embed="rId2" cstate="print"/>
          <a:srcRect/>
          <a:stretch>
            <a:fillRect/>
          </a:stretch>
        </p:blipFill>
        <p:spPr bwMode="auto">
          <a:xfrm>
            <a:off x="6477000" y="3048000"/>
            <a:ext cx="2286000" cy="3429000"/>
          </a:xfrm>
          <a:prstGeom prst="rect">
            <a:avLst/>
          </a:prstGeom>
          <a:noFill/>
          <a:ln w="9525">
            <a:noFill/>
            <a:miter lim="800000"/>
            <a:headEnd/>
            <a:tailEnd/>
          </a:ln>
        </p:spPr>
      </p:pic>
      <p:pic>
        <p:nvPicPr>
          <p:cNvPr id="31753" name="Picture 9" descr="42-17561664 - Rabbi Reading Talmud"/>
          <p:cNvPicPr>
            <a:picLocks noChangeAspect="1" noChangeArrowheads="1"/>
          </p:cNvPicPr>
          <p:nvPr/>
        </p:nvPicPr>
        <p:blipFill>
          <a:blip r:embed="rId3" cstate="print"/>
          <a:srcRect/>
          <a:stretch>
            <a:fillRect/>
          </a:stretch>
        </p:blipFill>
        <p:spPr bwMode="auto">
          <a:xfrm>
            <a:off x="457200" y="2209800"/>
            <a:ext cx="2590800" cy="1722438"/>
          </a:xfrm>
          <a:prstGeom prst="rect">
            <a:avLst/>
          </a:prstGeom>
          <a:noFill/>
          <a:ln w="9525">
            <a:noFill/>
            <a:miter lim="800000"/>
            <a:headEnd/>
            <a:tailEnd/>
          </a:ln>
        </p:spPr>
      </p:pic>
      <p:sp>
        <p:nvSpPr>
          <p:cNvPr id="31754" name="Rectangle 10"/>
          <p:cNvSpPr>
            <a:spLocks noChangeArrowheads="1"/>
          </p:cNvSpPr>
          <p:nvPr/>
        </p:nvSpPr>
        <p:spPr bwMode="auto">
          <a:xfrm>
            <a:off x="762000" y="4908550"/>
            <a:ext cx="5248275" cy="1107996"/>
          </a:xfrm>
          <a:prstGeom prst="rect">
            <a:avLst/>
          </a:prstGeom>
          <a:noFill/>
          <a:ln w="9525">
            <a:noFill/>
            <a:miter lim="800000"/>
            <a:headEnd/>
            <a:tailEnd/>
          </a:ln>
        </p:spPr>
        <p:txBody>
          <a:bodyPr anchor="ctr">
            <a:spAutoFit/>
          </a:bodyPr>
          <a:lstStyle/>
          <a:p>
            <a:r>
              <a:rPr lang="en-US" sz="2200" b="1" u="none" dirty="0"/>
              <a:t>Phylactery</a:t>
            </a:r>
          </a:p>
          <a:p>
            <a:r>
              <a:rPr lang="en-US" sz="2200" u="none" dirty="0"/>
              <a:t>Boxes that contain certain verses from the Torah.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strVal val="#ppt_w*0.70"/>
                                          </p:val>
                                        </p:tav>
                                        <p:tav tm="100000">
                                          <p:val>
                                            <p:strVal val="#ppt_w"/>
                                          </p:val>
                                        </p:tav>
                                      </p:tavLst>
                                    </p:anim>
                                    <p:anim calcmode="lin" valueType="num">
                                      <p:cBhvr>
                                        <p:cTn id="8" dur="1000" fill="hold"/>
                                        <p:tgtEl>
                                          <p:spTgt spid="31748"/>
                                        </p:tgtEl>
                                        <p:attrNameLst>
                                          <p:attrName>ppt_h</p:attrName>
                                        </p:attrNameLst>
                                      </p:cBhvr>
                                      <p:tavLst>
                                        <p:tav tm="0">
                                          <p:val>
                                            <p:strVal val="#ppt_h"/>
                                          </p:val>
                                        </p:tav>
                                        <p:tav tm="100000">
                                          <p:val>
                                            <p:strVal val="#ppt_h"/>
                                          </p:val>
                                        </p:tav>
                                      </p:tavLst>
                                    </p:anim>
                                    <p:animEffect transition="in" filter="fade">
                                      <p:cBhvr>
                                        <p:cTn id="9" dur="1000"/>
                                        <p:tgtEl>
                                          <p:spTgt spid="3174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749"/>
                                        </p:tgtEl>
                                        <p:attrNameLst>
                                          <p:attrName>style.visibility</p:attrName>
                                        </p:attrNameLst>
                                      </p:cBhvr>
                                      <p:to>
                                        <p:strVal val="visible"/>
                                      </p:to>
                                    </p:set>
                                    <p:anim calcmode="lin" valueType="num">
                                      <p:cBhvr>
                                        <p:cTn id="14" dur="1000" fill="hold"/>
                                        <p:tgtEl>
                                          <p:spTgt spid="31749"/>
                                        </p:tgtEl>
                                        <p:attrNameLst>
                                          <p:attrName>ppt_w</p:attrName>
                                        </p:attrNameLst>
                                      </p:cBhvr>
                                      <p:tavLst>
                                        <p:tav tm="0">
                                          <p:val>
                                            <p:strVal val="#ppt_w*0.70"/>
                                          </p:val>
                                        </p:tav>
                                        <p:tav tm="100000">
                                          <p:val>
                                            <p:strVal val="#ppt_w"/>
                                          </p:val>
                                        </p:tav>
                                      </p:tavLst>
                                    </p:anim>
                                    <p:anim calcmode="lin" valueType="num">
                                      <p:cBhvr>
                                        <p:cTn id="15" dur="1000" fill="hold"/>
                                        <p:tgtEl>
                                          <p:spTgt spid="31749"/>
                                        </p:tgtEl>
                                        <p:attrNameLst>
                                          <p:attrName>ppt_h</p:attrName>
                                        </p:attrNameLst>
                                      </p:cBhvr>
                                      <p:tavLst>
                                        <p:tav tm="0">
                                          <p:val>
                                            <p:strVal val="#ppt_h"/>
                                          </p:val>
                                        </p:tav>
                                        <p:tav tm="100000">
                                          <p:val>
                                            <p:strVal val="#ppt_h"/>
                                          </p:val>
                                        </p:tav>
                                      </p:tavLst>
                                    </p:anim>
                                    <p:animEffect transition="in" filter="fade">
                                      <p:cBhvr>
                                        <p:cTn id="16" dur="1000"/>
                                        <p:tgtEl>
                                          <p:spTgt spid="31749"/>
                                        </p:tgtEl>
                                      </p:cBhvr>
                                    </p:animEffect>
                                  </p:childTnLst>
                                </p:cTn>
                              </p:par>
                              <p:par>
                                <p:cTn id="17" presetID="55" presetClass="entr" presetSubtype="0" fill="hold" nodeType="withEffect">
                                  <p:stCondLst>
                                    <p:cond delay="0"/>
                                  </p:stCondLst>
                                  <p:childTnLst>
                                    <p:set>
                                      <p:cBhvr>
                                        <p:cTn id="18" dur="1" fill="hold">
                                          <p:stCondLst>
                                            <p:cond delay="0"/>
                                          </p:stCondLst>
                                        </p:cTn>
                                        <p:tgtEl>
                                          <p:spTgt spid="31753"/>
                                        </p:tgtEl>
                                        <p:attrNameLst>
                                          <p:attrName>style.visibility</p:attrName>
                                        </p:attrNameLst>
                                      </p:cBhvr>
                                      <p:to>
                                        <p:strVal val="visible"/>
                                      </p:to>
                                    </p:set>
                                    <p:anim calcmode="lin" valueType="num">
                                      <p:cBhvr>
                                        <p:cTn id="19" dur="1000" fill="hold"/>
                                        <p:tgtEl>
                                          <p:spTgt spid="31753"/>
                                        </p:tgtEl>
                                        <p:attrNameLst>
                                          <p:attrName>ppt_w</p:attrName>
                                        </p:attrNameLst>
                                      </p:cBhvr>
                                      <p:tavLst>
                                        <p:tav tm="0">
                                          <p:val>
                                            <p:strVal val="#ppt_w*0.70"/>
                                          </p:val>
                                        </p:tav>
                                        <p:tav tm="100000">
                                          <p:val>
                                            <p:strVal val="#ppt_w"/>
                                          </p:val>
                                        </p:tav>
                                      </p:tavLst>
                                    </p:anim>
                                    <p:anim calcmode="lin" valueType="num">
                                      <p:cBhvr>
                                        <p:cTn id="20" dur="1000" fill="hold"/>
                                        <p:tgtEl>
                                          <p:spTgt spid="31753"/>
                                        </p:tgtEl>
                                        <p:attrNameLst>
                                          <p:attrName>ppt_h</p:attrName>
                                        </p:attrNameLst>
                                      </p:cBhvr>
                                      <p:tavLst>
                                        <p:tav tm="0">
                                          <p:val>
                                            <p:strVal val="#ppt_h"/>
                                          </p:val>
                                        </p:tav>
                                        <p:tav tm="100000">
                                          <p:val>
                                            <p:strVal val="#ppt_h"/>
                                          </p:val>
                                        </p:tav>
                                      </p:tavLst>
                                    </p:anim>
                                    <p:animEffect transition="in" filter="fade">
                                      <p:cBhvr>
                                        <p:cTn id="21" dur="1000"/>
                                        <p:tgtEl>
                                          <p:spTgt spid="3175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1751"/>
                                        </p:tgtEl>
                                        <p:attrNameLst>
                                          <p:attrName>style.visibility</p:attrName>
                                        </p:attrNameLst>
                                      </p:cBhvr>
                                      <p:to>
                                        <p:strVal val="visible"/>
                                      </p:to>
                                    </p:set>
                                    <p:anim calcmode="lin" valueType="num">
                                      <p:cBhvr>
                                        <p:cTn id="26" dur="1000" fill="hold"/>
                                        <p:tgtEl>
                                          <p:spTgt spid="31751"/>
                                        </p:tgtEl>
                                        <p:attrNameLst>
                                          <p:attrName>ppt_w</p:attrName>
                                        </p:attrNameLst>
                                      </p:cBhvr>
                                      <p:tavLst>
                                        <p:tav tm="0">
                                          <p:val>
                                            <p:strVal val="#ppt_w*0.70"/>
                                          </p:val>
                                        </p:tav>
                                        <p:tav tm="100000">
                                          <p:val>
                                            <p:strVal val="#ppt_w"/>
                                          </p:val>
                                        </p:tav>
                                      </p:tavLst>
                                    </p:anim>
                                    <p:anim calcmode="lin" valueType="num">
                                      <p:cBhvr>
                                        <p:cTn id="27" dur="1000" fill="hold"/>
                                        <p:tgtEl>
                                          <p:spTgt spid="31751"/>
                                        </p:tgtEl>
                                        <p:attrNameLst>
                                          <p:attrName>ppt_h</p:attrName>
                                        </p:attrNameLst>
                                      </p:cBhvr>
                                      <p:tavLst>
                                        <p:tav tm="0">
                                          <p:val>
                                            <p:strVal val="#ppt_h"/>
                                          </p:val>
                                        </p:tav>
                                        <p:tav tm="100000">
                                          <p:val>
                                            <p:strVal val="#ppt_h"/>
                                          </p:val>
                                        </p:tav>
                                      </p:tavLst>
                                    </p:anim>
                                    <p:animEffect transition="in" filter="fade">
                                      <p:cBhvr>
                                        <p:cTn id="28" dur="1000"/>
                                        <p:tgtEl>
                                          <p:spTgt spid="31751"/>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31754"/>
                                        </p:tgtEl>
                                        <p:attrNameLst>
                                          <p:attrName>style.visibility</p:attrName>
                                        </p:attrNameLst>
                                      </p:cBhvr>
                                      <p:to>
                                        <p:strVal val="visible"/>
                                      </p:to>
                                    </p:set>
                                    <p:anim calcmode="lin" valueType="num">
                                      <p:cBhvr>
                                        <p:cTn id="31" dur="1000" fill="hold"/>
                                        <p:tgtEl>
                                          <p:spTgt spid="31754"/>
                                        </p:tgtEl>
                                        <p:attrNameLst>
                                          <p:attrName>ppt_w</p:attrName>
                                        </p:attrNameLst>
                                      </p:cBhvr>
                                      <p:tavLst>
                                        <p:tav tm="0">
                                          <p:val>
                                            <p:strVal val="#ppt_w*0.70"/>
                                          </p:val>
                                        </p:tav>
                                        <p:tav tm="100000">
                                          <p:val>
                                            <p:strVal val="#ppt_w"/>
                                          </p:val>
                                        </p:tav>
                                      </p:tavLst>
                                    </p:anim>
                                    <p:anim calcmode="lin" valueType="num">
                                      <p:cBhvr>
                                        <p:cTn id="32" dur="1000" fill="hold"/>
                                        <p:tgtEl>
                                          <p:spTgt spid="31754"/>
                                        </p:tgtEl>
                                        <p:attrNameLst>
                                          <p:attrName>ppt_h</p:attrName>
                                        </p:attrNameLst>
                                      </p:cBhvr>
                                      <p:tavLst>
                                        <p:tav tm="0">
                                          <p:val>
                                            <p:strVal val="#ppt_h"/>
                                          </p:val>
                                        </p:tav>
                                        <p:tav tm="100000">
                                          <p:val>
                                            <p:strVal val="#ppt_h"/>
                                          </p:val>
                                        </p:tav>
                                      </p:tavLst>
                                    </p:anim>
                                    <p:animEffect transition="in" filter="fade">
                                      <p:cBhvr>
                                        <p:cTn id="33"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3175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Image:PB100047.JPG">
            <a:hlinkClick r:id="rId2"/>
          </p:cNvPr>
          <p:cNvPicPr>
            <a:picLocks noChangeAspect="1" noChangeArrowheads="1"/>
          </p:cNvPicPr>
          <p:nvPr/>
        </p:nvPicPr>
        <p:blipFill>
          <a:blip r:embed="rId3" cstate="print"/>
          <a:srcRect/>
          <a:stretch>
            <a:fillRect/>
          </a:stretch>
        </p:blipFill>
        <p:spPr bwMode="auto">
          <a:xfrm>
            <a:off x="533400" y="381000"/>
            <a:ext cx="2819400" cy="2114550"/>
          </a:xfrm>
          <a:prstGeom prst="rect">
            <a:avLst/>
          </a:prstGeom>
          <a:noFill/>
          <a:ln w="9525">
            <a:noFill/>
            <a:miter lim="800000"/>
            <a:headEnd/>
            <a:tailEnd/>
          </a:ln>
        </p:spPr>
      </p:pic>
      <p:sp>
        <p:nvSpPr>
          <p:cNvPr id="32775" name="Rectangle 7"/>
          <p:cNvSpPr>
            <a:spLocks noChangeArrowheads="1"/>
          </p:cNvSpPr>
          <p:nvPr/>
        </p:nvSpPr>
        <p:spPr bwMode="auto">
          <a:xfrm>
            <a:off x="3505200" y="231775"/>
            <a:ext cx="5249863" cy="2308324"/>
          </a:xfrm>
          <a:prstGeom prst="rect">
            <a:avLst/>
          </a:prstGeom>
          <a:noFill/>
          <a:ln w="9525">
            <a:noFill/>
            <a:miter lim="800000"/>
            <a:headEnd/>
            <a:tailEnd/>
          </a:ln>
          <a:effectLst/>
        </p:spPr>
        <p:txBody>
          <a:bodyPr anchor="ctr">
            <a:spAutoFit/>
          </a:bodyPr>
          <a:lstStyle/>
          <a:p>
            <a:pPr>
              <a:defRPr/>
            </a:pPr>
            <a:r>
              <a:rPr lang="en-US" sz="2400" b="1" u="sng" dirty="0">
                <a:effectLst>
                  <a:outerShdw blurRad="38100" dist="38100" dir="2700000" algn="tl">
                    <a:srgbClr val="C0C0C0"/>
                  </a:outerShdw>
                </a:effectLst>
              </a:rPr>
              <a:t>Shabbat</a:t>
            </a:r>
            <a:r>
              <a:rPr lang="en-US" sz="2400" u="sng" dirty="0"/>
              <a:t> is the weekly day of rest in Judaism</a:t>
            </a:r>
            <a:r>
              <a:rPr lang="en-US" sz="2400" u="none" dirty="0"/>
              <a:t>. It is observed, from before sundown on Friday until after nightfall on Saturday.</a:t>
            </a:r>
          </a:p>
          <a:p>
            <a:pPr>
              <a:defRPr/>
            </a:pPr>
            <a:r>
              <a:rPr lang="en-US" sz="2400" u="none" dirty="0"/>
              <a:t>During this time</a:t>
            </a:r>
            <a:r>
              <a:rPr lang="en-US" sz="2400" dirty="0"/>
              <a:t> </a:t>
            </a:r>
            <a:r>
              <a:rPr lang="en-US" sz="2400" u="none" dirty="0"/>
              <a:t>no work is supposed to be done.</a:t>
            </a:r>
          </a:p>
        </p:txBody>
      </p:sp>
      <p:sp>
        <p:nvSpPr>
          <p:cNvPr id="32776" name="Text Box 8"/>
          <p:cNvSpPr txBox="1">
            <a:spLocks noChangeArrowheads="1"/>
          </p:cNvSpPr>
          <p:nvPr/>
        </p:nvSpPr>
        <p:spPr bwMode="auto">
          <a:xfrm>
            <a:off x="304800" y="3124200"/>
            <a:ext cx="8382000" cy="2308324"/>
          </a:xfrm>
          <a:prstGeom prst="rect">
            <a:avLst/>
          </a:prstGeom>
          <a:noFill/>
          <a:ln w="9525">
            <a:noFill/>
            <a:miter lim="800000"/>
            <a:headEnd/>
            <a:tailEnd/>
          </a:ln>
          <a:effectLst/>
        </p:spPr>
        <p:txBody>
          <a:bodyPr>
            <a:spAutoFit/>
          </a:bodyPr>
          <a:lstStyle/>
          <a:p>
            <a:pPr>
              <a:defRPr/>
            </a:pPr>
            <a:r>
              <a:rPr lang="en-US" sz="2400" b="1" dirty="0">
                <a:effectLst>
                  <a:outerShdw blurRad="38100" dist="38100" dir="2700000" algn="tl">
                    <a:srgbClr val="C0C0C0"/>
                  </a:outerShdw>
                </a:effectLst>
              </a:rPr>
              <a:t>Yom Kippur</a:t>
            </a:r>
          </a:p>
          <a:p>
            <a:pPr>
              <a:defRPr/>
            </a:pPr>
            <a:r>
              <a:rPr lang="en-US" sz="2400" u="sng" dirty="0"/>
              <a:t>A Jewish Day of Atonement</a:t>
            </a:r>
            <a:r>
              <a:rPr lang="en-US" sz="2400" dirty="0"/>
              <a:t> (Asking for forgiveness).  </a:t>
            </a:r>
            <a:r>
              <a:rPr lang="en-US" sz="2400" u="none" dirty="0"/>
              <a:t>It is 25 hours of prayer and fasting. Although the fast is required of all healthy adults, fasting is specifically forbidden for anyone who might be harmed by 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anim calcmode="lin" valueType="num">
                                      <p:cBhvr>
                                        <p:cTn id="7" dur="1000" fill="hold"/>
                                        <p:tgtEl>
                                          <p:spTgt spid="32775"/>
                                        </p:tgtEl>
                                        <p:attrNameLst>
                                          <p:attrName>ppt_w</p:attrName>
                                        </p:attrNameLst>
                                      </p:cBhvr>
                                      <p:tavLst>
                                        <p:tav tm="0">
                                          <p:val>
                                            <p:strVal val="#ppt_w*0.70"/>
                                          </p:val>
                                        </p:tav>
                                        <p:tav tm="100000">
                                          <p:val>
                                            <p:strVal val="#ppt_w"/>
                                          </p:val>
                                        </p:tav>
                                      </p:tavLst>
                                    </p:anim>
                                    <p:anim calcmode="lin" valueType="num">
                                      <p:cBhvr>
                                        <p:cTn id="8" dur="1000" fill="hold"/>
                                        <p:tgtEl>
                                          <p:spTgt spid="32775"/>
                                        </p:tgtEl>
                                        <p:attrNameLst>
                                          <p:attrName>ppt_h</p:attrName>
                                        </p:attrNameLst>
                                      </p:cBhvr>
                                      <p:tavLst>
                                        <p:tav tm="0">
                                          <p:val>
                                            <p:strVal val="#ppt_h"/>
                                          </p:val>
                                        </p:tav>
                                        <p:tav tm="100000">
                                          <p:val>
                                            <p:strVal val="#ppt_h"/>
                                          </p:val>
                                        </p:tav>
                                      </p:tavLst>
                                    </p:anim>
                                    <p:animEffect transition="in" filter="fade">
                                      <p:cBhvr>
                                        <p:cTn id="9" dur="1000"/>
                                        <p:tgtEl>
                                          <p:spTgt spid="3277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2774"/>
                                        </p:tgtEl>
                                        <p:attrNameLst>
                                          <p:attrName>style.visibility</p:attrName>
                                        </p:attrNameLst>
                                      </p:cBhvr>
                                      <p:to>
                                        <p:strVal val="visible"/>
                                      </p:to>
                                    </p:set>
                                    <p:anim calcmode="lin" valueType="num">
                                      <p:cBhvr>
                                        <p:cTn id="14" dur="1000" fill="hold"/>
                                        <p:tgtEl>
                                          <p:spTgt spid="32774"/>
                                        </p:tgtEl>
                                        <p:attrNameLst>
                                          <p:attrName>ppt_w</p:attrName>
                                        </p:attrNameLst>
                                      </p:cBhvr>
                                      <p:tavLst>
                                        <p:tav tm="0">
                                          <p:val>
                                            <p:strVal val="#ppt_w*0.70"/>
                                          </p:val>
                                        </p:tav>
                                        <p:tav tm="100000">
                                          <p:val>
                                            <p:strVal val="#ppt_w"/>
                                          </p:val>
                                        </p:tav>
                                      </p:tavLst>
                                    </p:anim>
                                    <p:anim calcmode="lin" valueType="num">
                                      <p:cBhvr>
                                        <p:cTn id="15" dur="1000" fill="hold"/>
                                        <p:tgtEl>
                                          <p:spTgt spid="32774"/>
                                        </p:tgtEl>
                                        <p:attrNameLst>
                                          <p:attrName>ppt_h</p:attrName>
                                        </p:attrNameLst>
                                      </p:cBhvr>
                                      <p:tavLst>
                                        <p:tav tm="0">
                                          <p:val>
                                            <p:strVal val="#ppt_h"/>
                                          </p:val>
                                        </p:tav>
                                        <p:tav tm="100000">
                                          <p:val>
                                            <p:strVal val="#ppt_h"/>
                                          </p:val>
                                        </p:tav>
                                      </p:tavLst>
                                    </p:anim>
                                    <p:animEffect transition="in" filter="fade">
                                      <p:cBhvr>
                                        <p:cTn id="16" dur="1000"/>
                                        <p:tgtEl>
                                          <p:spTgt spid="3277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776"/>
                                        </p:tgtEl>
                                        <p:attrNameLst>
                                          <p:attrName>style.visibility</p:attrName>
                                        </p:attrNameLst>
                                      </p:cBhvr>
                                      <p:to>
                                        <p:strVal val="visible"/>
                                      </p:to>
                                    </p:set>
                                    <p:anim calcmode="lin" valueType="num">
                                      <p:cBhvr>
                                        <p:cTn id="21" dur="1000" fill="hold"/>
                                        <p:tgtEl>
                                          <p:spTgt spid="32776"/>
                                        </p:tgtEl>
                                        <p:attrNameLst>
                                          <p:attrName>ppt_w</p:attrName>
                                        </p:attrNameLst>
                                      </p:cBhvr>
                                      <p:tavLst>
                                        <p:tav tm="0">
                                          <p:val>
                                            <p:strVal val="#ppt_w*0.70"/>
                                          </p:val>
                                        </p:tav>
                                        <p:tav tm="100000">
                                          <p:val>
                                            <p:strVal val="#ppt_w"/>
                                          </p:val>
                                        </p:tav>
                                      </p:tavLst>
                                    </p:anim>
                                    <p:anim calcmode="lin" valueType="num">
                                      <p:cBhvr>
                                        <p:cTn id="22" dur="1000" fill="hold"/>
                                        <p:tgtEl>
                                          <p:spTgt spid="32776"/>
                                        </p:tgtEl>
                                        <p:attrNameLst>
                                          <p:attrName>ppt_h</p:attrName>
                                        </p:attrNameLst>
                                      </p:cBhvr>
                                      <p:tavLst>
                                        <p:tav tm="0">
                                          <p:val>
                                            <p:strVal val="#ppt_h"/>
                                          </p:val>
                                        </p:tav>
                                        <p:tav tm="100000">
                                          <p:val>
                                            <p:strVal val="#ppt_h"/>
                                          </p:val>
                                        </p:tav>
                                      </p:tavLst>
                                    </p:anim>
                                    <p:animEffect transition="in" filter="fade">
                                      <p:cBhvr>
                                        <p:cTn id="23" dur="1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3277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304800" y="304800"/>
            <a:ext cx="8458200" cy="769441"/>
          </a:xfrm>
          <a:prstGeom prst="rect">
            <a:avLst/>
          </a:prstGeom>
          <a:noFill/>
          <a:ln w="9525">
            <a:noFill/>
            <a:miter lim="800000"/>
            <a:headEnd/>
            <a:tailEnd/>
          </a:ln>
          <a:effectLst/>
        </p:spPr>
        <p:txBody>
          <a:bodyPr>
            <a:spAutoFit/>
          </a:bodyPr>
          <a:lstStyle/>
          <a:p>
            <a:pPr>
              <a:defRPr/>
            </a:pPr>
            <a:r>
              <a:rPr lang="en-US" sz="2200" b="1" u="none" dirty="0">
                <a:effectLst>
                  <a:outerShdw blurRad="38100" dist="38100" dir="2700000" algn="tl">
                    <a:srgbClr val="C0C0C0"/>
                  </a:outerShdw>
                </a:effectLst>
              </a:rPr>
              <a:t>Passover</a:t>
            </a:r>
            <a:r>
              <a:rPr lang="en-US" sz="2200" u="none" dirty="0"/>
              <a:t> commemorates the </a:t>
            </a:r>
            <a:r>
              <a:rPr lang="en-US" sz="2200" u="sng" dirty="0"/>
              <a:t>Exodus</a:t>
            </a:r>
            <a:r>
              <a:rPr lang="en-US" sz="2200" dirty="0"/>
              <a:t> and freedom of the Israelites from ancient Egypt</a:t>
            </a:r>
            <a:r>
              <a:rPr lang="en-US" sz="2200" u="none" dirty="0"/>
              <a:t>. </a:t>
            </a:r>
            <a:endParaRPr lang="en-US" sz="2200" dirty="0"/>
          </a:p>
        </p:txBody>
      </p:sp>
      <p:sp>
        <p:nvSpPr>
          <p:cNvPr id="33799" name="Text Box 7"/>
          <p:cNvSpPr txBox="1">
            <a:spLocks noChangeArrowheads="1"/>
          </p:cNvSpPr>
          <p:nvPr/>
        </p:nvSpPr>
        <p:spPr bwMode="auto">
          <a:xfrm>
            <a:off x="381000" y="2895600"/>
            <a:ext cx="4953000" cy="3139321"/>
          </a:xfrm>
          <a:prstGeom prst="rect">
            <a:avLst/>
          </a:prstGeom>
          <a:noFill/>
          <a:ln w="9525">
            <a:noFill/>
            <a:miter lim="800000"/>
            <a:headEnd/>
            <a:tailEnd/>
          </a:ln>
          <a:effectLst/>
        </p:spPr>
        <p:txBody>
          <a:bodyPr>
            <a:spAutoFit/>
          </a:bodyPr>
          <a:lstStyle/>
          <a:p>
            <a:pPr>
              <a:defRPr/>
            </a:pPr>
            <a:r>
              <a:rPr lang="en-US" sz="2200" b="1" dirty="0" smtClean="0">
                <a:effectLst>
                  <a:outerShdw blurRad="38100" dist="38100" dir="2700000" algn="tl">
                    <a:srgbClr val="C0C0C0"/>
                  </a:outerShdw>
                </a:effectLst>
              </a:rPr>
              <a:t>Hanukkah </a:t>
            </a:r>
            <a:endParaRPr lang="en-US" sz="2200" b="1" dirty="0">
              <a:effectLst>
                <a:outerShdw blurRad="38100" dist="38100" dir="2700000" algn="tl">
                  <a:srgbClr val="C0C0C0"/>
                </a:outerShdw>
              </a:effectLst>
            </a:endParaRPr>
          </a:p>
          <a:p>
            <a:pPr>
              <a:defRPr/>
            </a:pPr>
            <a:r>
              <a:rPr lang="en-US" sz="2200" u="sng" dirty="0"/>
              <a:t>Jewish Holiday often called the Festival of lights</a:t>
            </a:r>
            <a:r>
              <a:rPr lang="en-US" sz="2200" u="none" dirty="0"/>
              <a:t>.  It celebrates the rededication of the Temple of Jerusalem.</a:t>
            </a:r>
          </a:p>
          <a:p>
            <a:pPr>
              <a:defRPr/>
            </a:pPr>
            <a:r>
              <a:rPr lang="en-US" sz="2200" u="none" dirty="0"/>
              <a:t>The Jews had only enough lamp oil to burn for one day, but it lasted 8 days, which was enough time to make and bless more lamp oil. </a:t>
            </a:r>
          </a:p>
        </p:txBody>
      </p:sp>
      <p:sp>
        <p:nvSpPr>
          <p:cNvPr id="33802" name="Text Box 10"/>
          <p:cNvSpPr txBox="1">
            <a:spLocks noChangeArrowheads="1"/>
          </p:cNvSpPr>
          <p:nvPr/>
        </p:nvSpPr>
        <p:spPr bwMode="auto">
          <a:xfrm>
            <a:off x="5486400" y="6232525"/>
            <a:ext cx="3429000" cy="396875"/>
          </a:xfrm>
          <a:prstGeom prst="rect">
            <a:avLst/>
          </a:prstGeom>
          <a:noFill/>
          <a:ln w="9525">
            <a:noFill/>
            <a:miter lim="800000"/>
            <a:headEnd/>
            <a:tailEnd/>
          </a:ln>
        </p:spPr>
        <p:txBody>
          <a:bodyPr>
            <a:spAutoFit/>
          </a:bodyPr>
          <a:lstStyle/>
          <a:p>
            <a:pPr algn="ctr"/>
            <a:r>
              <a:rPr lang="en-US" sz="2000" b="1" u="sng" dirty="0"/>
              <a:t>Menorah and </a:t>
            </a:r>
            <a:r>
              <a:rPr lang="en-US" b="1" u="sng" dirty="0" err="1"/>
              <a:t>Dreidel</a:t>
            </a:r>
            <a:r>
              <a:rPr lang="en-US" dirty="0"/>
              <a:t> </a:t>
            </a:r>
            <a:r>
              <a:rPr lang="en-US" sz="2000" b="1" u="sng" dirty="0"/>
              <a:t> </a:t>
            </a:r>
          </a:p>
        </p:txBody>
      </p:sp>
      <p:pic>
        <p:nvPicPr>
          <p:cNvPr id="33804" name="Picture 12" descr="42-15142508"/>
          <p:cNvPicPr>
            <a:picLocks noChangeAspect="1" noChangeArrowheads="1"/>
          </p:cNvPicPr>
          <p:nvPr/>
        </p:nvPicPr>
        <p:blipFill>
          <a:blip r:embed="rId2" cstate="print"/>
          <a:srcRect/>
          <a:stretch>
            <a:fillRect/>
          </a:stretch>
        </p:blipFill>
        <p:spPr bwMode="auto">
          <a:xfrm>
            <a:off x="6019800" y="2667000"/>
            <a:ext cx="2329911"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strVal val="#ppt_w*0.70"/>
                                          </p:val>
                                        </p:tav>
                                        <p:tav tm="100000">
                                          <p:val>
                                            <p:strVal val="#ppt_w"/>
                                          </p:val>
                                        </p:tav>
                                      </p:tavLst>
                                    </p:anim>
                                    <p:anim calcmode="lin" valueType="num">
                                      <p:cBhvr>
                                        <p:cTn id="8" dur="1000" fill="hold"/>
                                        <p:tgtEl>
                                          <p:spTgt spid="33796"/>
                                        </p:tgtEl>
                                        <p:attrNameLst>
                                          <p:attrName>ppt_h</p:attrName>
                                        </p:attrNameLst>
                                      </p:cBhvr>
                                      <p:tavLst>
                                        <p:tav tm="0">
                                          <p:val>
                                            <p:strVal val="#ppt_h"/>
                                          </p:val>
                                        </p:tav>
                                        <p:tav tm="100000">
                                          <p:val>
                                            <p:strVal val="#ppt_h"/>
                                          </p:val>
                                        </p:tav>
                                      </p:tavLst>
                                    </p:anim>
                                    <p:animEffect transition="in" filter="fade">
                                      <p:cBhvr>
                                        <p:cTn id="9" dur="1000"/>
                                        <p:tgtEl>
                                          <p:spTgt spid="3379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799"/>
                                        </p:tgtEl>
                                        <p:attrNameLst>
                                          <p:attrName>style.visibility</p:attrName>
                                        </p:attrNameLst>
                                      </p:cBhvr>
                                      <p:to>
                                        <p:strVal val="visible"/>
                                      </p:to>
                                    </p:set>
                                    <p:anim calcmode="lin" valueType="num">
                                      <p:cBhvr>
                                        <p:cTn id="14" dur="500" fill="hold"/>
                                        <p:tgtEl>
                                          <p:spTgt spid="33799"/>
                                        </p:tgtEl>
                                        <p:attrNameLst>
                                          <p:attrName>ppt_w</p:attrName>
                                        </p:attrNameLst>
                                      </p:cBhvr>
                                      <p:tavLst>
                                        <p:tav tm="0">
                                          <p:val>
                                            <p:fltVal val="0"/>
                                          </p:val>
                                        </p:tav>
                                        <p:tav tm="100000">
                                          <p:val>
                                            <p:strVal val="#ppt_w"/>
                                          </p:val>
                                        </p:tav>
                                      </p:tavLst>
                                    </p:anim>
                                    <p:anim calcmode="lin" valueType="num">
                                      <p:cBhvr>
                                        <p:cTn id="15" dur="500" fill="hold"/>
                                        <p:tgtEl>
                                          <p:spTgt spid="33799"/>
                                        </p:tgtEl>
                                        <p:attrNameLst>
                                          <p:attrName>ppt_h</p:attrName>
                                        </p:attrNameLst>
                                      </p:cBhvr>
                                      <p:tavLst>
                                        <p:tav tm="0">
                                          <p:val>
                                            <p:fltVal val="0"/>
                                          </p:val>
                                        </p:tav>
                                        <p:tav tm="100000">
                                          <p:val>
                                            <p:strVal val="#ppt_h"/>
                                          </p:val>
                                        </p:tav>
                                      </p:tavLst>
                                    </p:anim>
                                    <p:animEffect transition="in" filter="fade">
                                      <p:cBhvr>
                                        <p:cTn id="16" dur="500"/>
                                        <p:tgtEl>
                                          <p:spTgt spid="33799"/>
                                        </p:tgtEl>
                                      </p:cBhvr>
                                    </p:animEffect>
                                  </p:childTnLst>
                                </p:cTn>
                              </p:par>
                            </p:childTnLst>
                          </p:cTn>
                        </p:par>
                        <p:par>
                          <p:cTn id="17" fill="hold">
                            <p:stCondLst>
                              <p:cond delay="500"/>
                            </p:stCondLst>
                            <p:childTnLst>
                              <p:par>
                                <p:cTn id="18" presetID="55" presetClass="entr" presetSubtype="0" fill="hold" nodeType="afterEffect">
                                  <p:stCondLst>
                                    <p:cond delay="0"/>
                                  </p:stCondLst>
                                  <p:childTnLst>
                                    <p:set>
                                      <p:cBhvr>
                                        <p:cTn id="19" dur="1" fill="hold">
                                          <p:stCondLst>
                                            <p:cond delay="0"/>
                                          </p:stCondLst>
                                        </p:cTn>
                                        <p:tgtEl>
                                          <p:spTgt spid="33804"/>
                                        </p:tgtEl>
                                        <p:attrNameLst>
                                          <p:attrName>style.visibility</p:attrName>
                                        </p:attrNameLst>
                                      </p:cBhvr>
                                      <p:to>
                                        <p:strVal val="visible"/>
                                      </p:to>
                                    </p:set>
                                    <p:anim calcmode="lin" valueType="num">
                                      <p:cBhvr>
                                        <p:cTn id="20" dur="1000" fill="hold"/>
                                        <p:tgtEl>
                                          <p:spTgt spid="33804"/>
                                        </p:tgtEl>
                                        <p:attrNameLst>
                                          <p:attrName>ppt_w</p:attrName>
                                        </p:attrNameLst>
                                      </p:cBhvr>
                                      <p:tavLst>
                                        <p:tav tm="0">
                                          <p:val>
                                            <p:strVal val="#ppt_w*0.70"/>
                                          </p:val>
                                        </p:tav>
                                        <p:tav tm="100000">
                                          <p:val>
                                            <p:strVal val="#ppt_w"/>
                                          </p:val>
                                        </p:tav>
                                      </p:tavLst>
                                    </p:anim>
                                    <p:anim calcmode="lin" valueType="num">
                                      <p:cBhvr>
                                        <p:cTn id="21" dur="1000" fill="hold"/>
                                        <p:tgtEl>
                                          <p:spTgt spid="33804"/>
                                        </p:tgtEl>
                                        <p:attrNameLst>
                                          <p:attrName>ppt_h</p:attrName>
                                        </p:attrNameLst>
                                      </p:cBhvr>
                                      <p:tavLst>
                                        <p:tav tm="0">
                                          <p:val>
                                            <p:strVal val="#ppt_h"/>
                                          </p:val>
                                        </p:tav>
                                        <p:tav tm="100000">
                                          <p:val>
                                            <p:strVal val="#ppt_h"/>
                                          </p:val>
                                        </p:tav>
                                      </p:tavLst>
                                    </p:anim>
                                    <p:animEffect transition="in" filter="fade">
                                      <p:cBhvr>
                                        <p:cTn id="22" dur="1000"/>
                                        <p:tgtEl>
                                          <p:spTgt spid="33804"/>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33802"/>
                                        </p:tgtEl>
                                        <p:attrNameLst>
                                          <p:attrName>style.visibility</p:attrName>
                                        </p:attrNameLst>
                                      </p:cBhvr>
                                      <p:to>
                                        <p:strVal val="visible"/>
                                      </p:to>
                                    </p:set>
                                    <p:anim calcmode="lin" valueType="num">
                                      <p:cBhvr>
                                        <p:cTn id="25" dur="1000" fill="hold"/>
                                        <p:tgtEl>
                                          <p:spTgt spid="33802"/>
                                        </p:tgtEl>
                                        <p:attrNameLst>
                                          <p:attrName>ppt_w</p:attrName>
                                        </p:attrNameLst>
                                      </p:cBhvr>
                                      <p:tavLst>
                                        <p:tav tm="0">
                                          <p:val>
                                            <p:strVal val="#ppt_w*0.70"/>
                                          </p:val>
                                        </p:tav>
                                        <p:tav tm="100000">
                                          <p:val>
                                            <p:strVal val="#ppt_w"/>
                                          </p:val>
                                        </p:tav>
                                      </p:tavLst>
                                    </p:anim>
                                    <p:anim calcmode="lin" valueType="num">
                                      <p:cBhvr>
                                        <p:cTn id="26" dur="1000" fill="hold"/>
                                        <p:tgtEl>
                                          <p:spTgt spid="33802"/>
                                        </p:tgtEl>
                                        <p:attrNameLst>
                                          <p:attrName>ppt_h</p:attrName>
                                        </p:attrNameLst>
                                      </p:cBhvr>
                                      <p:tavLst>
                                        <p:tav tm="0">
                                          <p:val>
                                            <p:strVal val="#ppt_h"/>
                                          </p:val>
                                        </p:tav>
                                        <p:tav tm="100000">
                                          <p:val>
                                            <p:strVal val="#ppt_h"/>
                                          </p:val>
                                        </p:tav>
                                      </p:tavLst>
                                    </p:anim>
                                    <p:animEffect transition="in" filter="fade">
                                      <p:cBhvr>
                                        <p:cTn id="27"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9" grpId="0"/>
      <p:bldP spid="3380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42-17287854"/>
          <p:cNvPicPr>
            <a:picLocks noChangeAspect="1" noChangeArrowheads="1"/>
          </p:cNvPicPr>
          <p:nvPr/>
        </p:nvPicPr>
        <p:blipFill>
          <a:blip r:embed="rId2" cstate="print"/>
          <a:srcRect/>
          <a:stretch>
            <a:fillRect/>
          </a:stretch>
        </p:blipFill>
        <p:spPr bwMode="auto">
          <a:xfrm>
            <a:off x="381000" y="1981200"/>
            <a:ext cx="5562600" cy="3911600"/>
          </a:xfrm>
          <a:prstGeom prst="rect">
            <a:avLst/>
          </a:prstGeom>
          <a:noFill/>
          <a:ln w="9525">
            <a:noFill/>
            <a:miter lim="800000"/>
            <a:headEnd/>
            <a:tailEnd/>
          </a:ln>
        </p:spPr>
      </p:pic>
      <p:sp>
        <p:nvSpPr>
          <p:cNvPr id="34822" name="Text Box 6"/>
          <p:cNvSpPr txBox="1">
            <a:spLocks noChangeArrowheads="1"/>
          </p:cNvSpPr>
          <p:nvPr/>
        </p:nvSpPr>
        <p:spPr bwMode="auto">
          <a:xfrm>
            <a:off x="304800" y="304800"/>
            <a:ext cx="6096000" cy="1708160"/>
          </a:xfrm>
          <a:prstGeom prst="rect">
            <a:avLst/>
          </a:prstGeom>
          <a:noFill/>
          <a:ln w="9525">
            <a:noFill/>
            <a:miter lim="800000"/>
            <a:headEnd/>
            <a:tailEnd/>
          </a:ln>
        </p:spPr>
        <p:txBody>
          <a:bodyPr>
            <a:spAutoFit/>
          </a:bodyPr>
          <a:lstStyle/>
          <a:p>
            <a:r>
              <a:rPr lang="en-US" sz="2100" b="1" u="sng" dirty="0"/>
              <a:t>The Western (Wailing) Wall in Jerusalem</a:t>
            </a:r>
          </a:p>
          <a:p>
            <a:r>
              <a:rPr lang="en-US" sz="2100" u="none" dirty="0"/>
              <a:t>The most important of all Jewish monuments</a:t>
            </a:r>
          </a:p>
          <a:p>
            <a:r>
              <a:rPr lang="en-US" sz="2100" u="sng" dirty="0"/>
              <a:t>It is the remnants of the Temple of Solomon </a:t>
            </a:r>
            <a:r>
              <a:rPr lang="en-US" sz="2100" u="none" dirty="0"/>
              <a:t>after its destruction by the Romans in 70 A.D. </a:t>
            </a:r>
          </a:p>
        </p:txBody>
      </p:sp>
      <p:pic>
        <p:nvPicPr>
          <p:cNvPr id="34824" name="Picture 8" descr="AALQ001695"/>
          <p:cNvPicPr>
            <a:picLocks noChangeAspect="1" noChangeArrowheads="1"/>
          </p:cNvPicPr>
          <p:nvPr/>
        </p:nvPicPr>
        <p:blipFill>
          <a:blip r:embed="rId3" cstate="print"/>
          <a:srcRect/>
          <a:stretch>
            <a:fillRect/>
          </a:stretch>
        </p:blipFill>
        <p:spPr bwMode="auto">
          <a:xfrm>
            <a:off x="6534150" y="228600"/>
            <a:ext cx="2305050" cy="4572000"/>
          </a:xfrm>
          <a:prstGeom prst="rect">
            <a:avLst/>
          </a:prstGeom>
          <a:noFill/>
          <a:ln w="9525">
            <a:noFill/>
            <a:miter lim="800000"/>
            <a:headEnd/>
            <a:tailEnd/>
          </a:ln>
        </p:spPr>
      </p:pic>
      <p:pic>
        <p:nvPicPr>
          <p:cNvPr id="34826" name="Picture 10" descr="NT2549592"/>
          <p:cNvPicPr>
            <a:picLocks noChangeAspect="1" noChangeArrowheads="1"/>
          </p:cNvPicPr>
          <p:nvPr/>
        </p:nvPicPr>
        <p:blipFill>
          <a:blip r:embed="rId4" cstate="print"/>
          <a:srcRect/>
          <a:stretch>
            <a:fillRect/>
          </a:stretch>
        </p:blipFill>
        <p:spPr bwMode="auto">
          <a:xfrm>
            <a:off x="6477000" y="5029200"/>
            <a:ext cx="2438400" cy="1608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p:cTn id="7" dur="1000" fill="hold"/>
                                        <p:tgtEl>
                                          <p:spTgt spid="34822"/>
                                        </p:tgtEl>
                                        <p:attrNameLst>
                                          <p:attrName>ppt_w</p:attrName>
                                        </p:attrNameLst>
                                      </p:cBhvr>
                                      <p:tavLst>
                                        <p:tav tm="0">
                                          <p:val>
                                            <p:strVal val="#ppt_w*0.70"/>
                                          </p:val>
                                        </p:tav>
                                        <p:tav tm="100000">
                                          <p:val>
                                            <p:strVal val="#ppt_w"/>
                                          </p:val>
                                        </p:tav>
                                      </p:tavLst>
                                    </p:anim>
                                    <p:anim calcmode="lin" valueType="num">
                                      <p:cBhvr>
                                        <p:cTn id="8" dur="1000" fill="hold"/>
                                        <p:tgtEl>
                                          <p:spTgt spid="34822"/>
                                        </p:tgtEl>
                                        <p:attrNameLst>
                                          <p:attrName>ppt_h</p:attrName>
                                        </p:attrNameLst>
                                      </p:cBhvr>
                                      <p:tavLst>
                                        <p:tav tm="0">
                                          <p:val>
                                            <p:strVal val="#ppt_h"/>
                                          </p:val>
                                        </p:tav>
                                        <p:tav tm="100000">
                                          <p:val>
                                            <p:strVal val="#ppt_h"/>
                                          </p:val>
                                        </p:tav>
                                      </p:tavLst>
                                    </p:anim>
                                    <p:animEffect transition="in" filter="fade">
                                      <p:cBhvr>
                                        <p:cTn id="9" dur="1000"/>
                                        <p:tgtEl>
                                          <p:spTgt spid="34822"/>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p:cTn id="13" dur="1000" fill="hold"/>
                                        <p:tgtEl>
                                          <p:spTgt spid="34821"/>
                                        </p:tgtEl>
                                        <p:attrNameLst>
                                          <p:attrName>ppt_w</p:attrName>
                                        </p:attrNameLst>
                                      </p:cBhvr>
                                      <p:tavLst>
                                        <p:tav tm="0">
                                          <p:val>
                                            <p:fltVal val="0"/>
                                          </p:val>
                                        </p:tav>
                                        <p:tav tm="100000">
                                          <p:val>
                                            <p:strVal val="#ppt_w"/>
                                          </p:val>
                                        </p:tav>
                                      </p:tavLst>
                                    </p:anim>
                                    <p:anim calcmode="lin" valueType="num">
                                      <p:cBhvr>
                                        <p:cTn id="14" dur="1000" fill="hold"/>
                                        <p:tgtEl>
                                          <p:spTgt spid="34821"/>
                                        </p:tgtEl>
                                        <p:attrNameLst>
                                          <p:attrName>ppt_h</p:attrName>
                                        </p:attrNameLst>
                                      </p:cBhvr>
                                      <p:tavLst>
                                        <p:tav tm="0">
                                          <p:val>
                                            <p:fltVal val="0"/>
                                          </p:val>
                                        </p:tav>
                                        <p:tav tm="100000">
                                          <p:val>
                                            <p:strVal val="#ppt_h"/>
                                          </p:val>
                                        </p:tav>
                                      </p:tavLst>
                                    </p:anim>
                                    <p:animEffect transition="in" filter="fade">
                                      <p:cBhvr>
                                        <p:cTn id="15" dur="1000"/>
                                        <p:tgtEl>
                                          <p:spTgt spid="34821"/>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34824"/>
                                        </p:tgtEl>
                                        <p:attrNameLst>
                                          <p:attrName>style.visibility</p:attrName>
                                        </p:attrNameLst>
                                      </p:cBhvr>
                                      <p:to>
                                        <p:strVal val="visible"/>
                                      </p:to>
                                    </p:set>
                                    <p:anim calcmode="lin" valueType="num">
                                      <p:cBhvr>
                                        <p:cTn id="19" dur="1000" fill="hold"/>
                                        <p:tgtEl>
                                          <p:spTgt spid="34824"/>
                                        </p:tgtEl>
                                        <p:attrNameLst>
                                          <p:attrName>ppt_w</p:attrName>
                                        </p:attrNameLst>
                                      </p:cBhvr>
                                      <p:tavLst>
                                        <p:tav tm="0">
                                          <p:val>
                                            <p:fltVal val="0"/>
                                          </p:val>
                                        </p:tav>
                                        <p:tav tm="100000">
                                          <p:val>
                                            <p:strVal val="#ppt_w"/>
                                          </p:val>
                                        </p:tav>
                                      </p:tavLst>
                                    </p:anim>
                                    <p:anim calcmode="lin" valueType="num">
                                      <p:cBhvr>
                                        <p:cTn id="20" dur="1000" fill="hold"/>
                                        <p:tgtEl>
                                          <p:spTgt spid="34824"/>
                                        </p:tgtEl>
                                        <p:attrNameLst>
                                          <p:attrName>ppt_h</p:attrName>
                                        </p:attrNameLst>
                                      </p:cBhvr>
                                      <p:tavLst>
                                        <p:tav tm="0">
                                          <p:val>
                                            <p:fltVal val="0"/>
                                          </p:val>
                                        </p:tav>
                                        <p:tav tm="100000">
                                          <p:val>
                                            <p:strVal val="#ppt_h"/>
                                          </p:val>
                                        </p:tav>
                                      </p:tavLst>
                                    </p:anim>
                                    <p:animEffect transition="in" filter="fade">
                                      <p:cBhvr>
                                        <p:cTn id="21" dur="1000"/>
                                        <p:tgtEl>
                                          <p:spTgt spid="34824"/>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34826"/>
                                        </p:tgtEl>
                                        <p:attrNameLst>
                                          <p:attrName>style.visibility</p:attrName>
                                        </p:attrNameLst>
                                      </p:cBhvr>
                                      <p:to>
                                        <p:strVal val="visible"/>
                                      </p:to>
                                    </p:set>
                                    <p:anim calcmode="lin" valueType="num">
                                      <p:cBhvr>
                                        <p:cTn id="25" dur="1000" fill="hold"/>
                                        <p:tgtEl>
                                          <p:spTgt spid="34826"/>
                                        </p:tgtEl>
                                        <p:attrNameLst>
                                          <p:attrName>ppt_w</p:attrName>
                                        </p:attrNameLst>
                                      </p:cBhvr>
                                      <p:tavLst>
                                        <p:tav tm="0">
                                          <p:val>
                                            <p:fltVal val="0"/>
                                          </p:val>
                                        </p:tav>
                                        <p:tav tm="100000">
                                          <p:val>
                                            <p:strVal val="#ppt_w"/>
                                          </p:val>
                                        </p:tav>
                                      </p:tavLst>
                                    </p:anim>
                                    <p:anim calcmode="lin" valueType="num">
                                      <p:cBhvr>
                                        <p:cTn id="26" dur="1000" fill="hold"/>
                                        <p:tgtEl>
                                          <p:spTgt spid="34826"/>
                                        </p:tgtEl>
                                        <p:attrNameLst>
                                          <p:attrName>ppt_h</p:attrName>
                                        </p:attrNameLst>
                                      </p:cBhvr>
                                      <p:tavLst>
                                        <p:tav tm="0">
                                          <p:val>
                                            <p:fltVal val="0"/>
                                          </p:val>
                                        </p:tav>
                                        <p:tav tm="100000">
                                          <p:val>
                                            <p:strVal val="#ppt_h"/>
                                          </p:val>
                                        </p:tav>
                                      </p:tavLst>
                                    </p:anim>
                                    <p:animEffect transition="in" filter="fade">
                                      <p:cBhvr>
                                        <p:cTn id="27" dur="10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304800" y="304800"/>
          <a:ext cx="6172200" cy="6116638"/>
        </p:xfrm>
        <a:graphic>
          <a:graphicData uri="http://schemas.openxmlformats.org/presentationml/2006/ole">
            <mc:AlternateContent xmlns:mc="http://schemas.openxmlformats.org/markup-compatibility/2006">
              <mc:Choice xmlns:v="urn:schemas-microsoft-com:vml" Requires="v">
                <p:oleObj spid="_x0000_s4101" name="Photo Editor Photo" r:id="rId3" imgW="3790476" imgH="3572374" progId="">
                  <p:embed/>
                </p:oleObj>
              </mc:Choice>
              <mc:Fallback>
                <p:oleObj name="Photo Editor Photo" r:id="rId3" imgW="3790476" imgH="3572374"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938"/>
                      <a:stretch>
                        <a:fillRect/>
                      </a:stretch>
                    </p:blipFill>
                    <p:spPr bwMode="auto">
                      <a:xfrm>
                        <a:off x="304800" y="304800"/>
                        <a:ext cx="61722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5" name="WordArt 5"/>
          <p:cNvSpPr>
            <a:spLocks noChangeArrowheads="1" noChangeShapeType="1" noTextEdit="1"/>
          </p:cNvSpPr>
          <p:nvPr/>
        </p:nvSpPr>
        <p:spPr bwMode="auto">
          <a:xfrm rot="1004518">
            <a:off x="2209800" y="3276600"/>
            <a:ext cx="2992438" cy="1371600"/>
          </a:xfrm>
          <a:prstGeom prst="rect">
            <a:avLst/>
          </a:prstGeom>
        </p:spPr>
        <p:txBody>
          <a:bodyPr wrap="none" fromWordArt="1">
            <a:prstTxWarp prst="textCanUp">
              <a:avLst>
                <a:gd name="adj" fmla="val 66667"/>
              </a:avLst>
            </a:prstTxWarp>
          </a:bodyPr>
          <a:lstStyle/>
          <a:p>
            <a:pPr algn="ctr">
              <a:defRPr/>
            </a:pPr>
            <a:r>
              <a:rPr lang="en-US" sz="3600" kern="10" dirty="0">
                <a:ln w="9525">
                  <a:solidFill>
                    <a:srgbClr val="000000"/>
                  </a:solidFill>
                  <a:round/>
                  <a:headEnd/>
                  <a:tailEnd/>
                </a:ln>
                <a:gradFill rotWithShape="1">
                  <a:gsLst>
                    <a:gs pos="0">
                      <a:srgbClr val="00FF00">
                        <a:alpha val="30000"/>
                      </a:srgbClr>
                    </a:gs>
                    <a:gs pos="100000">
                      <a:srgbClr val="33CC33">
                        <a:alpha val="28999"/>
                      </a:srgbClr>
                    </a:gs>
                  </a:gsLst>
                  <a:lin ang="5400000" scaled="1"/>
                </a:gradFill>
                <a:latin typeface="CCSpellcaster"/>
              </a:rPr>
              <a:t>Fertile Crescent</a:t>
            </a:r>
          </a:p>
        </p:txBody>
      </p:sp>
      <p:sp>
        <p:nvSpPr>
          <p:cNvPr id="5129" name="Text Box 9"/>
          <p:cNvSpPr txBox="1">
            <a:spLocks noChangeArrowheads="1"/>
          </p:cNvSpPr>
          <p:nvPr/>
        </p:nvSpPr>
        <p:spPr bwMode="auto">
          <a:xfrm>
            <a:off x="6477000" y="609600"/>
            <a:ext cx="2514600" cy="4616648"/>
          </a:xfrm>
          <a:prstGeom prst="rect">
            <a:avLst/>
          </a:prstGeom>
          <a:noFill/>
          <a:ln w="9525">
            <a:noFill/>
            <a:miter lim="800000"/>
            <a:headEnd/>
            <a:tailEnd/>
          </a:ln>
          <a:effectLst/>
        </p:spPr>
        <p:txBody>
          <a:bodyPr>
            <a:spAutoFit/>
          </a:bodyPr>
          <a:lstStyle/>
          <a:p>
            <a:pPr algn="ctr">
              <a:spcBef>
                <a:spcPct val="50000"/>
              </a:spcBef>
              <a:defRPr/>
            </a:pPr>
            <a:r>
              <a:rPr lang="en-US" sz="2200" u="none" dirty="0">
                <a:effectLst>
                  <a:outerShdw blurRad="38100" dist="38100" dir="2700000" algn="tl">
                    <a:srgbClr val="FFFFFF"/>
                  </a:outerShdw>
                </a:effectLst>
              </a:rPr>
              <a:t>Lifestyle and Agriculture</a:t>
            </a:r>
          </a:p>
          <a:p>
            <a:pPr algn="ctr">
              <a:spcBef>
                <a:spcPct val="50000"/>
              </a:spcBef>
              <a:defRPr/>
            </a:pPr>
            <a:r>
              <a:rPr lang="en-US" sz="2000" b="0" dirty="0" smtClean="0"/>
              <a:t>The Tigris and Euphrates rivers would flood and deposit a rich layer of soil called silt. </a:t>
            </a:r>
          </a:p>
          <a:p>
            <a:pPr algn="ctr">
              <a:spcBef>
                <a:spcPct val="50000"/>
              </a:spcBef>
              <a:defRPr/>
            </a:pPr>
            <a:endParaRPr lang="en-US" sz="2000" b="0" dirty="0" smtClean="0"/>
          </a:p>
          <a:p>
            <a:pPr algn="ctr">
              <a:spcBef>
                <a:spcPct val="50000"/>
              </a:spcBef>
              <a:defRPr/>
            </a:pPr>
            <a:r>
              <a:rPr lang="en-US" sz="2000" b="0" dirty="0" smtClean="0"/>
              <a:t>Rich </a:t>
            </a:r>
            <a:r>
              <a:rPr lang="en-US" sz="2000" b="0" dirty="0"/>
              <a:t>soil</a:t>
            </a:r>
            <a:r>
              <a:rPr lang="en-US" sz="2000" b="0" u="none" dirty="0"/>
              <a:t> and a lot of </a:t>
            </a:r>
            <a:r>
              <a:rPr lang="en-US" sz="2000" b="0" u="none" dirty="0" smtClean="0"/>
              <a:t>crops helped lead to </a:t>
            </a:r>
            <a:r>
              <a:rPr lang="en-US" sz="2000" b="0" u="none" dirty="0"/>
              <a:t>the </a:t>
            </a:r>
            <a:r>
              <a:rPr lang="en-US" sz="2000" b="0" dirty="0"/>
              <a:t>development of civilization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9">
                                            <p:txEl>
                                              <p:pRg st="0" end="0"/>
                                            </p:txEl>
                                          </p:spTgt>
                                        </p:tgtEl>
                                        <p:attrNameLst>
                                          <p:attrName>style.visibility</p:attrName>
                                        </p:attrNameLst>
                                      </p:cBhvr>
                                      <p:to>
                                        <p:strVal val="visible"/>
                                      </p:to>
                                    </p:set>
                                    <p:anim calcmode="lin" valueType="num">
                                      <p:cBhvr>
                                        <p:cTn id="7" dur="1000" fill="hold"/>
                                        <p:tgtEl>
                                          <p:spTgt spid="512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129">
                                            <p:txEl>
                                              <p:pRg st="1" end="1"/>
                                            </p:txEl>
                                          </p:spTgt>
                                        </p:tgtEl>
                                        <p:attrNameLst>
                                          <p:attrName>style.visibility</p:attrName>
                                        </p:attrNameLst>
                                      </p:cBhvr>
                                      <p:to>
                                        <p:strVal val="visible"/>
                                      </p:to>
                                    </p:set>
                                    <p:anim calcmode="lin" valueType="num">
                                      <p:cBhvr>
                                        <p:cTn id="14" dur="1000" fill="hold"/>
                                        <p:tgtEl>
                                          <p:spTgt spid="512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125"/>
                                        </p:tgtEl>
                                        <p:attrNameLst>
                                          <p:attrName>style.visibility</p:attrName>
                                        </p:attrNameLst>
                                      </p:cBhvr>
                                      <p:to>
                                        <p:strVal val="visible"/>
                                      </p:to>
                                    </p:set>
                                    <p:anim calcmode="lin" valueType="num">
                                      <p:cBhvr>
                                        <p:cTn id="21" dur="1000" fill="hold"/>
                                        <p:tgtEl>
                                          <p:spTgt spid="5125"/>
                                        </p:tgtEl>
                                        <p:attrNameLst>
                                          <p:attrName>ppt_w</p:attrName>
                                        </p:attrNameLst>
                                      </p:cBhvr>
                                      <p:tavLst>
                                        <p:tav tm="0">
                                          <p:val>
                                            <p:strVal val="#ppt_w*0.70"/>
                                          </p:val>
                                        </p:tav>
                                        <p:tav tm="100000">
                                          <p:val>
                                            <p:strVal val="#ppt_w"/>
                                          </p:val>
                                        </p:tav>
                                      </p:tavLst>
                                    </p:anim>
                                    <p:anim calcmode="lin" valueType="num">
                                      <p:cBhvr>
                                        <p:cTn id="22" dur="1000" fill="hold"/>
                                        <p:tgtEl>
                                          <p:spTgt spid="5125"/>
                                        </p:tgtEl>
                                        <p:attrNameLst>
                                          <p:attrName>ppt_h</p:attrName>
                                        </p:attrNameLst>
                                      </p:cBhvr>
                                      <p:tavLst>
                                        <p:tav tm="0">
                                          <p:val>
                                            <p:strVal val="#ppt_h"/>
                                          </p:val>
                                        </p:tav>
                                        <p:tav tm="100000">
                                          <p:val>
                                            <p:strVal val="#ppt_h"/>
                                          </p:val>
                                        </p:tav>
                                      </p:tavLst>
                                    </p:anim>
                                    <p:animEffect transition="in" filter="fade">
                                      <p:cBhvr>
                                        <p:cTn id="23" dur="1000"/>
                                        <p:tgtEl>
                                          <p:spTgt spid="512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129">
                                            <p:txEl>
                                              <p:pRg st="3" end="3"/>
                                            </p:txEl>
                                          </p:spTgt>
                                        </p:tgtEl>
                                        <p:attrNameLst>
                                          <p:attrName>style.visibility</p:attrName>
                                        </p:attrNameLst>
                                      </p:cBhvr>
                                      <p:to>
                                        <p:strVal val="visible"/>
                                      </p:to>
                                    </p:set>
                                    <p:anim calcmode="lin" valueType="num">
                                      <p:cBhvr>
                                        <p:cTn id="28" dur="1000" fill="hold"/>
                                        <p:tgtEl>
                                          <p:spTgt spid="512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12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1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2000" r="-12000"/>
          </a:stretch>
        </a:blipFill>
        <a:effectLst/>
      </p:bgPr>
    </p:bg>
    <p:spTree>
      <p:nvGrpSpPr>
        <p:cNvPr id="1" name=""/>
        <p:cNvGrpSpPr/>
        <p:nvPr/>
      </p:nvGrpSpPr>
      <p:grpSpPr>
        <a:xfrm>
          <a:off x="0" y="0"/>
          <a:ext cx="0" cy="0"/>
          <a:chOff x="0" y="0"/>
          <a:chExt cx="0" cy="0"/>
        </a:xfrm>
      </p:grpSpPr>
      <p:graphicFrame>
        <p:nvGraphicFramePr>
          <p:cNvPr id="2052" name="Object 4"/>
          <p:cNvGraphicFramePr>
            <a:graphicFrameLocks noChangeAspect="1"/>
          </p:cNvGraphicFramePr>
          <p:nvPr/>
        </p:nvGraphicFramePr>
        <p:xfrm>
          <a:off x="152400" y="2463800"/>
          <a:ext cx="8763000" cy="1487488"/>
        </p:xfrm>
        <a:graphic>
          <a:graphicData uri="http://schemas.openxmlformats.org/presentationml/2006/ole">
            <mc:AlternateContent xmlns:mc="http://schemas.openxmlformats.org/markup-compatibility/2006">
              <mc:Choice xmlns:v="urn:schemas-microsoft-com:vml" Requires="v">
                <p:oleObj spid="_x0000_s77829" name="Image" r:id="rId4" imgW="9384146" imgH="1591059" progId="">
                  <p:embed/>
                </p:oleObj>
              </mc:Choice>
              <mc:Fallback>
                <p:oleObj name="Image" r:id="rId4" imgW="9384146" imgH="1591059" progId="">
                  <p:embed/>
                  <p:pic>
                    <p:nvPicPr>
                      <p:cNvPr id="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463800"/>
                        <a:ext cx="8763000"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06400" y="152400"/>
            <a:ext cx="8128000" cy="1508105"/>
          </a:xfrm>
          <a:prstGeom prst="rect">
            <a:avLst/>
          </a:prstGeom>
          <a:noFill/>
          <a:ln w="9525">
            <a:noFill/>
            <a:miter lim="800000"/>
            <a:headEnd/>
            <a:tailEnd/>
          </a:ln>
          <a:effectLst/>
        </p:spPr>
        <p:txBody>
          <a:bodyPr>
            <a:spAutoFit/>
          </a:bodyPr>
          <a:lstStyle/>
          <a:p>
            <a:endParaRPr lang="en-US" sz="2600" b="1" i="1" dirty="0">
              <a:effectLst>
                <a:outerShdw blurRad="38100" dist="38100" dir="2700000" algn="tl">
                  <a:srgbClr val="FFFFFF"/>
                </a:outerShdw>
              </a:effectLst>
            </a:endParaRPr>
          </a:p>
          <a:p>
            <a:endParaRPr lang="en-US" sz="1200" b="1" i="1" dirty="0">
              <a:effectLst>
                <a:outerShdw blurRad="38100" dist="38100" dir="2700000" algn="tl">
                  <a:srgbClr val="FFFFFF"/>
                </a:outerShdw>
              </a:effectLst>
            </a:endParaRPr>
          </a:p>
          <a:p>
            <a:r>
              <a:rPr lang="en-US" b="1" u="sng" dirty="0">
                <a:effectLst>
                  <a:outerShdw blurRad="38100" dist="38100" dir="2700000" algn="tl">
                    <a:srgbClr val="FFFFFF"/>
                  </a:outerShdw>
                </a:effectLst>
              </a:rPr>
              <a:t>New Empire</a:t>
            </a:r>
          </a:p>
          <a:p>
            <a:r>
              <a:rPr lang="en-US" dirty="0"/>
              <a:t>Semitic-speaking people who exploited the </a:t>
            </a:r>
            <a:r>
              <a:rPr lang="en-US" u="sng" dirty="0"/>
              <a:t>use of iron weapons</a:t>
            </a:r>
            <a:r>
              <a:rPr lang="en-US" dirty="0"/>
              <a:t> </a:t>
            </a:r>
            <a:r>
              <a:rPr lang="en-US" u="none" dirty="0"/>
              <a:t>to build an empire by 700 B.C. </a:t>
            </a:r>
          </a:p>
        </p:txBody>
      </p:sp>
      <p:pic>
        <p:nvPicPr>
          <p:cNvPr id="3078" name="Picture 6" descr="Map_of_Assyria"/>
          <p:cNvPicPr>
            <a:picLocks noChangeAspect="1" noChangeArrowheads="1"/>
          </p:cNvPicPr>
          <p:nvPr/>
        </p:nvPicPr>
        <p:blipFill>
          <a:blip r:embed="rId3" cstate="print"/>
          <a:srcRect/>
          <a:stretch>
            <a:fillRect/>
          </a:stretch>
        </p:blipFill>
        <p:spPr bwMode="auto">
          <a:xfrm>
            <a:off x="5105400" y="3890963"/>
            <a:ext cx="3767138" cy="2590800"/>
          </a:xfrm>
          <a:prstGeom prst="rect">
            <a:avLst/>
          </a:prstGeom>
          <a:noFill/>
        </p:spPr>
      </p:pic>
      <p:sp>
        <p:nvSpPr>
          <p:cNvPr id="3082" name="Text Box 10"/>
          <p:cNvSpPr txBox="1">
            <a:spLocks noChangeArrowheads="1"/>
          </p:cNvSpPr>
          <p:nvPr/>
        </p:nvSpPr>
        <p:spPr bwMode="auto">
          <a:xfrm>
            <a:off x="403225" y="1901825"/>
            <a:ext cx="2802370" cy="1246495"/>
          </a:xfrm>
          <a:prstGeom prst="rect">
            <a:avLst/>
          </a:prstGeom>
          <a:noFill/>
          <a:ln w="9525">
            <a:noFill/>
            <a:miter lim="800000"/>
            <a:headEnd/>
            <a:tailEnd/>
          </a:ln>
          <a:effectLst/>
        </p:spPr>
        <p:txBody>
          <a:bodyPr wrap="none">
            <a:spAutoFit/>
          </a:bodyPr>
          <a:lstStyle/>
          <a:p>
            <a:r>
              <a:rPr lang="en-US" sz="2100" u="none" dirty="0"/>
              <a:t>Semitic-Speaking</a:t>
            </a:r>
          </a:p>
          <a:p>
            <a:r>
              <a:rPr lang="en-US" u="none" dirty="0"/>
              <a:t>Spoke </a:t>
            </a:r>
            <a:r>
              <a:rPr lang="en-US" u="sng" dirty="0"/>
              <a:t>Semitic language</a:t>
            </a:r>
          </a:p>
          <a:p>
            <a:endParaRPr lang="en-US" u="sng" dirty="0"/>
          </a:p>
          <a:p>
            <a:endParaRPr lang="en-US" dirty="0"/>
          </a:p>
        </p:txBody>
      </p:sp>
      <p:sp>
        <p:nvSpPr>
          <p:cNvPr id="3083" name="Rectangle 11"/>
          <p:cNvSpPr>
            <a:spLocks noChangeArrowheads="1"/>
          </p:cNvSpPr>
          <p:nvPr/>
        </p:nvSpPr>
        <p:spPr bwMode="auto">
          <a:xfrm>
            <a:off x="457200" y="2755900"/>
            <a:ext cx="7913688" cy="646331"/>
          </a:xfrm>
          <a:prstGeom prst="rect">
            <a:avLst/>
          </a:prstGeom>
          <a:noFill/>
          <a:ln w="9525">
            <a:noFill/>
            <a:miter lim="800000"/>
            <a:headEnd/>
            <a:tailEnd/>
          </a:ln>
          <a:effectLst/>
        </p:spPr>
        <p:txBody>
          <a:bodyPr>
            <a:spAutoFit/>
          </a:bodyPr>
          <a:lstStyle/>
          <a:p>
            <a:r>
              <a:rPr lang="en-US" u="none" dirty="0" smtClean="0"/>
              <a:t>Included </a:t>
            </a:r>
            <a:r>
              <a:rPr lang="en-US" u="none" dirty="0" err="1" smtClean="0"/>
              <a:t>terrirotry</a:t>
            </a:r>
            <a:r>
              <a:rPr lang="en-US" u="none" dirty="0" smtClean="0"/>
              <a:t> from</a:t>
            </a:r>
            <a:r>
              <a:rPr lang="en-US" dirty="0" smtClean="0"/>
              <a:t>: </a:t>
            </a:r>
            <a:r>
              <a:rPr lang="en-US" u="sng" dirty="0"/>
              <a:t>Mesopotamia</a:t>
            </a:r>
            <a:r>
              <a:rPr lang="en-US" dirty="0"/>
              <a:t>, some of the </a:t>
            </a:r>
            <a:r>
              <a:rPr lang="en-US" u="sng" dirty="0"/>
              <a:t>Iranian Plateau, Asia Minor, Syria, Palestine, and Egypt.</a:t>
            </a:r>
          </a:p>
        </p:txBody>
      </p:sp>
      <p:pic>
        <p:nvPicPr>
          <p:cNvPr id="3085" name="Picture 13" descr="assyria_statue"/>
          <p:cNvPicPr>
            <a:picLocks noChangeAspect="1" noChangeArrowheads="1"/>
          </p:cNvPicPr>
          <p:nvPr/>
        </p:nvPicPr>
        <p:blipFill>
          <a:blip r:embed="rId4" cstate="print"/>
          <a:srcRect/>
          <a:stretch>
            <a:fillRect/>
          </a:stretch>
        </p:blipFill>
        <p:spPr bwMode="auto">
          <a:xfrm>
            <a:off x="685800" y="3886200"/>
            <a:ext cx="3429000" cy="2727325"/>
          </a:xfrm>
          <a:prstGeom prst="rect">
            <a:avLst/>
          </a:prstGeom>
          <a:noFill/>
        </p:spPr>
      </p:pic>
      <p:graphicFrame>
        <p:nvGraphicFramePr>
          <p:cNvPr id="3086" name="Object 14"/>
          <p:cNvGraphicFramePr>
            <a:graphicFrameLocks noChangeAspect="1"/>
          </p:cNvGraphicFramePr>
          <p:nvPr/>
        </p:nvGraphicFramePr>
        <p:xfrm>
          <a:off x="381000" y="152400"/>
          <a:ext cx="4495800" cy="614363"/>
        </p:xfrm>
        <a:graphic>
          <a:graphicData uri="http://schemas.openxmlformats.org/presentationml/2006/ole">
            <mc:AlternateContent xmlns:mc="http://schemas.openxmlformats.org/markup-compatibility/2006">
              <mc:Choice xmlns:v="urn:schemas-microsoft-com:vml" Requires="v">
                <p:oleObj spid="_x0000_s78853" name="Image" r:id="rId5" imgW="5108366" imgH="698659" progId="">
                  <p:embed/>
                </p:oleObj>
              </mc:Choice>
              <mc:Fallback>
                <p:oleObj name="Image" r:id="rId5" imgW="5108366" imgH="698659" progId="">
                  <p:embed/>
                  <p:pic>
                    <p:nvPicPr>
                      <p:cNvPr id="0"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152400"/>
                        <a:ext cx="44958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p:cTn id="7" dur="500" fill="hold"/>
                                        <p:tgtEl>
                                          <p:spTgt spid="3086"/>
                                        </p:tgtEl>
                                        <p:attrNameLst>
                                          <p:attrName>ppt_w</p:attrName>
                                        </p:attrNameLst>
                                      </p:cBhvr>
                                      <p:tavLst>
                                        <p:tav tm="0">
                                          <p:val>
                                            <p:fltVal val="0"/>
                                          </p:val>
                                        </p:tav>
                                        <p:tav tm="100000">
                                          <p:val>
                                            <p:strVal val="#ppt_w"/>
                                          </p:val>
                                        </p:tav>
                                      </p:tavLst>
                                    </p:anim>
                                    <p:anim calcmode="lin" valueType="num">
                                      <p:cBhvr>
                                        <p:cTn id="8" dur="500" fill="hold"/>
                                        <p:tgtEl>
                                          <p:spTgt spid="3086"/>
                                        </p:tgtEl>
                                        <p:attrNameLst>
                                          <p:attrName>ppt_h</p:attrName>
                                        </p:attrNameLst>
                                      </p:cBhvr>
                                      <p:tavLst>
                                        <p:tav tm="0">
                                          <p:val>
                                            <p:fltVal val="0"/>
                                          </p:val>
                                        </p:tav>
                                        <p:tav tm="100000">
                                          <p:val>
                                            <p:strVal val="#ppt_h"/>
                                          </p:val>
                                        </p:tav>
                                      </p:tavLst>
                                    </p:anim>
                                    <p:animEffect transition="in" filter="fade">
                                      <p:cBhvr>
                                        <p:cTn id="9" dur="500"/>
                                        <p:tgtEl>
                                          <p:spTgt spid="308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076">
                                            <p:txEl>
                                              <p:pRg st="2" end="2"/>
                                            </p:txEl>
                                          </p:spTgt>
                                        </p:tgtEl>
                                        <p:attrNameLst>
                                          <p:attrName>style.visibility</p:attrName>
                                        </p:attrNameLst>
                                      </p:cBhvr>
                                      <p:to>
                                        <p:strVal val="visible"/>
                                      </p:to>
                                    </p:set>
                                    <p:anim calcmode="lin" valueType="num">
                                      <p:cBhvr>
                                        <p:cTn id="14" dur="500" fill="hold"/>
                                        <p:tgtEl>
                                          <p:spTgt spid="307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07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076">
                                            <p:txEl>
                                              <p:pRg st="2" end="2"/>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anim calcmode="lin" valueType="num">
                                      <p:cBhvr>
                                        <p:cTn id="19" dur="500" fill="hold"/>
                                        <p:tgtEl>
                                          <p:spTgt spid="307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07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07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085"/>
                                        </p:tgtEl>
                                        <p:attrNameLst>
                                          <p:attrName>style.visibility</p:attrName>
                                        </p:attrNameLst>
                                      </p:cBhvr>
                                      <p:to>
                                        <p:strVal val="visible"/>
                                      </p:to>
                                    </p:set>
                                    <p:anim calcmode="lin" valueType="num">
                                      <p:cBhvr>
                                        <p:cTn id="26" dur="1000" fill="hold"/>
                                        <p:tgtEl>
                                          <p:spTgt spid="3085"/>
                                        </p:tgtEl>
                                        <p:attrNameLst>
                                          <p:attrName>ppt_w</p:attrName>
                                        </p:attrNameLst>
                                      </p:cBhvr>
                                      <p:tavLst>
                                        <p:tav tm="0">
                                          <p:val>
                                            <p:strVal val="#ppt_w*0.70"/>
                                          </p:val>
                                        </p:tav>
                                        <p:tav tm="100000">
                                          <p:val>
                                            <p:strVal val="#ppt_w"/>
                                          </p:val>
                                        </p:tav>
                                      </p:tavLst>
                                    </p:anim>
                                    <p:anim calcmode="lin" valueType="num">
                                      <p:cBhvr>
                                        <p:cTn id="27" dur="1000" fill="hold"/>
                                        <p:tgtEl>
                                          <p:spTgt spid="3085"/>
                                        </p:tgtEl>
                                        <p:attrNameLst>
                                          <p:attrName>ppt_h</p:attrName>
                                        </p:attrNameLst>
                                      </p:cBhvr>
                                      <p:tavLst>
                                        <p:tav tm="0">
                                          <p:val>
                                            <p:strVal val="#ppt_h"/>
                                          </p:val>
                                        </p:tav>
                                        <p:tav tm="100000">
                                          <p:val>
                                            <p:strVal val="#ppt_h"/>
                                          </p:val>
                                        </p:tav>
                                      </p:tavLst>
                                    </p:anim>
                                    <p:animEffect transition="in" filter="fade">
                                      <p:cBhvr>
                                        <p:cTn id="28" dur="1000"/>
                                        <p:tgtEl>
                                          <p:spTgt spid="3085"/>
                                        </p:tgtEl>
                                      </p:cBhvr>
                                    </p:animEffect>
                                  </p:childTnLst>
                                </p:cTn>
                              </p:par>
                              <p:par>
                                <p:cTn id="29" presetID="53" presetClass="entr" presetSubtype="0"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p:cTn id="31" dur="500" fill="hold"/>
                                        <p:tgtEl>
                                          <p:spTgt spid="3078"/>
                                        </p:tgtEl>
                                        <p:attrNameLst>
                                          <p:attrName>ppt_w</p:attrName>
                                        </p:attrNameLst>
                                      </p:cBhvr>
                                      <p:tavLst>
                                        <p:tav tm="0">
                                          <p:val>
                                            <p:fltVal val="0"/>
                                          </p:val>
                                        </p:tav>
                                        <p:tav tm="100000">
                                          <p:val>
                                            <p:strVal val="#ppt_w"/>
                                          </p:val>
                                        </p:tav>
                                      </p:tavLst>
                                    </p:anim>
                                    <p:anim calcmode="lin" valueType="num">
                                      <p:cBhvr>
                                        <p:cTn id="32" dur="500" fill="hold"/>
                                        <p:tgtEl>
                                          <p:spTgt spid="3078"/>
                                        </p:tgtEl>
                                        <p:attrNameLst>
                                          <p:attrName>ppt_h</p:attrName>
                                        </p:attrNameLst>
                                      </p:cBhvr>
                                      <p:tavLst>
                                        <p:tav tm="0">
                                          <p:val>
                                            <p:fltVal val="0"/>
                                          </p:val>
                                        </p:tav>
                                        <p:tav tm="100000">
                                          <p:val>
                                            <p:strVal val="#ppt_h"/>
                                          </p:val>
                                        </p:tav>
                                      </p:tavLst>
                                    </p:anim>
                                    <p:animEffect transition="in" filter="fade">
                                      <p:cBhvr>
                                        <p:cTn id="33" dur="500"/>
                                        <p:tgtEl>
                                          <p:spTgt spid="307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3082">
                                            <p:txEl>
                                              <p:pRg st="0" end="0"/>
                                            </p:txEl>
                                          </p:spTgt>
                                        </p:tgtEl>
                                        <p:attrNameLst>
                                          <p:attrName>style.visibility</p:attrName>
                                        </p:attrNameLst>
                                      </p:cBhvr>
                                      <p:to>
                                        <p:strVal val="visible"/>
                                      </p:to>
                                    </p:set>
                                    <p:anim calcmode="lin" valueType="num">
                                      <p:cBhvr>
                                        <p:cTn id="38" dur="500" fill="hold"/>
                                        <p:tgtEl>
                                          <p:spTgt spid="3082">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082">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082">
                                            <p:txEl>
                                              <p:pRg st="0" end="0"/>
                                            </p:txEl>
                                          </p:spTgt>
                                        </p:tgtEl>
                                      </p:cBhvr>
                                    </p:animEffect>
                                  </p:childTnLst>
                                </p:cTn>
                              </p:par>
                              <p:par>
                                <p:cTn id="41" presetID="53" presetClass="entr" presetSubtype="0" fill="hold" nodeType="withEffect">
                                  <p:stCondLst>
                                    <p:cond delay="0"/>
                                  </p:stCondLst>
                                  <p:childTnLst>
                                    <p:set>
                                      <p:cBhvr>
                                        <p:cTn id="42" dur="1" fill="hold">
                                          <p:stCondLst>
                                            <p:cond delay="0"/>
                                          </p:stCondLst>
                                        </p:cTn>
                                        <p:tgtEl>
                                          <p:spTgt spid="3082">
                                            <p:txEl>
                                              <p:pRg st="1" end="1"/>
                                            </p:txEl>
                                          </p:spTgt>
                                        </p:tgtEl>
                                        <p:attrNameLst>
                                          <p:attrName>style.visibility</p:attrName>
                                        </p:attrNameLst>
                                      </p:cBhvr>
                                      <p:to>
                                        <p:strVal val="visible"/>
                                      </p:to>
                                    </p:set>
                                    <p:anim calcmode="lin" valueType="num">
                                      <p:cBhvr>
                                        <p:cTn id="43" dur="500" fill="hold"/>
                                        <p:tgtEl>
                                          <p:spTgt spid="3082">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3082">
                                            <p:txEl>
                                              <p:pRg st="1" end="1"/>
                                            </p:txEl>
                                          </p:spTgt>
                                        </p:tgtEl>
                                        <p:attrNameLst>
                                          <p:attrName>ppt_h</p:attrName>
                                        </p:attrNameLst>
                                      </p:cBhvr>
                                      <p:tavLst>
                                        <p:tav tm="0">
                                          <p:val>
                                            <p:fltVal val="0"/>
                                          </p:val>
                                        </p:tav>
                                        <p:tav tm="100000">
                                          <p:val>
                                            <p:strVal val="#ppt_h"/>
                                          </p:val>
                                        </p:tav>
                                      </p:tavLst>
                                    </p:anim>
                                    <p:animEffect transition="in" filter="fade">
                                      <p:cBhvr>
                                        <p:cTn id="45" dur="500"/>
                                        <p:tgtEl>
                                          <p:spTgt spid="3082">
                                            <p:txEl>
                                              <p:pRg st="1" end="1"/>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3083">
                                            <p:txEl>
                                              <p:pRg st="0" end="0"/>
                                            </p:txEl>
                                          </p:spTgt>
                                        </p:tgtEl>
                                        <p:attrNameLst>
                                          <p:attrName>style.visibility</p:attrName>
                                        </p:attrNameLst>
                                      </p:cBhvr>
                                      <p:to>
                                        <p:strVal val="visible"/>
                                      </p:to>
                                    </p:set>
                                    <p:anim calcmode="lin" valueType="num">
                                      <p:cBhvr>
                                        <p:cTn id="48" dur="500" fill="hold"/>
                                        <p:tgtEl>
                                          <p:spTgt spid="3083">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083">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3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81000" y="228600"/>
            <a:ext cx="7696200" cy="1261884"/>
          </a:xfrm>
          <a:prstGeom prst="rect">
            <a:avLst/>
          </a:prstGeom>
          <a:noFill/>
          <a:ln w="9525">
            <a:noFill/>
            <a:miter lim="800000"/>
            <a:headEnd/>
            <a:tailEnd/>
          </a:ln>
          <a:effectLst/>
        </p:spPr>
        <p:txBody>
          <a:bodyPr>
            <a:spAutoFit/>
          </a:bodyPr>
          <a:lstStyle/>
          <a:p>
            <a:r>
              <a:rPr lang="en-US" sz="1900" b="1" dirty="0">
                <a:effectLst>
                  <a:outerShdw blurRad="38100" dist="38100" dir="2700000" algn="tl">
                    <a:srgbClr val="FFFFFF"/>
                  </a:outerShdw>
                </a:effectLst>
              </a:rPr>
              <a:t>Eventually Fell</a:t>
            </a:r>
          </a:p>
          <a:p>
            <a:r>
              <a:rPr lang="en-US" sz="1900" u="none" dirty="0"/>
              <a:t>Eventually, the </a:t>
            </a:r>
            <a:r>
              <a:rPr lang="en-US" sz="1900" dirty="0"/>
              <a:t>Assyrian Empire fell to several groups including the </a:t>
            </a:r>
            <a:r>
              <a:rPr lang="en-US" sz="1900" u="sng" dirty="0"/>
              <a:t>Chaldeans (Neo-Babylonians) and the Medes.</a:t>
            </a:r>
          </a:p>
          <a:p>
            <a:endParaRPr lang="en-US" sz="1900" u="sng" dirty="0"/>
          </a:p>
        </p:txBody>
      </p:sp>
      <p:sp>
        <p:nvSpPr>
          <p:cNvPr id="4101" name="Text Box 5"/>
          <p:cNvSpPr txBox="1">
            <a:spLocks noChangeArrowheads="1"/>
          </p:cNvSpPr>
          <p:nvPr/>
        </p:nvSpPr>
        <p:spPr bwMode="auto">
          <a:xfrm>
            <a:off x="381000" y="1447800"/>
            <a:ext cx="5715000" cy="1554272"/>
          </a:xfrm>
          <a:prstGeom prst="rect">
            <a:avLst/>
          </a:prstGeom>
          <a:noFill/>
          <a:ln w="9525">
            <a:noFill/>
            <a:miter lim="800000"/>
            <a:headEnd/>
            <a:tailEnd/>
          </a:ln>
          <a:effectLst/>
        </p:spPr>
        <p:txBody>
          <a:bodyPr>
            <a:spAutoFit/>
          </a:bodyPr>
          <a:lstStyle/>
          <a:p>
            <a:r>
              <a:rPr lang="en-US" sz="1900" b="1" dirty="0">
                <a:effectLst>
                  <a:outerShdw blurRad="38100" dist="38100" dir="2700000" algn="tl">
                    <a:srgbClr val="FFFFFF"/>
                  </a:outerShdw>
                </a:effectLst>
              </a:rPr>
              <a:t>Assyrian Rulers</a:t>
            </a:r>
          </a:p>
          <a:p>
            <a:r>
              <a:rPr lang="en-US" sz="1900" dirty="0"/>
              <a:t>Assyrian kings ruled with </a:t>
            </a:r>
            <a:r>
              <a:rPr lang="en-US" sz="1900" u="sng" dirty="0"/>
              <a:t>absolute power</a:t>
            </a:r>
            <a:r>
              <a:rPr lang="en-US" sz="1900" dirty="0"/>
              <a:t>.</a:t>
            </a:r>
          </a:p>
          <a:p>
            <a:r>
              <a:rPr lang="en-US" sz="1900" u="none" dirty="0"/>
              <a:t>Kingdoms were well organized and efficient.</a:t>
            </a:r>
          </a:p>
          <a:p>
            <a:r>
              <a:rPr lang="en-US" sz="1900" u="none" dirty="0"/>
              <a:t>Kept direct contact with the people who helped administer their empire</a:t>
            </a:r>
          </a:p>
        </p:txBody>
      </p:sp>
      <p:sp>
        <p:nvSpPr>
          <p:cNvPr id="4102" name="Rectangle 6"/>
          <p:cNvSpPr>
            <a:spLocks noChangeArrowheads="1"/>
          </p:cNvSpPr>
          <p:nvPr/>
        </p:nvSpPr>
        <p:spPr bwMode="auto">
          <a:xfrm>
            <a:off x="381000" y="3268663"/>
            <a:ext cx="5562600" cy="1554272"/>
          </a:xfrm>
          <a:prstGeom prst="rect">
            <a:avLst/>
          </a:prstGeom>
          <a:noFill/>
          <a:ln w="9525">
            <a:noFill/>
            <a:miter lim="800000"/>
            <a:headEnd/>
            <a:tailEnd/>
          </a:ln>
          <a:effectLst/>
        </p:spPr>
        <p:txBody>
          <a:bodyPr anchor="ctr">
            <a:spAutoFit/>
          </a:bodyPr>
          <a:lstStyle/>
          <a:p>
            <a:r>
              <a:rPr lang="en-US" sz="1900" b="1" dirty="0">
                <a:effectLst>
                  <a:outerShdw blurRad="38100" dist="38100" dir="2700000" algn="tl">
                    <a:srgbClr val="FFFFFF"/>
                  </a:outerShdw>
                </a:effectLst>
              </a:rPr>
              <a:t>Transportation/Courier system</a:t>
            </a:r>
          </a:p>
          <a:p>
            <a:r>
              <a:rPr lang="en-US" sz="1900" u="none" dirty="0"/>
              <a:t>They est. a </a:t>
            </a:r>
            <a:r>
              <a:rPr lang="en-US" sz="1900" dirty="0"/>
              <a:t>system where they </a:t>
            </a:r>
            <a:r>
              <a:rPr lang="en-US" sz="1900" u="sng" dirty="0"/>
              <a:t>could relay messages</a:t>
            </a:r>
            <a:r>
              <a:rPr lang="en-US" sz="1900" dirty="0"/>
              <a:t> by </a:t>
            </a:r>
            <a:r>
              <a:rPr lang="en-US" sz="1900" u="none" dirty="0"/>
              <a:t>horseback back and forth in a week’s time. </a:t>
            </a:r>
          </a:p>
          <a:p>
            <a:pPr eaLnBrk="0" hangingPunct="0"/>
            <a:endParaRPr lang="en-US" sz="1900" dirty="0">
              <a:latin typeface="Arial" charset="0"/>
            </a:endParaRPr>
          </a:p>
        </p:txBody>
      </p:sp>
      <p:sp>
        <p:nvSpPr>
          <p:cNvPr id="4103" name="Rectangle 7"/>
          <p:cNvSpPr>
            <a:spLocks noChangeArrowheads="1"/>
          </p:cNvSpPr>
          <p:nvPr/>
        </p:nvSpPr>
        <p:spPr bwMode="auto">
          <a:xfrm>
            <a:off x="457200" y="4800600"/>
            <a:ext cx="5486400" cy="1261884"/>
          </a:xfrm>
          <a:prstGeom prst="rect">
            <a:avLst/>
          </a:prstGeom>
          <a:noFill/>
          <a:ln w="9525">
            <a:noFill/>
            <a:miter lim="800000"/>
            <a:headEnd/>
            <a:tailEnd/>
          </a:ln>
          <a:effectLst/>
        </p:spPr>
        <p:txBody>
          <a:bodyPr anchor="ctr">
            <a:spAutoFit/>
          </a:bodyPr>
          <a:lstStyle/>
          <a:p>
            <a:r>
              <a:rPr lang="en-US" sz="1900" b="1" dirty="0">
                <a:effectLst>
                  <a:outerShdw blurRad="38100" dist="38100" dir="2700000" algn="tl">
                    <a:srgbClr val="FFFFFF"/>
                  </a:outerShdw>
                </a:effectLst>
              </a:rPr>
              <a:t>Ashurbanipal</a:t>
            </a:r>
          </a:p>
          <a:p>
            <a:r>
              <a:rPr lang="en-US" sz="1900" dirty="0"/>
              <a:t>Considered the </a:t>
            </a:r>
            <a:r>
              <a:rPr lang="en-US" sz="1900" u="sng" dirty="0"/>
              <a:t>greatest Assyrian King</a:t>
            </a:r>
            <a:r>
              <a:rPr lang="en-US" sz="1900" dirty="0"/>
              <a:t>.</a:t>
            </a:r>
          </a:p>
          <a:p>
            <a:r>
              <a:rPr lang="en-US" sz="1900" u="none" dirty="0"/>
              <a:t>He collected the writings of Mesopotamia and </a:t>
            </a:r>
            <a:r>
              <a:rPr lang="en-US" sz="1900" u="sng" dirty="0"/>
              <a:t>est. the great library of Nineveh</a:t>
            </a:r>
          </a:p>
        </p:txBody>
      </p:sp>
      <p:pic>
        <p:nvPicPr>
          <p:cNvPr id="4105" name="Picture 9" descr="Ashurbanipal (from British Musuem)"/>
          <p:cNvPicPr>
            <a:picLocks noChangeAspect="1" noChangeArrowheads="1"/>
          </p:cNvPicPr>
          <p:nvPr/>
        </p:nvPicPr>
        <p:blipFill>
          <a:blip r:embed="rId2" cstate="print"/>
          <a:srcRect t="2089" b="3917"/>
          <a:stretch>
            <a:fillRect/>
          </a:stretch>
        </p:blipFill>
        <p:spPr bwMode="auto">
          <a:xfrm>
            <a:off x="6248400" y="2362200"/>
            <a:ext cx="2579688" cy="4038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p:cTn id="7" dur="1000" fill="hold"/>
                                        <p:tgtEl>
                                          <p:spTgt spid="4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10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 calcmode="lin" valueType="num">
                                      <p:cBhvr>
                                        <p:cTn id="12" dur="1000" fill="hold"/>
                                        <p:tgtEl>
                                          <p:spTgt spid="410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10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10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101">
                                            <p:txEl>
                                              <p:pRg st="0" end="0"/>
                                            </p:txEl>
                                          </p:spTgt>
                                        </p:tgtEl>
                                        <p:attrNameLst>
                                          <p:attrName>style.visibility</p:attrName>
                                        </p:attrNameLst>
                                      </p:cBhvr>
                                      <p:to>
                                        <p:strVal val="visible"/>
                                      </p:to>
                                    </p:set>
                                    <p:anim calcmode="lin" valueType="num">
                                      <p:cBhvr>
                                        <p:cTn id="19" dur="1000" fill="hold"/>
                                        <p:tgtEl>
                                          <p:spTgt spid="4101">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101">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101">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101">
                                            <p:txEl>
                                              <p:pRg st="1" end="1"/>
                                            </p:txEl>
                                          </p:spTgt>
                                        </p:tgtEl>
                                        <p:attrNameLst>
                                          <p:attrName>style.visibility</p:attrName>
                                        </p:attrNameLst>
                                      </p:cBhvr>
                                      <p:to>
                                        <p:strVal val="visible"/>
                                      </p:to>
                                    </p:set>
                                    <p:anim calcmode="lin" valueType="num">
                                      <p:cBhvr>
                                        <p:cTn id="24" dur="1000" fill="hold"/>
                                        <p:tgtEl>
                                          <p:spTgt spid="4101">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4101">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4101">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101">
                                            <p:txEl>
                                              <p:pRg st="2" end="2"/>
                                            </p:txEl>
                                          </p:spTgt>
                                        </p:tgtEl>
                                        <p:attrNameLst>
                                          <p:attrName>style.visibility</p:attrName>
                                        </p:attrNameLst>
                                      </p:cBhvr>
                                      <p:to>
                                        <p:strVal val="visible"/>
                                      </p:to>
                                    </p:set>
                                    <p:anim calcmode="lin" valueType="num">
                                      <p:cBhvr>
                                        <p:cTn id="29" dur="1000" fill="hold"/>
                                        <p:tgtEl>
                                          <p:spTgt spid="4101">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4101">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4101">
                                            <p:txEl>
                                              <p:pRg st="2" end="2"/>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4101">
                                            <p:txEl>
                                              <p:pRg st="3" end="3"/>
                                            </p:txEl>
                                          </p:spTgt>
                                        </p:tgtEl>
                                        <p:attrNameLst>
                                          <p:attrName>style.visibility</p:attrName>
                                        </p:attrNameLst>
                                      </p:cBhvr>
                                      <p:to>
                                        <p:strVal val="visible"/>
                                      </p:to>
                                    </p:set>
                                    <p:anim calcmode="lin" valueType="num">
                                      <p:cBhvr>
                                        <p:cTn id="34" dur="1000" fill="hold"/>
                                        <p:tgtEl>
                                          <p:spTgt spid="4101">
                                            <p:txEl>
                                              <p:pRg st="3" end="3"/>
                                            </p:txEl>
                                          </p:spTgt>
                                        </p:tgtEl>
                                        <p:attrNameLst>
                                          <p:attrName>ppt_w</p:attrName>
                                        </p:attrNameLst>
                                      </p:cBhvr>
                                      <p:tavLst>
                                        <p:tav tm="0">
                                          <p:val>
                                            <p:strVal val="#ppt_w*0.70"/>
                                          </p:val>
                                        </p:tav>
                                        <p:tav tm="100000">
                                          <p:val>
                                            <p:strVal val="#ppt_w"/>
                                          </p:val>
                                        </p:tav>
                                      </p:tavLst>
                                    </p:anim>
                                    <p:anim calcmode="lin" valueType="num">
                                      <p:cBhvr>
                                        <p:cTn id="35" dur="1000" fill="hold"/>
                                        <p:tgtEl>
                                          <p:spTgt spid="4101">
                                            <p:txEl>
                                              <p:pRg st="3" end="3"/>
                                            </p:txEl>
                                          </p:spTgt>
                                        </p:tgtEl>
                                        <p:attrNameLst>
                                          <p:attrName>ppt_h</p:attrName>
                                        </p:attrNameLst>
                                      </p:cBhvr>
                                      <p:tavLst>
                                        <p:tav tm="0">
                                          <p:val>
                                            <p:strVal val="#ppt_h"/>
                                          </p:val>
                                        </p:tav>
                                        <p:tav tm="100000">
                                          <p:val>
                                            <p:strVal val="#ppt_h"/>
                                          </p:val>
                                        </p:tav>
                                      </p:tavLst>
                                    </p:anim>
                                    <p:animEffect transition="in" filter="fade">
                                      <p:cBhvr>
                                        <p:cTn id="36" dur="1000"/>
                                        <p:tgtEl>
                                          <p:spTgt spid="410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4102">
                                            <p:txEl>
                                              <p:pRg st="0" end="0"/>
                                            </p:txEl>
                                          </p:spTgt>
                                        </p:tgtEl>
                                        <p:attrNameLst>
                                          <p:attrName>style.visibility</p:attrName>
                                        </p:attrNameLst>
                                      </p:cBhvr>
                                      <p:to>
                                        <p:strVal val="visible"/>
                                      </p:to>
                                    </p:set>
                                    <p:anim calcmode="lin" valueType="num">
                                      <p:cBhvr>
                                        <p:cTn id="41" dur="1000" fill="hold"/>
                                        <p:tgtEl>
                                          <p:spTgt spid="4102">
                                            <p:txEl>
                                              <p:pRg st="0" end="0"/>
                                            </p:txEl>
                                          </p:spTgt>
                                        </p:tgtEl>
                                        <p:attrNameLst>
                                          <p:attrName>ppt_w</p:attrName>
                                        </p:attrNameLst>
                                      </p:cBhvr>
                                      <p:tavLst>
                                        <p:tav tm="0">
                                          <p:val>
                                            <p:strVal val="#ppt_w*0.70"/>
                                          </p:val>
                                        </p:tav>
                                        <p:tav tm="100000">
                                          <p:val>
                                            <p:strVal val="#ppt_w"/>
                                          </p:val>
                                        </p:tav>
                                      </p:tavLst>
                                    </p:anim>
                                    <p:anim calcmode="lin" valueType="num">
                                      <p:cBhvr>
                                        <p:cTn id="42" dur="1000" fill="hold"/>
                                        <p:tgtEl>
                                          <p:spTgt spid="4102">
                                            <p:txEl>
                                              <p:pRg st="0" end="0"/>
                                            </p:txEl>
                                          </p:spTgt>
                                        </p:tgtEl>
                                        <p:attrNameLst>
                                          <p:attrName>ppt_h</p:attrName>
                                        </p:attrNameLst>
                                      </p:cBhvr>
                                      <p:tavLst>
                                        <p:tav tm="0">
                                          <p:val>
                                            <p:strVal val="#ppt_h"/>
                                          </p:val>
                                        </p:tav>
                                        <p:tav tm="100000">
                                          <p:val>
                                            <p:strVal val="#ppt_h"/>
                                          </p:val>
                                        </p:tav>
                                      </p:tavLst>
                                    </p:anim>
                                    <p:animEffect transition="in" filter="fade">
                                      <p:cBhvr>
                                        <p:cTn id="43" dur="1000"/>
                                        <p:tgtEl>
                                          <p:spTgt spid="4102">
                                            <p:txEl>
                                              <p:pRg st="0" end="0"/>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4102">
                                            <p:txEl>
                                              <p:pRg st="1" end="1"/>
                                            </p:txEl>
                                          </p:spTgt>
                                        </p:tgtEl>
                                        <p:attrNameLst>
                                          <p:attrName>style.visibility</p:attrName>
                                        </p:attrNameLst>
                                      </p:cBhvr>
                                      <p:to>
                                        <p:strVal val="visible"/>
                                      </p:to>
                                    </p:set>
                                    <p:anim calcmode="lin" valueType="num">
                                      <p:cBhvr>
                                        <p:cTn id="46" dur="1000" fill="hold"/>
                                        <p:tgtEl>
                                          <p:spTgt spid="4102">
                                            <p:txEl>
                                              <p:pRg st="1" end="1"/>
                                            </p:txEl>
                                          </p:spTgt>
                                        </p:tgtEl>
                                        <p:attrNameLst>
                                          <p:attrName>ppt_w</p:attrName>
                                        </p:attrNameLst>
                                      </p:cBhvr>
                                      <p:tavLst>
                                        <p:tav tm="0">
                                          <p:val>
                                            <p:strVal val="#ppt_w*0.70"/>
                                          </p:val>
                                        </p:tav>
                                        <p:tav tm="100000">
                                          <p:val>
                                            <p:strVal val="#ppt_w"/>
                                          </p:val>
                                        </p:tav>
                                      </p:tavLst>
                                    </p:anim>
                                    <p:anim calcmode="lin" valueType="num">
                                      <p:cBhvr>
                                        <p:cTn id="47" dur="1000" fill="hold"/>
                                        <p:tgtEl>
                                          <p:spTgt spid="4102">
                                            <p:txEl>
                                              <p:pRg st="1" end="1"/>
                                            </p:txEl>
                                          </p:spTgt>
                                        </p:tgtEl>
                                        <p:attrNameLst>
                                          <p:attrName>ppt_h</p:attrName>
                                        </p:attrNameLst>
                                      </p:cBhvr>
                                      <p:tavLst>
                                        <p:tav tm="0">
                                          <p:val>
                                            <p:strVal val="#ppt_h"/>
                                          </p:val>
                                        </p:tav>
                                        <p:tav tm="100000">
                                          <p:val>
                                            <p:strVal val="#ppt_h"/>
                                          </p:val>
                                        </p:tav>
                                      </p:tavLst>
                                    </p:anim>
                                    <p:animEffect transition="in" filter="fade">
                                      <p:cBhvr>
                                        <p:cTn id="48" dur="1000"/>
                                        <p:tgtEl>
                                          <p:spTgt spid="410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4103">
                                            <p:txEl>
                                              <p:pRg st="0" end="0"/>
                                            </p:txEl>
                                          </p:spTgt>
                                        </p:tgtEl>
                                        <p:attrNameLst>
                                          <p:attrName>style.visibility</p:attrName>
                                        </p:attrNameLst>
                                      </p:cBhvr>
                                      <p:to>
                                        <p:strVal val="visible"/>
                                      </p:to>
                                    </p:set>
                                    <p:anim calcmode="lin" valueType="num">
                                      <p:cBhvr>
                                        <p:cTn id="53" dur="1000" fill="hold"/>
                                        <p:tgtEl>
                                          <p:spTgt spid="4103">
                                            <p:txEl>
                                              <p:pRg st="0" end="0"/>
                                            </p:txEl>
                                          </p:spTgt>
                                        </p:tgtEl>
                                        <p:attrNameLst>
                                          <p:attrName>ppt_w</p:attrName>
                                        </p:attrNameLst>
                                      </p:cBhvr>
                                      <p:tavLst>
                                        <p:tav tm="0">
                                          <p:val>
                                            <p:strVal val="#ppt_w*0.70"/>
                                          </p:val>
                                        </p:tav>
                                        <p:tav tm="100000">
                                          <p:val>
                                            <p:strVal val="#ppt_w"/>
                                          </p:val>
                                        </p:tav>
                                      </p:tavLst>
                                    </p:anim>
                                    <p:anim calcmode="lin" valueType="num">
                                      <p:cBhvr>
                                        <p:cTn id="54" dur="1000" fill="hold"/>
                                        <p:tgtEl>
                                          <p:spTgt spid="4103">
                                            <p:txEl>
                                              <p:pRg st="0" end="0"/>
                                            </p:txEl>
                                          </p:spTgt>
                                        </p:tgtEl>
                                        <p:attrNameLst>
                                          <p:attrName>ppt_h</p:attrName>
                                        </p:attrNameLst>
                                      </p:cBhvr>
                                      <p:tavLst>
                                        <p:tav tm="0">
                                          <p:val>
                                            <p:strVal val="#ppt_h"/>
                                          </p:val>
                                        </p:tav>
                                        <p:tav tm="100000">
                                          <p:val>
                                            <p:strVal val="#ppt_h"/>
                                          </p:val>
                                        </p:tav>
                                      </p:tavLst>
                                    </p:anim>
                                    <p:animEffect transition="in" filter="fade">
                                      <p:cBhvr>
                                        <p:cTn id="55" dur="1000"/>
                                        <p:tgtEl>
                                          <p:spTgt spid="4103">
                                            <p:txEl>
                                              <p:pRg st="0" end="0"/>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4103">
                                            <p:txEl>
                                              <p:pRg st="1" end="1"/>
                                            </p:txEl>
                                          </p:spTgt>
                                        </p:tgtEl>
                                        <p:attrNameLst>
                                          <p:attrName>style.visibility</p:attrName>
                                        </p:attrNameLst>
                                      </p:cBhvr>
                                      <p:to>
                                        <p:strVal val="visible"/>
                                      </p:to>
                                    </p:set>
                                    <p:anim calcmode="lin" valueType="num">
                                      <p:cBhvr>
                                        <p:cTn id="58" dur="1000" fill="hold"/>
                                        <p:tgtEl>
                                          <p:spTgt spid="4103">
                                            <p:txEl>
                                              <p:pRg st="1" end="1"/>
                                            </p:txEl>
                                          </p:spTgt>
                                        </p:tgtEl>
                                        <p:attrNameLst>
                                          <p:attrName>ppt_w</p:attrName>
                                        </p:attrNameLst>
                                      </p:cBhvr>
                                      <p:tavLst>
                                        <p:tav tm="0">
                                          <p:val>
                                            <p:strVal val="#ppt_w*0.70"/>
                                          </p:val>
                                        </p:tav>
                                        <p:tav tm="100000">
                                          <p:val>
                                            <p:strVal val="#ppt_w"/>
                                          </p:val>
                                        </p:tav>
                                      </p:tavLst>
                                    </p:anim>
                                    <p:anim calcmode="lin" valueType="num">
                                      <p:cBhvr>
                                        <p:cTn id="59" dur="1000" fill="hold"/>
                                        <p:tgtEl>
                                          <p:spTgt spid="4103">
                                            <p:txEl>
                                              <p:pRg st="1" end="1"/>
                                            </p:txEl>
                                          </p:spTgt>
                                        </p:tgtEl>
                                        <p:attrNameLst>
                                          <p:attrName>ppt_h</p:attrName>
                                        </p:attrNameLst>
                                      </p:cBhvr>
                                      <p:tavLst>
                                        <p:tav tm="0">
                                          <p:val>
                                            <p:strVal val="#ppt_h"/>
                                          </p:val>
                                        </p:tav>
                                        <p:tav tm="100000">
                                          <p:val>
                                            <p:strVal val="#ppt_h"/>
                                          </p:val>
                                        </p:tav>
                                      </p:tavLst>
                                    </p:anim>
                                    <p:animEffect transition="in" filter="fade">
                                      <p:cBhvr>
                                        <p:cTn id="60" dur="1000"/>
                                        <p:tgtEl>
                                          <p:spTgt spid="4103">
                                            <p:txEl>
                                              <p:pRg st="1" end="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4103">
                                            <p:txEl>
                                              <p:pRg st="2" end="2"/>
                                            </p:txEl>
                                          </p:spTgt>
                                        </p:tgtEl>
                                        <p:attrNameLst>
                                          <p:attrName>style.visibility</p:attrName>
                                        </p:attrNameLst>
                                      </p:cBhvr>
                                      <p:to>
                                        <p:strVal val="visible"/>
                                      </p:to>
                                    </p:set>
                                    <p:anim calcmode="lin" valueType="num">
                                      <p:cBhvr>
                                        <p:cTn id="63" dur="1000" fill="hold"/>
                                        <p:tgtEl>
                                          <p:spTgt spid="4103">
                                            <p:txEl>
                                              <p:pRg st="2" end="2"/>
                                            </p:txEl>
                                          </p:spTgt>
                                        </p:tgtEl>
                                        <p:attrNameLst>
                                          <p:attrName>ppt_w</p:attrName>
                                        </p:attrNameLst>
                                      </p:cBhvr>
                                      <p:tavLst>
                                        <p:tav tm="0">
                                          <p:val>
                                            <p:strVal val="#ppt_w*0.70"/>
                                          </p:val>
                                        </p:tav>
                                        <p:tav tm="100000">
                                          <p:val>
                                            <p:strVal val="#ppt_w"/>
                                          </p:val>
                                        </p:tav>
                                      </p:tavLst>
                                    </p:anim>
                                    <p:anim calcmode="lin" valueType="num">
                                      <p:cBhvr>
                                        <p:cTn id="64" dur="1000" fill="hold"/>
                                        <p:tgtEl>
                                          <p:spTgt spid="4103">
                                            <p:txEl>
                                              <p:pRg st="2" end="2"/>
                                            </p:txEl>
                                          </p:spTgt>
                                        </p:tgtEl>
                                        <p:attrNameLst>
                                          <p:attrName>ppt_h</p:attrName>
                                        </p:attrNameLst>
                                      </p:cBhvr>
                                      <p:tavLst>
                                        <p:tav tm="0">
                                          <p:val>
                                            <p:strVal val="#ppt_h"/>
                                          </p:val>
                                        </p:tav>
                                        <p:tav tm="100000">
                                          <p:val>
                                            <p:strVal val="#ppt_h"/>
                                          </p:val>
                                        </p:tav>
                                      </p:tavLst>
                                    </p:anim>
                                    <p:animEffect transition="in" filter="fade">
                                      <p:cBhvr>
                                        <p:cTn id="65" dur="1000"/>
                                        <p:tgtEl>
                                          <p:spTgt spid="4103">
                                            <p:txEl>
                                              <p:pRg st="2" end="2"/>
                                            </p:txEl>
                                          </p:spTgt>
                                        </p:tgtEl>
                                      </p:cBhvr>
                                    </p:animEffect>
                                  </p:childTnLst>
                                </p:cTn>
                              </p:par>
                              <p:par>
                                <p:cTn id="66" presetID="53" presetClass="entr" presetSubtype="0" fill="hold" nodeType="withEffect">
                                  <p:stCondLst>
                                    <p:cond delay="0"/>
                                  </p:stCondLst>
                                  <p:childTnLst>
                                    <p:set>
                                      <p:cBhvr>
                                        <p:cTn id="67" dur="1" fill="hold">
                                          <p:stCondLst>
                                            <p:cond delay="0"/>
                                          </p:stCondLst>
                                        </p:cTn>
                                        <p:tgtEl>
                                          <p:spTgt spid="4105"/>
                                        </p:tgtEl>
                                        <p:attrNameLst>
                                          <p:attrName>style.visibility</p:attrName>
                                        </p:attrNameLst>
                                      </p:cBhvr>
                                      <p:to>
                                        <p:strVal val="visible"/>
                                      </p:to>
                                    </p:set>
                                    <p:anim calcmode="lin" valueType="num">
                                      <p:cBhvr>
                                        <p:cTn id="68" dur="500" fill="hold"/>
                                        <p:tgtEl>
                                          <p:spTgt spid="4105"/>
                                        </p:tgtEl>
                                        <p:attrNameLst>
                                          <p:attrName>ppt_w</p:attrName>
                                        </p:attrNameLst>
                                      </p:cBhvr>
                                      <p:tavLst>
                                        <p:tav tm="0">
                                          <p:val>
                                            <p:fltVal val="0"/>
                                          </p:val>
                                        </p:tav>
                                        <p:tav tm="100000">
                                          <p:val>
                                            <p:strVal val="#ppt_w"/>
                                          </p:val>
                                        </p:tav>
                                      </p:tavLst>
                                    </p:anim>
                                    <p:anim calcmode="lin" valueType="num">
                                      <p:cBhvr>
                                        <p:cTn id="69" dur="500" fill="hold"/>
                                        <p:tgtEl>
                                          <p:spTgt spid="4105"/>
                                        </p:tgtEl>
                                        <p:attrNameLst>
                                          <p:attrName>ppt_h</p:attrName>
                                        </p:attrNameLst>
                                      </p:cBhvr>
                                      <p:tavLst>
                                        <p:tav tm="0">
                                          <p:val>
                                            <p:fltVal val="0"/>
                                          </p:val>
                                        </p:tav>
                                        <p:tav tm="100000">
                                          <p:val>
                                            <p:strVal val="#ppt_h"/>
                                          </p:val>
                                        </p:tav>
                                      </p:tavLst>
                                    </p:anim>
                                    <p:animEffect transition="in" filter="fade">
                                      <p:cBhvr>
                                        <p:cTn id="70"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28600" y="86380"/>
            <a:ext cx="5479385" cy="523220"/>
          </a:xfrm>
          <a:prstGeom prst="rect">
            <a:avLst/>
          </a:prstGeom>
          <a:noFill/>
          <a:ln w="9525">
            <a:noFill/>
            <a:miter lim="800000"/>
            <a:headEnd/>
            <a:tailEnd/>
          </a:ln>
          <a:effectLst/>
        </p:spPr>
        <p:txBody>
          <a:bodyPr wrap="none">
            <a:spAutoFit/>
          </a:bodyPr>
          <a:lstStyle/>
          <a:p>
            <a:r>
              <a:rPr lang="en-US" sz="2800" b="1" u="none" dirty="0" smtClean="0">
                <a:effectLst>
                  <a:outerShdw blurRad="38100" dist="38100" dir="2700000" algn="tl">
                    <a:srgbClr val="FFFFFF"/>
                  </a:outerShdw>
                </a:effectLst>
              </a:rPr>
              <a:t>Nineveh: </a:t>
            </a:r>
            <a:r>
              <a:rPr lang="en-US" sz="2800" b="1" dirty="0" smtClean="0">
                <a:effectLst>
                  <a:outerShdw blurRad="38100" dist="38100" dir="2700000" algn="tl">
                    <a:srgbClr val="FFFFFF"/>
                  </a:outerShdw>
                </a:effectLst>
              </a:rPr>
              <a:t>The Assyrian Capital</a:t>
            </a:r>
            <a:endParaRPr lang="en-US" sz="2800" b="1" dirty="0">
              <a:effectLst>
                <a:outerShdw blurRad="38100" dist="38100" dir="2700000" algn="tl">
                  <a:srgbClr val="FFFFFF"/>
                </a:outerShdw>
              </a:effectLst>
            </a:endParaRPr>
          </a:p>
        </p:txBody>
      </p:sp>
      <p:pic>
        <p:nvPicPr>
          <p:cNvPr id="6150" name="Picture 6" descr="nineveh_city_walls"/>
          <p:cNvPicPr>
            <a:picLocks noChangeAspect="1" noChangeArrowheads="1"/>
          </p:cNvPicPr>
          <p:nvPr/>
        </p:nvPicPr>
        <p:blipFill>
          <a:blip r:embed="rId2" cstate="print"/>
          <a:srcRect/>
          <a:stretch>
            <a:fillRect/>
          </a:stretch>
        </p:blipFill>
        <p:spPr bwMode="auto">
          <a:xfrm>
            <a:off x="2895600" y="914400"/>
            <a:ext cx="3505200" cy="2316163"/>
          </a:xfrm>
          <a:prstGeom prst="rect">
            <a:avLst/>
          </a:prstGeom>
          <a:noFill/>
        </p:spPr>
      </p:pic>
      <p:pic>
        <p:nvPicPr>
          <p:cNvPr id="6152" name="Picture 8" descr="nineveh"/>
          <p:cNvPicPr>
            <a:picLocks noChangeAspect="1" noChangeArrowheads="1"/>
          </p:cNvPicPr>
          <p:nvPr/>
        </p:nvPicPr>
        <p:blipFill>
          <a:blip r:embed="rId3" cstate="print"/>
          <a:srcRect/>
          <a:stretch>
            <a:fillRect/>
          </a:stretch>
        </p:blipFill>
        <p:spPr bwMode="auto">
          <a:xfrm>
            <a:off x="228600" y="685800"/>
            <a:ext cx="2489200" cy="2590800"/>
          </a:xfrm>
          <a:prstGeom prst="rect">
            <a:avLst/>
          </a:prstGeom>
          <a:noFill/>
        </p:spPr>
      </p:pic>
      <p:pic>
        <p:nvPicPr>
          <p:cNvPr id="6156" name="Picture 12" descr="CS010607"/>
          <p:cNvPicPr>
            <a:picLocks noChangeAspect="1" noChangeArrowheads="1"/>
          </p:cNvPicPr>
          <p:nvPr/>
        </p:nvPicPr>
        <p:blipFill>
          <a:blip r:embed="rId4" cstate="print"/>
          <a:srcRect/>
          <a:stretch>
            <a:fillRect/>
          </a:stretch>
        </p:blipFill>
        <p:spPr bwMode="auto">
          <a:xfrm>
            <a:off x="533400" y="3810000"/>
            <a:ext cx="3886200" cy="2824163"/>
          </a:xfrm>
          <a:prstGeom prst="rect">
            <a:avLst/>
          </a:prstGeom>
          <a:noFill/>
        </p:spPr>
      </p:pic>
      <p:pic>
        <p:nvPicPr>
          <p:cNvPr id="6158" name="Picture 14" descr="IH020416"/>
          <p:cNvPicPr>
            <a:picLocks noChangeAspect="1" noChangeArrowheads="1"/>
          </p:cNvPicPr>
          <p:nvPr/>
        </p:nvPicPr>
        <p:blipFill>
          <a:blip r:embed="rId5" cstate="print"/>
          <a:srcRect/>
          <a:stretch>
            <a:fillRect/>
          </a:stretch>
        </p:blipFill>
        <p:spPr bwMode="auto">
          <a:xfrm>
            <a:off x="5105400" y="3657600"/>
            <a:ext cx="3676650" cy="2971800"/>
          </a:xfrm>
          <a:prstGeom prst="rect">
            <a:avLst/>
          </a:prstGeom>
          <a:noFill/>
        </p:spPr>
      </p:pic>
      <p:pic>
        <p:nvPicPr>
          <p:cNvPr id="6160" name="Picture 16" descr="IH020468"/>
          <p:cNvPicPr>
            <a:picLocks noChangeAspect="1" noChangeArrowheads="1"/>
          </p:cNvPicPr>
          <p:nvPr/>
        </p:nvPicPr>
        <p:blipFill>
          <a:blip r:embed="rId6" cstate="print"/>
          <a:srcRect/>
          <a:stretch>
            <a:fillRect/>
          </a:stretch>
        </p:blipFill>
        <p:spPr bwMode="auto">
          <a:xfrm>
            <a:off x="6799263" y="228600"/>
            <a:ext cx="1938337"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strVal val="#ppt_w*0.70"/>
                                          </p:val>
                                        </p:tav>
                                        <p:tav tm="100000">
                                          <p:val>
                                            <p:strVal val="#ppt_w"/>
                                          </p:val>
                                        </p:tav>
                                      </p:tavLst>
                                    </p:anim>
                                    <p:anim calcmode="lin" valueType="num">
                                      <p:cBhvr>
                                        <p:cTn id="8" dur="1000" fill="hold"/>
                                        <p:tgtEl>
                                          <p:spTgt spid="6148"/>
                                        </p:tgtEl>
                                        <p:attrNameLst>
                                          <p:attrName>ppt_h</p:attrName>
                                        </p:attrNameLst>
                                      </p:cBhvr>
                                      <p:tavLst>
                                        <p:tav tm="0">
                                          <p:val>
                                            <p:strVal val="#ppt_h"/>
                                          </p:val>
                                        </p:tav>
                                        <p:tav tm="100000">
                                          <p:val>
                                            <p:strVal val="#ppt_h"/>
                                          </p:val>
                                        </p:tav>
                                      </p:tavLst>
                                    </p:anim>
                                    <p:animEffect transition="in" filter="fade">
                                      <p:cBhvr>
                                        <p:cTn id="9" dur="1000"/>
                                        <p:tgtEl>
                                          <p:spTgt spid="6148"/>
                                        </p:tgtEl>
                                      </p:cBhvr>
                                    </p:animEffect>
                                  </p:childTnLst>
                                </p:cTn>
                              </p:par>
                              <p:par>
                                <p:cTn id="10" presetID="55" presetClass="entr" presetSubtype="0" fill="hold" nodeType="withEffect">
                                  <p:stCondLst>
                                    <p:cond delay="0"/>
                                  </p:stCondLst>
                                  <p:childTnLst>
                                    <p:set>
                                      <p:cBhvr>
                                        <p:cTn id="11" dur="1" fill="hold">
                                          <p:stCondLst>
                                            <p:cond delay="0"/>
                                          </p:stCondLst>
                                        </p:cTn>
                                        <p:tgtEl>
                                          <p:spTgt spid="6152"/>
                                        </p:tgtEl>
                                        <p:attrNameLst>
                                          <p:attrName>style.visibility</p:attrName>
                                        </p:attrNameLst>
                                      </p:cBhvr>
                                      <p:to>
                                        <p:strVal val="visible"/>
                                      </p:to>
                                    </p:set>
                                    <p:anim calcmode="lin" valueType="num">
                                      <p:cBhvr>
                                        <p:cTn id="12" dur="1000" fill="hold"/>
                                        <p:tgtEl>
                                          <p:spTgt spid="6152"/>
                                        </p:tgtEl>
                                        <p:attrNameLst>
                                          <p:attrName>ppt_w</p:attrName>
                                        </p:attrNameLst>
                                      </p:cBhvr>
                                      <p:tavLst>
                                        <p:tav tm="0">
                                          <p:val>
                                            <p:strVal val="#ppt_w*0.70"/>
                                          </p:val>
                                        </p:tav>
                                        <p:tav tm="100000">
                                          <p:val>
                                            <p:strVal val="#ppt_w"/>
                                          </p:val>
                                        </p:tav>
                                      </p:tavLst>
                                    </p:anim>
                                    <p:anim calcmode="lin" valueType="num">
                                      <p:cBhvr>
                                        <p:cTn id="13" dur="1000" fill="hold"/>
                                        <p:tgtEl>
                                          <p:spTgt spid="6152"/>
                                        </p:tgtEl>
                                        <p:attrNameLst>
                                          <p:attrName>ppt_h</p:attrName>
                                        </p:attrNameLst>
                                      </p:cBhvr>
                                      <p:tavLst>
                                        <p:tav tm="0">
                                          <p:val>
                                            <p:strVal val="#ppt_h"/>
                                          </p:val>
                                        </p:tav>
                                        <p:tav tm="100000">
                                          <p:val>
                                            <p:strVal val="#ppt_h"/>
                                          </p:val>
                                        </p:tav>
                                      </p:tavLst>
                                    </p:anim>
                                    <p:animEffect transition="in" filter="fade">
                                      <p:cBhvr>
                                        <p:cTn id="14" dur="1000"/>
                                        <p:tgtEl>
                                          <p:spTgt spid="6152"/>
                                        </p:tgtEl>
                                      </p:cBhvr>
                                    </p:animEffect>
                                  </p:childTnLst>
                                </p:cTn>
                              </p:par>
                              <p:par>
                                <p:cTn id="15" presetID="55"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p:cTn id="17" dur="1000" fill="hold"/>
                                        <p:tgtEl>
                                          <p:spTgt spid="6150"/>
                                        </p:tgtEl>
                                        <p:attrNameLst>
                                          <p:attrName>ppt_w</p:attrName>
                                        </p:attrNameLst>
                                      </p:cBhvr>
                                      <p:tavLst>
                                        <p:tav tm="0">
                                          <p:val>
                                            <p:strVal val="#ppt_w*0.70"/>
                                          </p:val>
                                        </p:tav>
                                        <p:tav tm="100000">
                                          <p:val>
                                            <p:strVal val="#ppt_w"/>
                                          </p:val>
                                        </p:tav>
                                      </p:tavLst>
                                    </p:anim>
                                    <p:anim calcmode="lin" valueType="num">
                                      <p:cBhvr>
                                        <p:cTn id="18" dur="1000" fill="hold"/>
                                        <p:tgtEl>
                                          <p:spTgt spid="6150"/>
                                        </p:tgtEl>
                                        <p:attrNameLst>
                                          <p:attrName>ppt_h</p:attrName>
                                        </p:attrNameLst>
                                      </p:cBhvr>
                                      <p:tavLst>
                                        <p:tav tm="0">
                                          <p:val>
                                            <p:strVal val="#ppt_h"/>
                                          </p:val>
                                        </p:tav>
                                        <p:tav tm="100000">
                                          <p:val>
                                            <p:strVal val="#ppt_h"/>
                                          </p:val>
                                        </p:tav>
                                      </p:tavLst>
                                    </p:anim>
                                    <p:animEffect transition="in" filter="fade">
                                      <p:cBhvr>
                                        <p:cTn id="19" dur="1000"/>
                                        <p:tgtEl>
                                          <p:spTgt spid="6150"/>
                                        </p:tgtEl>
                                      </p:cBhvr>
                                    </p:animEffect>
                                  </p:childTnLst>
                                </p:cTn>
                              </p:par>
                              <p:par>
                                <p:cTn id="20" presetID="55" presetClass="entr" presetSubtype="0" fill="hold" nodeType="withEffect">
                                  <p:stCondLst>
                                    <p:cond delay="0"/>
                                  </p:stCondLst>
                                  <p:childTnLst>
                                    <p:set>
                                      <p:cBhvr>
                                        <p:cTn id="21" dur="1" fill="hold">
                                          <p:stCondLst>
                                            <p:cond delay="0"/>
                                          </p:stCondLst>
                                        </p:cTn>
                                        <p:tgtEl>
                                          <p:spTgt spid="6160"/>
                                        </p:tgtEl>
                                        <p:attrNameLst>
                                          <p:attrName>style.visibility</p:attrName>
                                        </p:attrNameLst>
                                      </p:cBhvr>
                                      <p:to>
                                        <p:strVal val="visible"/>
                                      </p:to>
                                    </p:set>
                                    <p:anim calcmode="lin" valueType="num">
                                      <p:cBhvr>
                                        <p:cTn id="22" dur="1000" fill="hold"/>
                                        <p:tgtEl>
                                          <p:spTgt spid="6160"/>
                                        </p:tgtEl>
                                        <p:attrNameLst>
                                          <p:attrName>ppt_w</p:attrName>
                                        </p:attrNameLst>
                                      </p:cBhvr>
                                      <p:tavLst>
                                        <p:tav tm="0">
                                          <p:val>
                                            <p:strVal val="#ppt_w*0.70"/>
                                          </p:val>
                                        </p:tav>
                                        <p:tav tm="100000">
                                          <p:val>
                                            <p:strVal val="#ppt_w"/>
                                          </p:val>
                                        </p:tav>
                                      </p:tavLst>
                                    </p:anim>
                                    <p:anim calcmode="lin" valueType="num">
                                      <p:cBhvr>
                                        <p:cTn id="23" dur="1000" fill="hold"/>
                                        <p:tgtEl>
                                          <p:spTgt spid="6160"/>
                                        </p:tgtEl>
                                        <p:attrNameLst>
                                          <p:attrName>ppt_h</p:attrName>
                                        </p:attrNameLst>
                                      </p:cBhvr>
                                      <p:tavLst>
                                        <p:tav tm="0">
                                          <p:val>
                                            <p:strVal val="#ppt_h"/>
                                          </p:val>
                                        </p:tav>
                                        <p:tav tm="100000">
                                          <p:val>
                                            <p:strVal val="#ppt_h"/>
                                          </p:val>
                                        </p:tav>
                                      </p:tavLst>
                                    </p:anim>
                                    <p:animEffect transition="in" filter="fade">
                                      <p:cBhvr>
                                        <p:cTn id="24" dur="1000"/>
                                        <p:tgtEl>
                                          <p:spTgt spid="6160"/>
                                        </p:tgtEl>
                                      </p:cBhvr>
                                    </p:animEffect>
                                  </p:childTnLst>
                                </p:cTn>
                              </p:par>
                              <p:par>
                                <p:cTn id="25" presetID="55" presetClass="entr" presetSubtype="0" fill="hold" nodeType="withEffect">
                                  <p:stCondLst>
                                    <p:cond delay="0"/>
                                  </p:stCondLst>
                                  <p:childTnLst>
                                    <p:set>
                                      <p:cBhvr>
                                        <p:cTn id="26" dur="1" fill="hold">
                                          <p:stCondLst>
                                            <p:cond delay="0"/>
                                          </p:stCondLst>
                                        </p:cTn>
                                        <p:tgtEl>
                                          <p:spTgt spid="6156"/>
                                        </p:tgtEl>
                                        <p:attrNameLst>
                                          <p:attrName>style.visibility</p:attrName>
                                        </p:attrNameLst>
                                      </p:cBhvr>
                                      <p:to>
                                        <p:strVal val="visible"/>
                                      </p:to>
                                    </p:set>
                                    <p:anim calcmode="lin" valueType="num">
                                      <p:cBhvr>
                                        <p:cTn id="27" dur="1000" fill="hold"/>
                                        <p:tgtEl>
                                          <p:spTgt spid="6156"/>
                                        </p:tgtEl>
                                        <p:attrNameLst>
                                          <p:attrName>ppt_w</p:attrName>
                                        </p:attrNameLst>
                                      </p:cBhvr>
                                      <p:tavLst>
                                        <p:tav tm="0">
                                          <p:val>
                                            <p:strVal val="#ppt_w*0.70"/>
                                          </p:val>
                                        </p:tav>
                                        <p:tav tm="100000">
                                          <p:val>
                                            <p:strVal val="#ppt_w"/>
                                          </p:val>
                                        </p:tav>
                                      </p:tavLst>
                                    </p:anim>
                                    <p:anim calcmode="lin" valueType="num">
                                      <p:cBhvr>
                                        <p:cTn id="28" dur="1000" fill="hold"/>
                                        <p:tgtEl>
                                          <p:spTgt spid="6156"/>
                                        </p:tgtEl>
                                        <p:attrNameLst>
                                          <p:attrName>ppt_h</p:attrName>
                                        </p:attrNameLst>
                                      </p:cBhvr>
                                      <p:tavLst>
                                        <p:tav tm="0">
                                          <p:val>
                                            <p:strVal val="#ppt_h"/>
                                          </p:val>
                                        </p:tav>
                                        <p:tav tm="100000">
                                          <p:val>
                                            <p:strVal val="#ppt_h"/>
                                          </p:val>
                                        </p:tav>
                                      </p:tavLst>
                                    </p:anim>
                                    <p:animEffect transition="in" filter="fade">
                                      <p:cBhvr>
                                        <p:cTn id="29" dur="1000"/>
                                        <p:tgtEl>
                                          <p:spTgt spid="6156"/>
                                        </p:tgtEl>
                                      </p:cBhvr>
                                    </p:animEffect>
                                  </p:childTnLst>
                                </p:cTn>
                              </p:par>
                              <p:par>
                                <p:cTn id="30" presetID="55" presetClass="entr" presetSubtype="0" fill="hold" nodeType="withEffect">
                                  <p:stCondLst>
                                    <p:cond delay="0"/>
                                  </p:stCondLst>
                                  <p:childTnLst>
                                    <p:set>
                                      <p:cBhvr>
                                        <p:cTn id="31" dur="1" fill="hold">
                                          <p:stCondLst>
                                            <p:cond delay="0"/>
                                          </p:stCondLst>
                                        </p:cTn>
                                        <p:tgtEl>
                                          <p:spTgt spid="6158"/>
                                        </p:tgtEl>
                                        <p:attrNameLst>
                                          <p:attrName>style.visibility</p:attrName>
                                        </p:attrNameLst>
                                      </p:cBhvr>
                                      <p:to>
                                        <p:strVal val="visible"/>
                                      </p:to>
                                    </p:set>
                                    <p:anim calcmode="lin" valueType="num">
                                      <p:cBhvr>
                                        <p:cTn id="32" dur="1000" fill="hold"/>
                                        <p:tgtEl>
                                          <p:spTgt spid="6158"/>
                                        </p:tgtEl>
                                        <p:attrNameLst>
                                          <p:attrName>ppt_w</p:attrName>
                                        </p:attrNameLst>
                                      </p:cBhvr>
                                      <p:tavLst>
                                        <p:tav tm="0">
                                          <p:val>
                                            <p:strVal val="#ppt_w*0.70"/>
                                          </p:val>
                                        </p:tav>
                                        <p:tav tm="100000">
                                          <p:val>
                                            <p:strVal val="#ppt_w"/>
                                          </p:val>
                                        </p:tav>
                                      </p:tavLst>
                                    </p:anim>
                                    <p:anim calcmode="lin" valueType="num">
                                      <p:cBhvr>
                                        <p:cTn id="33" dur="1000" fill="hold"/>
                                        <p:tgtEl>
                                          <p:spTgt spid="6158"/>
                                        </p:tgtEl>
                                        <p:attrNameLst>
                                          <p:attrName>ppt_h</p:attrName>
                                        </p:attrNameLst>
                                      </p:cBhvr>
                                      <p:tavLst>
                                        <p:tav tm="0">
                                          <p:val>
                                            <p:strVal val="#ppt_h"/>
                                          </p:val>
                                        </p:tav>
                                        <p:tav tm="100000">
                                          <p:val>
                                            <p:strVal val="#ppt_h"/>
                                          </p:val>
                                        </p:tav>
                                      </p:tavLst>
                                    </p:anim>
                                    <p:animEffect transition="in" filter="fade">
                                      <p:cBhvr>
                                        <p:cTn id="34" dur="1000"/>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ChangeArrowheads="1"/>
          </p:cNvSpPr>
          <p:nvPr/>
        </p:nvSpPr>
        <p:spPr bwMode="auto">
          <a:xfrm>
            <a:off x="381000" y="212725"/>
            <a:ext cx="2995613" cy="488950"/>
          </a:xfrm>
          <a:prstGeom prst="rect">
            <a:avLst/>
          </a:prstGeom>
          <a:noFill/>
          <a:ln w="9525">
            <a:noFill/>
            <a:miter lim="800000"/>
            <a:headEnd/>
            <a:tailEnd/>
          </a:ln>
          <a:effectLst/>
        </p:spPr>
        <p:txBody>
          <a:bodyPr wrap="none" anchor="ctr">
            <a:spAutoFit/>
          </a:bodyPr>
          <a:lstStyle/>
          <a:p>
            <a:r>
              <a:rPr lang="en-US" sz="2600" b="1">
                <a:effectLst>
                  <a:outerShdw blurRad="38100" dist="38100" dir="2700000" algn="tl">
                    <a:srgbClr val="FFFFFF"/>
                  </a:outerShdw>
                </a:effectLst>
              </a:rPr>
              <a:t>Military Strength</a:t>
            </a:r>
          </a:p>
        </p:txBody>
      </p:sp>
      <p:sp>
        <p:nvSpPr>
          <p:cNvPr id="5129" name="Text Box 9"/>
          <p:cNvSpPr txBox="1">
            <a:spLocks noChangeArrowheads="1"/>
          </p:cNvSpPr>
          <p:nvPr/>
        </p:nvSpPr>
        <p:spPr bwMode="auto">
          <a:xfrm>
            <a:off x="228600" y="838200"/>
            <a:ext cx="5943600" cy="1384995"/>
          </a:xfrm>
          <a:prstGeom prst="rect">
            <a:avLst/>
          </a:prstGeom>
          <a:noFill/>
          <a:ln w="9525">
            <a:noFill/>
            <a:miter lim="800000"/>
            <a:headEnd/>
            <a:tailEnd/>
          </a:ln>
          <a:effectLst/>
        </p:spPr>
        <p:txBody>
          <a:bodyPr>
            <a:spAutoFit/>
          </a:bodyPr>
          <a:lstStyle/>
          <a:p>
            <a:r>
              <a:rPr lang="en-US" u="none" dirty="0"/>
              <a:t>The Assyrian military was </a:t>
            </a:r>
            <a:r>
              <a:rPr lang="en-US" u="sng" dirty="0"/>
              <a:t>one of the strongest in the ancient world</a:t>
            </a:r>
            <a:r>
              <a:rPr lang="en-US" dirty="0"/>
              <a:t>.</a:t>
            </a:r>
          </a:p>
          <a:p>
            <a:endParaRPr lang="en-US" sz="1200" dirty="0"/>
          </a:p>
          <a:p>
            <a:r>
              <a:rPr lang="en-US" dirty="0"/>
              <a:t>They used fierce </a:t>
            </a:r>
            <a:r>
              <a:rPr lang="en-US" u="sng" dirty="0"/>
              <a:t>iron weapons</a:t>
            </a:r>
            <a:r>
              <a:rPr lang="en-US" dirty="0"/>
              <a:t> and </a:t>
            </a:r>
            <a:r>
              <a:rPr lang="en-US" u="sng" dirty="0"/>
              <a:t>psychological warfare</a:t>
            </a:r>
            <a:r>
              <a:rPr lang="en-US" dirty="0"/>
              <a:t>. </a:t>
            </a:r>
          </a:p>
        </p:txBody>
      </p:sp>
      <p:pic>
        <p:nvPicPr>
          <p:cNvPr id="5131" name="Picture 11" descr="siege_sm"/>
          <p:cNvPicPr>
            <a:picLocks noChangeAspect="1" noChangeArrowheads="1"/>
          </p:cNvPicPr>
          <p:nvPr/>
        </p:nvPicPr>
        <p:blipFill>
          <a:blip r:embed="rId2" cstate="print"/>
          <a:srcRect/>
          <a:stretch>
            <a:fillRect/>
          </a:stretch>
        </p:blipFill>
        <p:spPr bwMode="auto">
          <a:xfrm>
            <a:off x="6226563" y="228600"/>
            <a:ext cx="2688837" cy="2743200"/>
          </a:xfrm>
          <a:prstGeom prst="rect">
            <a:avLst/>
          </a:prstGeom>
          <a:noFill/>
        </p:spPr>
      </p:pic>
      <p:sp>
        <p:nvSpPr>
          <p:cNvPr id="5132" name="Text Box 12"/>
          <p:cNvSpPr txBox="1">
            <a:spLocks noChangeArrowheads="1"/>
          </p:cNvSpPr>
          <p:nvPr/>
        </p:nvSpPr>
        <p:spPr bwMode="auto">
          <a:xfrm>
            <a:off x="228600" y="3429000"/>
            <a:ext cx="6705600" cy="3016210"/>
          </a:xfrm>
          <a:prstGeom prst="rect">
            <a:avLst/>
          </a:prstGeom>
          <a:noFill/>
          <a:ln w="9525">
            <a:noFill/>
            <a:miter lim="800000"/>
            <a:headEnd/>
            <a:tailEnd/>
          </a:ln>
          <a:effectLst/>
        </p:spPr>
        <p:txBody>
          <a:bodyPr>
            <a:spAutoFit/>
          </a:bodyPr>
          <a:lstStyle/>
          <a:p>
            <a:pPr algn="ctr"/>
            <a:r>
              <a:rPr lang="en-US" u="none" dirty="0"/>
              <a:t>If people refused and were defeated they were treated harshly.</a:t>
            </a:r>
          </a:p>
          <a:p>
            <a:pPr algn="ctr"/>
            <a:endParaRPr lang="en-US" sz="1000" u="none" dirty="0"/>
          </a:p>
          <a:p>
            <a:pPr algn="ctr"/>
            <a:r>
              <a:rPr lang="en-US" u="none" dirty="0"/>
              <a:t>King </a:t>
            </a:r>
            <a:r>
              <a:rPr lang="en-US" u="none" dirty="0" err="1"/>
              <a:t>Ashurnasirpal</a:t>
            </a:r>
            <a:r>
              <a:rPr lang="en-US" u="none" dirty="0"/>
              <a:t> once stated</a:t>
            </a:r>
          </a:p>
          <a:p>
            <a:pPr algn="ctr"/>
            <a:r>
              <a:rPr lang="en-US" u="none" dirty="0"/>
              <a:t> “3,000 of their combat troops I felled with weapons . . . Many I took alive; from some of these I cut off their hands to the writs, from others I cut off their noses, ears and fingers; I put out the eyes of many of the soldiers. . . . I burned their young men and women to death.”</a:t>
            </a:r>
          </a:p>
          <a:p>
            <a:pPr algn="ctr"/>
            <a:endParaRPr lang="en-US" u="none" dirty="0"/>
          </a:p>
        </p:txBody>
      </p:sp>
      <p:sp>
        <p:nvSpPr>
          <p:cNvPr id="5133" name="Rectangle 13"/>
          <p:cNvSpPr>
            <a:spLocks noChangeArrowheads="1"/>
          </p:cNvSpPr>
          <p:nvPr/>
        </p:nvSpPr>
        <p:spPr bwMode="auto">
          <a:xfrm>
            <a:off x="304800" y="2514600"/>
            <a:ext cx="5486400" cy="646331"/>
          </a:xfrm>
          <a:prstGeom prst="rect">
            <a:avLst/>
          </a:prstGeom>
          <a:noFill/>
          <a:ln w="9525">
            <a:noFill/>
            <a:miter lim="800000"/>
            <a:headEnd/>
            <a:tailEnd/>
          </a:ln>
          <a:effectLst/>
        </p:spPr>
        <p:txBody>
          <a:bodyPr>
            <a:spAutoFit/>
          </a:bodyPr>
          <a:lstStyle/>
          <a:p>
            <a:r>
              <a:rPr lang="en-US" u="none" dirty="0"/>
              <a:t>The Assyrians would often attempt to get an area to surrender before attack.</a:t>
            </a:r>
          </a:p>
        </p:txBody>
      </p:sp>
      <p:pic>
        <p:nvPicPr>
          <p:cNvPr id="5135" name="Picture 15" descr="el_ane_32_143_4xl">
            <a:hlinkClick r:id="rId3"/>
          </p:cNvPr>
          <p:cNvPicPr>
            <a:picLocks noChangeAspect="1" noChangeArrowheads="1"/>
          </p:cNvPicPr>
          <p:nvPr/>
        </p:nvPicPr>
        <p:blipFill>
          <a:blip r:embed="rId4" cstate="print"/>
          <a:srcRect/>
          <a:stretch>
            <a:fillRect/>
          </a:stretch>
        </p:blipFill>
        <p:spPr bwMode="auto">
          <a:xfrm>
            <a:off x="7010400" y="4191000"/>
            <a:ext cx="1852613"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p:cTn id="7" dur="1000" fill="hold"/>
                                        <p:tgtEl>
                                          <p:spTgt spid="5128"/>
                                        </p:tgtEl>
                                        <p:attrNameLst>
                                          <p:attrName>ppt_w</p:attrName>
                                        </p:attrNameLst>
                                      </p:cBhvr>
                                      <p:tavLst>
                                        <p:tav tm="0">
                                          <p:val>
                                            <p:strVal val="#ppt_w*0.70"/>
                                          </p:val>
                                        </p:tav>
                                        <p:tav tm="100000">
                                          <p:val>
                                            <p:strVal val="#ppt_w"/>
                                          </p:val>
                                        </p:tav>
                                      </p:tavLst>
                                    </p:anim>
                                    <p:anim calcmode="lin" valueType="num">
                                      <p:cBhvr>
                                        <p:cTn id="8" dur="1000" fill="hold"/>
                                        <p:tgtEl>
                                          <p:spTgt spid="5128"/>
                                        </p:tgtEl>
                                        <p:attrNameLst>
                                          <p:attrName>ppt_h</p:attrName>
                                        </p:attrNameLst>
                                      </p:cBhvr>
                                      <p:tavLst>
                                        <p:tav tm="0">
                                          <p:val>
                                            <p:strVal val="#ppt_h"/>
                                          </p:val>
                                        </p:tav>
                                        <p:tav tm="100000">
                                          <p:val>
                                            <p:strVal val="#ppt_h"/>
                                          </p:val>
                                        </p:tav>
                                      </p:tavLst>
                                    </p:anim>
                                    <p:animEffect transition="in" filter="fade">
                                      <p:cBhvr>
                                        <p:cTn id="9" dur="1000"/>
                                        <p:tgtEl>
                                          <p:spTgt spid="5128"/>
                                        </p:tgtEl>
                                      </p:cBhvr>
                                    </p:animEffect>
                                  </p:childTnLst>
                                </p:cTn>
                              </p:par>
                              <p:par>
                                <p:cTn id="10" presetID="53" presetClass="entr" presetSubtype="0" fill="hold" nodeType="withEffect">
                                  <p:stCondLst>
                                    <p:cond delay="0"/>
                                  </p:stCondLst>
                                  <p:childTnLst>
                                    <p:set>
                                      <p:cBhvr>
                                        <p:cTn id="11" dur="1" fill="hold">
                                          <p:stCondLst>
                                            <p:cond delay="0"/>
                                          </p:stCondLst>
                                        </p:cTn>
                                        <p:tgtEl>
                                          <p:spTgt spid="5131"/>
                                        </p:tgtEl>
                                        <p:attrNameLst>
                                          <p:attrName>style.visibility</p:attrName>
                                        </p:attrNameLst>
                                      </p:cBhvr>
                                      <p:to>
                                        <p:strVal val="visible"/>
                                      </p:to>
                                    </p:set>
                                    <p:anim calcmode="lin" valueType="num">
                                      <p:cBhvr>
                                        <p:cTn id="12" dur="500" fill="hold"/>
                                        <p:tgtEl>
                                          <p:spTgt spid="5131"/>
                                        </p:tgtEl>
                                        <p:attrNameLst>
                                          <p:attrName>ppt_w</p:attrName>
                                        </p:attrNameLst>
                                      </p:cBhvr>
                                      <p:tavLst>
                                        <p:tav tm="0">
                                          <p:val>
                                            <p:fltVal val="0"/>
                                          </p:val>
                                        </p:tav>
                                        <p:tav tm="100000">
                                          <p:val>
                                            <p:strVal val="#ppt_w"/>
                                          </p:val>
                                        </p:tav>
                                      </p:tavLst>
                                    </p:anim>
                                    <p:anim calcmode="lin" valueType="num">
                                      <p:cBhvr>
                                        <p:cTn id="13" dur="500" fill="hold"/>
                                        <p:tgtEl>
                                          <p:spTgt spid="5131"/>
                                        </p:tgtEl>
                                        <p:attrNameLst>
                                          <p:attrName>ppt_h</p:attrName>
                                        </p:attrNameLst>
                                      </p:cBhvr>
                                      <p:tavLst>
                                        <p:tav tm="0">
                                          <p:val>
                                            <p:fltVal val="0"/>
                                          </p:val>
                                        </p:tav>
                                        <p:tav tm="100000">
                                          <p:val>
                                            <p:strVal val="#ppt_h"/>
                                          </p:val>
                                        </p:tav>
                                      </p:tavLst>
                                    </p:anim>
                                    <p:animEffect transition="in" filter="fade">
                                      <p:cBhvr>
                                        <p:cTn id="14" dur="500"/>
                                        <p:tgtEl>
                                          <p:spTgt spid="513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9">
                                            <p:txEl>
                                              <p:pRg st="0" end="0"/>
                                            </p:txEl>
                                          </p:spTgt>
                                        </p:tgtEl>
                                        <p:attrNameLst>
                                          <p:attrName>style.visibility</p:attrName>
                                        </p:attrNameLst>
                                      </p:cBhvr>
                                      <p:to>
                                        <p:strVal val="visible"/>
                                      </p:to>
                                    </p:set>
                                    <p:anim calcmode="lin" valueType="num">
                                      <p:cBhvr additive="base">
                                        <p:cTn id="19" dur="1000" fill="hold"/>
                                        <p:tgtEl>
                                          <p:spTgt spid="5129">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51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9">
                                            <p:txEl>
                                              <p:pRg st="2" end="2"/>
                                            </p:txEl>
                                          </p:spTgt>
                                        </p:tgtEl>
                                        <p:attrNameLst>
                                          <p:attrName>style.visibility</p:attrName>
                                        </p:attrNameLst>
                                      </p:cBhvr>
                                      <p:to>
                                        <p:strVal val="visible"/>
                                      </p:to>
                                    </p:set>
                                    <p:anim calcmode="lin" valueType="num">
                                      <p:cBhvr additive="base">
                                        <p:cTn id="25" dur="1000" fill="hold"/>
                                        <p:tgtEl>
                                          <p:spTgt spid="5129">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51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33"/>
                                        </p:tgtEl>
                                        <p:attrNameLst>
                                          <p:attrName>style.visibility</p:attrName>
                                        </p:attrNameLst>
                                      </p:cBhvr>
                                      <p:to>
                                        <p:strVal val="visible"/>
                                      </p:to>
                                    </p:set>
                                    <p:anim calcmode="lin" valueType="num">
                                      <p:cBhvr additive="base">
                                        <p:cTn id="31" dur="1000" fill="hold"/>
                                        <p:tgtEl>
                                          <p:spTgt spid="5133"/>
                                        </p:tgtEl>
                                        <p:attrNameLst>
                                          <p:attrName>ppt_x</p:attrName>
                                        </p:attrNameLst>
                                      </p:cBhvr>
                                      <p:tavLst>
                                        <p:tav tm="0">
                                          <p:val>
                                            <p:strVal val="0-#ppt_w/2"/>
                                          </p:val>
                                        </p:tav>
                                        <p:tav tm="100000">
                                          <p:val>
                                            <p:strVal val="#ppt_x"/>
                                          </p:val>
                                        </p:tav>
                                      </p:tavLst>
                                    </p:anim>
                                    <p:anim calcmode="lin" valueType="num">
                                      <p:cBhvr additive="base">
                                        <p:cTn id="32" dur="1000" fill="hold"/>
                                        <p:tgtEl>
                                          <p:spTgt spid="51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5132">
                                            <p:txEl>
                                              <p:pRg st="0" end="0"/>
                                            </p:txEl>
                                          </p:spTgt>
                                        </p:tgtEl>
                                        <p:attrNameLst>
                                          <p:attrName>style.visibility</p:attrName>
                                        </p:attrNameLst>
                                      </p:cBhvr>
                                      <p:to>
                                        <p:strVal val="visible"/>
                                      </p:to>
                                    </p:set>
                                    <p:anim calcmode="lin" valueType="num">
                                      <p:cBhvr>
                                        <p:cTn id="37" dur="500" fill="hold"/>
                                        <p:tgtEl>
                                          <p:spTgt spid="5132">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5132">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51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5132">
                                            <p:txEl>
                                              <p:pRg st="2" end="2"/>
                                            </p:txEl>
                                          </p:spTgt>
                                        </p:tgtEl>
                                        <p:attrNameLst>
                                          <p:attrName>style.visibility</p:attrName>
                                        </p:attrNameLst>
                                      </p:cBhvr>
                                      <p:to>
                                        <p:strVal val="visible"/>
                                      </p:to>
                                    </p:set>
                                    <p:anim calcmode="lin" valueType="num">
                                      <p:cBhvr>
                                        <p:cTn id="44" dur="500" fill="hold"/>
                                        <p:tgtEl>
                                          <p:spTgt spid="5132">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5132">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5132">
                                            <p:txEl>
                                              <p:pRg st="2" end="2"/>
                                            </p:txEl>
                                          </p:spTgt>
                                        </p:tgtEl>
                                      </p:cBhvr>
                                    </p:animEffect>
                                  </p:childTnLst>
                                </p:cTn>
                              </p:par>
                              <p:par>
                                <p:cTn id="47" presetID="53" presetClass="entr" presetSubtype="0" fill="hold" nodeType="withEffect">
                                  <p:stCondLst>
                                    <p:cond delay="0"/>
                                  </p:stCondLst>
                                  <p:childTnLst>
                                    <p:set>
                                      <p:cBhvr>
                                        <p:cTn id="48" dur="1" fill="hold">
                                          <p:stCondLst>
                                            <p:cond delay="0"/>
                                          </p:stCondLst>
                                        </p:cTn>
                                        <p:tgtEl>
                                          <p:spTgt spid="5132">
                                            <p:txEl>
                                              <p:pRg st="3" end="3"/>
                                            </p:txEl>
                                          </p:spTgt>
                                        </p:tgtEl>
                                        <p:attrNameLst>
                                          <p:attrName>style.visibility</p:attrName>
                                        </p:attrNameLst>
                                      </p:cBhvr>
                                      <p:to>
                                        <p:strVal val="visible"/>
                                      </p:to>
                                    </p:set>
                                    <p:anim calcmode="lin" valueType="num">
                                      <p:cBhvr>
                                        <p:cTn id="49" dur="500" fill="hold"/>
                                        <p:tgtEl>
                                          <p:spTgt spid="5132">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5132">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5132">
                                            <p:txEl>
                                              <p:pRg st="3" end="3"/>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5135"/>
                                        </p:tgtEl>
                                        <p:attrNameLst>
                                          <p:attrName>style.visibility</p:attrName>
                                        </p:attrNameLst>
                                      </p:cBhvr>
                                      <p:to>
                                        <p:strVal val="visible"/>
                                      </p:to>
                                    </p:set>
                                    <p:anim calcmode="lin" valueType="num">
                                      <p:cBhvr>
                                        <p:cTn id="54" dur="1000" fill="hold"/>
                                        <p:tgtEl>
                                          <p:spTgt spid="5135"/>
                                        </p:tgtEl>
                                        <p:attrNameLst>
                                          <p:attrName>ppt_w</p:attrName>
                                        </p:attrNameLst>
                                      </p:cBhvr>
                                      <p:tavLst>
                                        <p:tav tm="0">
                                          <p:val>
                                            <p:strVal val="#ppt_w*0.70"/>
                                          </p:val>
                                        </p:tav>
                                        <p:tav tm="100000">
                                          <p:val>
                                            <p:strVal val="#ppt_w"/>
                                          </p:val>
                                        </p:tav>
                                      </p:tavLst>
                                    </p:anim>
                                    <p:anim calcmode="lin" valueType="num">
                                      <p:cBhvr>
                                        <p:cTn id="55" dur="1000" fill="hold"/>
                                        <p:tgtEl>
                                          <p:spTgt spid="5135"/>
                                        </p:tgtEl>
                                        <p:attrNameLst>
                                          <p:attrName>ppt_h</p:attrName>
                                        </p:attrNameLst>
                                      </p:cBhvr>
                                      <p:tavLst>
                                        <p:tav tm="0">
                                          <p:val>
                                            <p:strVal val="#ppt_h"/>
                                          </p:val>
                                        </p:tav>
                                        <p:tav tm="100000">
                                          <p:val>
                                            <p:strVal val="#ppt_h"/>
                                          </p:val>
                                        </p:tav>
                                      </p:tavLst>
                                    </p:anim>
                                    <p:animEffect transition="in" filter="fade">
                                      <p:cBhvr>
                                        <p:cTn id="56" dur="1000"/>
                                        <p:tgtEl>
                                          <p:spTgt spid="5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29" grpId="0" build="p"/>
      <p:bldP spid="513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 Box 8"/>
          <p:cNvSpPr txBox="1">
            <a:spLocks noChangeArrowheads="1"/>
          </p:cNvSpPr>
          <p:nvPr/>
        </p:nvSpPr>
        <p:spPr bwMode="auto">
          <a:xfrm>
            <a:off x="304800" y="838200"/>
            <a:ext cx="6019800" cy="5909310"/>
          </a:xfrm>
          <a:prstGeom prst="rect">
            <a:avLst/>
          </a:prstGeom>
          <a:noFill/>
          <a:ln w="9525">
            <a:noFill/>
            <a:miter lim="800000"/>
            <a:headEnd/>
            <a:tailEnd/>
          </a:ln>
          <a:effectLst/>
        </p:spPr>
        <p:txBody>
          <a:bodyPr wrap="square">
            <a:spAutoFit/>
          </a:bodyPr>
          <a:lstStyle/>
          <a:p>
            <a:r>
              <a:rPr lang="en-US" sz="2100" dirty="0"/>
              <a:t>The </a:t>
            </a:r>
            <a:r>
              <a:rPr lang="en-US" sz="2100" u="sng" dirty="0"/>
              <a:t>Assyrian empire</a:t>
            </a:r>
            <a:r>
              <a:rPr lang="en-US" sz="2100" dirty="0"/>
              <a:t> eventually </a:t>
            </a:r>
            <a:r>
              <a:rPr lang="en-US" sz="2100" u="sng" dirty="0"/>
              <a:t>fell</a:t>
            </a:r>
            <a:r>
              <a:rPr lang="en-US" sz="2100" dirty="0"/>
              <a:t> and the </a:t>
            </a:r>
            <a:r>
              <a:rPr lang="en-US" sz="2100" u="sng" dirty="0"/>
              <a:t>Chaldeans (Neo Babylonians)</a:t>
            </a:r>
            <a:r>
              <a:rPr lang="en-US" sz="2100" dirty="0"/>
              <a:t> under king </a:t>
            </a:r>
            <a:r>
              <a:rPr lang="en-US" sz="2100" u="sng" dirty="0" smtClean="0"/>
              <a:t>Nebuchadnezzar </a:t>
            </a:r>
            <a:r>
              <a:rPr lang="en-US" sz="2100" u="none" dirty="0" smtClean="0"/>
              <a:t>who </a:t>
            </a:r>
            <a:r>
              <a:rPr lang="en-US" sz="2100" u="none" dirty="0"/>
              <a:t>made Babylon the most powerful state in the region.</a:t>
            </a:r>
          </a:p>
          <a:p>
            <a:endParaRPr lang="en-US" sz="2100" dirty="0"/>
          </a:p>
          <a:p>
            <a:r>
              <a:rPr lang="en-US" sz="2100" u="none" dirty="0"/>
              <a:t>Nebuchadnezzar is most famous for the construction of </a:t>
            </a:r>
            <a:r>
              <a:rPr lang="en-US" sz="2100" dirty="0"/>
              <a:t>the </a:t>
            </a:r>
            <a:r>
              <a:rPr lang="en-US" sz="2100" u="sng" dirty="0"/>
              <a:t>Hanging Gardens of Babylon</a:t>
            </a:r>
            <a:r>
              <a:rPr lang="en-US" sz="2100" dirty="0"/>
              <a:t>, </a:t>
            </a:r>
            <a:r>
              <a:rPr lang="en-US" sz="2100" u="none" dirty="0"/>
              <a:t>considered one of the seven wonders of the ancient world.</a:t>
            </a:r>
          </a:p>
          <a:p>
            <a:endParaRPr lang="en-US" sz="2100" dirty="0"/>
          </a:p>
          <a:p>
            <a:r>
              <a:rPr lang="en-US" sz="2100" u="none" dirty="0" smtClean="0"/>
              <a:t>He was </a:t>
            </a:r>
            <a:r>
              <a:rPr lang="en-US" sz="2100" u="none" dirty="0"/>
              <a:t>also </a:t>
            </a:r>
            <a:r>
              <a:rPr lang="en-US" sz="2100" dirty="0"/>
              <a:t>responsible for the destruction of the Temple of Jerusalem and beginning the Babylonian Captivity </a:t>
            </a:r>
            <a:r>
              <a:rPr lang="en-US" sz="2100" u="none" dirty="0"/>
              <a:t>of the Jews and the first Diaspora.</a:t>
            </a:r>
          </a:p>
          <a:p>
            <a:endParaRPr lang="en-US" sz="2100" dirty="0"/>
          </a:p>
          <a:p>
            <a:r>
              <a:rPr lang="en-US" sz="2100" u="none" dirty="0"/>
              <a:t>Babylon is defeated and replaced by the Persian Empire in 539 B.C.</a:t>
            </a:r>
          </a:p>
          <a:p>
            <a:endParaRPr lang="en-US" sz="2100" u="none" dirty="0"/>
          </a:p>
        </p:txBody>
      </p:sp>
      <p:graphicFrame>
        <p:nvGraphicFramePr>
          <p:cNvPr id="7179" name="Object 11"/>
          <p:cNvGraphicFramePr>
            <a:graphicFrameLocks noChangeAspect="1"/>
          </p:cNvGraphicFramePr>
          <p:nvPr/>
        </p:nvGraphicFramePr>
        <p:xfrm>
          <a:off x="381000" y="304800"/>
          <a:ext cx="2362200" cy="487363"/>
        </p:xfrm>
        <a:graphic>
          <a:graphicData uri="http://schemas.openxmlformats.org/presentationml/2006/ole">
            <mc:AlternateContent xmlns:mc="http://schemas.openxmlformats.org/markup-compatibility/2006">
              <mc:Choice xmlns:v="urn:schemas-microsoft-com:vml" Requires="v">
                <p:oleObj spid="_x0000_s79877" name="Image" r:id="rId3" imgW="3138722" imgH="648076" progId="">
                  <p:embed/>
                </p:oleObj>
              </mc:Choice>
              <mc:Fallback>
                <p:oleObj name="Image" r:id="rId3" imgW="3138722" imgH="648076" progId="">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04800"/>
                        <a:ext cx="2362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183" name="Picture 15" descr="gardens_color"/>
          <p:cNvPicPr>
            <a:picLocks noChangeAspect="1" noChangeArrowheads="1"/>
          </p:cNvPicPr>
          <p:nvPr/>
        </p:nvPicPr>
        <p:blipFill>
          <a:blip r:embed="rId5" cstate="print"/>
          <a:srcRect/>
          <a:stretch>
            <a:fillRect/>
          </a:stretch>
        </p:blipFill>
        <p:spPr bwMode="auto">
          <a:xfrm>
            <a:off x="6400800" y="4276725"/>
            <a:ext cx="2514600" cy="2047875"/>
          </a:xfrm>
          <a:prstGeom prst="rect">
            <a:avLst/>
          </a:prstGeom>
          <a:noFill/>
        </p:spPr>
      </p:pic>
      <p:pic>
        <p:nvPicPr>
          <p:cNvPr id="7185" name="Picture 17" descr="babylon"/>
          <p:cNvPicPr>
            <a:picLocks noChangeAspect="1" noChangeArrowheads="1"/>
          </p:cNvPicPr>
          <p:nvPr/>
        </p:nvPicPr>
        <p:blipFill>
          <a:blip r:embed="rId6" cstate="print"/>
          <a:srcRect/>
          <a:stretch>
            <a:fillRect/>
          </a:stretch>
        </p:blipFill>
        <p:spPr bwMode="auto">
          <a:xfrm>
            <a:off x="6491288" y="533400"/>
            <a:ext cx="2347912" cy="3352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anim calcmode="lin" valueType="num">
                                      <p:cBhvr>
                                        <p:cTn id="7" dur="500" fill="hold"/>
                                        <p:tgtEl>
                                          <p:spTgt spid="7179"/>
                                        </p:tgtEl>
                                        <p:attrNameLst>
                                          <p:attrName>ppt_w</p:attrName>
                                        </p:attrNameLst>
                                      </p:cBhvr>
                                      <p:tavLst>
                                        <p:tav tm="0">
                                          <p:val>
                                            <p:fltVal val="0"/>
                                          </p:val>
                                        </p:tav>
                                        <p:tav tm="100000">
                                          <p:val>
                                            <p:strVal val="#ppt_w"/>
                                          </p:val>
                                        </p:tav>
                                      </p:tavLst>
                                    </p:anim>
                                    <p:anim calcmode="lin" valueType="num">
                                      <p:cBhvr>
                                        <p:cTn id="8" dur="500" fill="hold"/>
                                        <p:tgtEl>
                                          <p:spTgt spid="7179"/>
                                        </p:tgtEl>
                                        <p:attrNameLst>
                                          <p:attrName>ppt_h</p:attrName>
                                        </p:attrNameLst>
                                      </p:cBhvr>
                                      <p:tavLst>
                                        <p:tav tm="0">
                                          <p:val>
                                            <p:fltVal val="0"/>
                                          </p:val>
                                        </p:tav>
                                        <p:tav tm="100000">
                                          <p:val>
                                            <p:strVal val="#ppt_h"/>
                                          </p:val>
                                        </p:tav>
                                      </p:tavLst>
                                    </p:anim>
                                    <p:animEffect transition="in" filter="fade">
                                      <p:cBhvr>
                                        <p:cTn id="9" dur="500"/>
                                        <p:tgtEl>
                                          <p:spTgt spid="717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176">
                                            <p:txEl>
                                              <p:pRg st="0" end="0"/>
                                            </p:txEl>
                                          </p:spTgt>
                                        </p:tgtEl>
                                        <p:attrNameLst>
                                          <p:attrName>style.visibility</p:attrName>
                                        </p:attrNameLst>
                                      </p:cBhvr>
                                      <p:to>
                                        <p:strVal val="visible"/>
                                      </p:to>
                                    </p:set>
                                    <p:animEffect transition="in" filter="fade">
                                      <p:cBhvr>
                                        <p:cTn id="14" dur="1000"/>
                                        <p:tgtEl>
                                          <p:spTgt spid="7176">
                                            <p:txEl>
                                              <p:pRg st="0" end="0"/>
                                            </p:txEl>
                                          </p:spTgt>
                                        </p:tgtEl>
                                      </p:cBhvr>
                                    </p:animEffect>
                                    <p:anim calcmode="lin" valueType="num">
                                      <p:cBhvr>
                                        <p:cTn id="15" dur="1000" fill="hold"/>
                                        <p:tgtEl>
                                          <p:spTgt spid="717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176">
                                            <p:txEl>
                                              <p:pRg st="0" end="0"/>
                                            </p:txEl>
                                          </p:spTgt>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1" fill="hold">
                                          <p:stCondLst>
                                            <p:cond delay="0"/>
                                          </p:stCondLst>
                                        </p:cTn>
                                        <p:tgtEl>
                                          <p:spTgt spid="7185"/>
                                        </p:tgtEl>
                                        <p:attrNameLst>
                                          <p:attrName>style.visibility</p:attrName>
                                        </p:attrNameLst>
                                      </p:cBhvr>
                                      <p:to>
                                        <p:strVal val="visible"/>
                                      </p:to>
                                    </p:set>
                                    <p:anim calcmode="lin" valueType="num">
                                      <p:cBhvr>
                                        <p:cTn id="19" dur="1000" fill="hold"/>
                                        <p:tgtEl>
                                          <p:spTgt spid="7185"/>
                                        </p:tgtEl>
                                        <p:attrNameLst>
                                          <p:attrName>ppt_w</p:attrName>
                                        </p:attrNameLst>
                                      </p:cBhvr>
                                      <p:tavLst>
                                        <p:tav tm="0">
                                          <p:val>
                                            <p:strVal val="#ppt_w*0.70"/>
                                          </p:val>
                                        </p:tav>
                                        <p:tav tm="100000">
                                          <p:val>
                                            <p:strVal val="#ppt_w"/>
                                          </p:val>
                                        </p:tav>
                                      </p:tavLst>
                                    </p:anim>
                                    <p:anim calcmode="lin" valueType="num">
                                      <p:cBhvr>
                                        <p:cTn id="20" dur="1000" fill="hold"/>
                                        <p:tgtEl>
                                          <p:spTgt spid="7185"/>
                                        </p:tgtEl>
                                        <p:attrNameLst>
                                          <p:attrName>ppt_h</p:attrName>
                                        </p:attrNameLst>
                                      </p:cBhvr>
                                      <p:tavLst>
                                        <p:tav tm="0">
                                          <p:val>
                                            <p:strVal val="#ppt_h"/>
                                          </p:val>
                                        </p:tav>
                                        <p:tav tm="100000">
                                          <p:val>
                                            <p:strVal val="#ppt_h"/>
                                          </p:val>
                                        </p:tav>
                                      </p:tavLst>
                                    </p:anim>
                                    <p:animEffect transition="in" filter="fade">
                                      <p:cBhvr>
                                        <p:cTn id="21" dur="1000"/>
                                        <p:tgtEl>
                                          <p:spTgt spid="718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176">
                                            <p:txEl>
                                              <p:pRg st="2" end="2"/>
                                            </p:txEl>
                                          </p:spTgt>
                                        </p:tgtEl>
                                        <p:attrNameLst>
                                          <p:attrName>style.visibility</p:attrName>
                                        </p:attrNameLst>
                                      </p:cBhvr>
                                      <p:to>
                                        <p:strVal val="visible"/>
                                      </p:to>
                                    </p:set>
                                    <p:anim calcmode="lin" valueType="num">
                                      <p:cBhvr>
                                        <p:cTn id="26" dur="1000" fill="hold"/>
                                        <p:tgtEl>
                                          <p:spTgt spid="7176">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7176">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7176">
                                            <p:txEl>
                                              <p:pRg st="2" end="2"/>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7183"/>
                                        </p:tgtEl>
                                        <p:attrNameLst>
                                          <p:attrName>style.visibility</p:attrName>
                                        </p:attrNameLst>
                                      </p:cBhvr>
                                      <p:to>
                                        <p:strVal val="visible"/>
                                      </p:to>
                                    </p:set>
                                    <p:anim calcmode="lin" valueType="num">
                                      <p:cBhvr>
                                        <p:cTn id="31" dur="1000" fill="hold"/>
                                        <p:tgtEl>
                                          <p:spTgt spid="7183"/>
                                        </p:tgtEl>
                                        <p:attrNameLst>
                                          <p:attrName>ppt_w</p:attrName>
                                        </p:attrNameLst>
                                      </p:cBhvr>
                                      <p:tavLst>
                                        <p:tav tm="0">
                                          <p:val>
                                            <p:strVal val="#ppt_w*0.70"/>
                                          </p:val>
                                        </p:tav>
                                        <p:tav tm="100000">
                                          <p:val>
                                            <p:strVal val="#ppt_w"/>
                                          </p:val>
                                        </p:tav>
                                      </p:tavLst>
                                    </p:anim>
                                    <p:anim calcmode="lin" valueType="num">
                                      <p:cBhvr>
                                        <p:cTn id="32" dur="1000" fill="hold"/>
                                        <p:tgtEl>
                                          <p:spTgt spid="7183"/>
                                        </p:tgtEl>
                                        <p:attrNameLst>
                                          <p:attrName>ppt_h</p:attrName>
                                        </p:attrNameLst>
                                      </p:cBhvr>
                                      <p:tavLst>
                                        <p:tav tm="0">
                                          <p:val>
                                            <p:strVal val="#ppt_h"/>
                                          </p:val>
                                        </p:tav>
                                        <p:tav tm="100000">
                                          <p:val>
                                            <p:strVal val="#ppt_h"/>
                                          </p:val>
                                        </p:tav>
                                      </p:tavLst>
                                    </p:anim>
                                    <p:animEffect transition="in" filter="fade">
                                      <p:cBhvr>
                                        <p:cTn id="33" dur="1000"/>
                                        <p:tgtEl>
                                          <p:spTgt spid="718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7176">
                                            <p:txEl>
                                              <p:pRg st="4" end="4"/>
                                            </p:txEl>
                                          </p:spTgt>
                                        </p:tgtEl>
                                        <p:attrNameLst>
                                          <p:attrName>style.visibility</p:attrName>
                                        </p:attrNameLst>
                                      </p:cBhvr>
                                      <p:to>
                                        <p:strVal val="visible"/>
                                      </p:to>
                                    </p:set>
                                    <p:anim calcmode="lin" valueType="num">
                                      <p:cBhvr>
                                        <p:cTn id="38" dur="1000" fill="hold"/>
                                        <p:tgtEl>
                                          <p:spTgt spid="7176">
                                            <p:txEl>
                                              <p:pRg st="4" end="4"/>
                                            </p:txEl>
                                          </p:spTgt>
                                        </p:tgtEl>
                                        <p:attrNameLst>
                                          <p:attrName>ppt_w</p:attrName>
                                        </p:attrNameLst>
                                      </p:cBhvr>
                                      <p:tavLst>
                                        <p:tav tm="0">
                                          <p:val>
                                            <p:strVal val="#ppt_w*0.70"/>
                                          </p:val>
                                        </p:tav>
                                        <p:tav tm="100000">
                                          <p:val>
                                            <p:strVal val="#ppt_w"/>
                                          </p:val>
                                        </p:tav>
                                      </p:tavLst>
                                    </p:anim>
                                    <p:anim calcmode="lin" valueType="num">
                                      <p:cBhvr>
                                        <p:cTn id="39" dur="1000" fill="hold"/>
                                        <p:tgtEl>
                                          <p:spTgt spid="7176">
                                            <p:txEl>
                                              <p:pRg st="4" end="4"/>
                                            </p:txEl>
                                          </p:spTgt>
                                        </p:tgtEl>
                                        <p:attrNameLst>
                                          <p:attrName>ppt_h</p:attrName>
                                        </p:attrNameLst>
                                      </p:cBhvr>
                                      <p:tavLst>
                                        <p:tav tm="0">
                                          <p:val>
                                            <p:strVal val="#ppt_h"/>
                                          </p:val>
                                        </p:tav>
                                        <p:tav tm="100000">
                                          <p:val>
                                            <p:strVal val="#ppt_h"/>
                                          </p:val>
                                        </p:tav>
                                      </p:tavLst>
                                    </p:anim>
                                    <p:animEffect transition="in" filter="fade">
                                      <p:cBhvr>
                                        <p:cTn id="40" dur="1000"/>
                                        <p:tgtEl>
                                          <p:spTgt spid="7176">
                                            <p:txEl>
                                              <p:pRg st="4" end="4"/>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7176">
                                            <p:txEl>
                                              <p:pRg st="6" end="6"/>
                                            </p:txEl>
                                          </p:spTgt>
                                        </p:tgtEl>
                                        <p:attrNameLst>
                                          <p:attrName>style.visibility</p:attrName>
                                        </p:attrNameLst>
                                      </p:cBhvr>
                                      <p:to>
                                        <p:strVal val="visible"/>
                                      </p:to>
                                    </p:set>
                                    <p:anim calcmode="lin" valueType="num">
                                      <p:cBhvr>
                                        <p:cTn id="43" dur="1000" fill="hold"/>
                                        <p:tgtEl>
                                          <p:spTgt spid="7176">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7176">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71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0" name="Object 4"/>
          <p:cNvGraphicFramePr>
            <a:graphicFrameLocks noChangeAspect="1"/>
          </p:cNvGraphicFramePr>
          <p:nvPr/>
        </p:nvGraphicFramePr>
        <p:xfrm>
          <a:off x="2743200" y="304800"/>
          <a:ext cx="3657600" cy="754063"/>
        </p:xfrm>
        <a:graphic>
          <a:graphicData uri="http://schemas.openxmlformats.org/presentationml/2006/ole">
            <mc:AlternateContent xmlns:mc="http://schemas.openxmlformats.org/markup-compatibility/2006">
              <mc:Choice xmlns:v="urn:schemas-microsoft-com:vml" Requires="v">
                <p:oleObj spid="_x0000_s80901" name="Image" r:id="rId3" imgW="3138722" imgH="648076" progId="">
                  <p:embed/>
                </p:oleObj>
              </mc:Choice>
              <mc:Fallback>
                <p:oleObj name="Image" r:id="rId3" imgW="3138722" imgH="648076" progId="">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04800"/>
                        <a:ext cx="365760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222" name="Picture 6" descr="CJ005113"/>
          <p:cNvPicPr>
            <a:picLocks noChangeAspect="1" noChangeArrowheads="1"/>
          </p:cNvPicPr>
          <p:nvPr/>
        </p:nvPicPr>
        <p:blipFill>
          <a:blip r:embed="rId5" cstate="print"/>
          <a:srcRect/>
          <a:stretch>
            <a:fillRect/>
          </a:stretch>
        </p:blipFill>
        <p:spPr bwMode="auto">
          <a:xfrm>
            <a:off x="381000" y="1389063"/>
            <a:ext cx="3124200" cy="2039937"/>
          </a:xfrm>
          <a:prstGeom prst="rect">
            <a:avLst/>
          </a:prstGeom>
          <a:noFill/>
        </p:spPr>
      </p:pic>
      <p:pic>
        <p:nvPicPr>
          <p:cNvPr id="9224" name="Picture 8" descr="VN005646"/>
          <p:cNvPicPr>
            <a:picLocks noChangeAspect="1" noChangeArrowheads="1"/>
          </p:cNvPicPr>
          <p:nvPr/>
        </p:nvPicPr>
        <p:blipFill>
          <a:blip r:embed="rId6" cstate="print"/>
          <a:srcRect/>
          <a:stretch>
            <a:fillRect/>
          </a:stretch>
        </p:blipFill>
        <p:spPr bwMode="auto">
          <a:xfrm>
            <a:off x="6019800" y="1420813"/>
            <a:ext cx="2895600" cy="1931987"/>
          </a:xfrm>
          <a:prstGeom prst="rect">
            <a:avLst/>
          </a:prstGeom>
          <a:noFill/>
        </p:spPr>
      </p:pic>
      <p:pic>
        <p:nvPicPr>
          <p:cNvPr id="9225" name="Picture 9" descr="image_66567_v2_m56577569830704965"/>
          <p:cNvPicPr>
            <a:picLocks noChangeAspect="1" noChangeArrowheads="1"/>
          </p:cNvPicPr>
          <p:nvPr/>
        </p:nvPicPr>
        <p:blipFill>
          <a:blip r:embed="rId7" cstate="print"/>
          <a:srcRect/>
          <a:stretch>
            <a:fillRect/>
          </a:stretch>
        </p:blipFill>
        <p:spPr bwMode="auto">
          <a:xfrm>
            <a:off x="533400" y="3881438"/>
            <a:ext cx="4876800" cy="2468562"/>
          </a:xfrm>
          <a:prstGeom prst="rect">
            <a:avLst/>
          </a:prstGeom>
          <a:noFill/>
        </p:spPr>
      </p:pic>
      <p:pic>
        <p:nvPicPr>
          <p:cNvPr id="9227" name="Picture 11" descr="ishtar_gate19.gif"/>
          <p:cNvPicPr>
            <a:picLocks noChangeAspect="1" noChangeArrowheads="1"/>
          </p:cNvPicPr>
          <p:nvPr/>
        </p:nvPicPr>
        <p:blipFill>
          <a:blip r:embed="rId8" cstate="print"/>
          <a:srcRect/>
          <a:stretch>
            <a:fillRect/>
          </a:stretch>
        </p:blipFill>
        <p:spPr bwMode="auto">
          <a:xfrm>
            <a:off x="3733800" y="1185863"/>
            <a:ext cx="2089150" cy="2395537"/>
          </a:xfrm>
          <a:prstGeom prst="rect">
            <a:avLst/>
          </a:prstGeom>
          <a:noFill/>
        </p:spPr>
      </p:pic>
      <p:pic>
        <p:nvPicPr>
          <p:cNvPr id="9229" name="Picture 13" descr="An original statue from ancient Babylon; this depicts a lion standing on top of a man; this is a symbol of strength."/>
          <p:cNvPicPr>
            <a:picLocks noChangeAspect="1" noChangeArrowheads="1"/>
          </p:cNvPicPr>
          <p:nvPr/>
        </p:nvPicPr>
        <p:blipFill>
          <a:blip r:embed="rId9" cstate="print"/>
          <a:srcRect/>
          <a:stretch>
            <a:fillRect/>
          </a:stretch>
        </p:blipFill>
        <p:spPr bwMode="auto">
          <a:xfrm>
            <a:off x="5791200" y="4038600"/>
            <a:ext cx="2895600" cy="2171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1000" fill="hold"/>
                                        <p:tgtEl>
                                          <p:spTgt spid="9220"/>
                                        </p:tgtEl>
                                        <p:attrNameLst>
                                          <p:attrName>ppt_w</p:attrName>
                                        </p:attrNameLst>
                                      </p:cBhvr>
                                      <p:tavLst>
                                        <p:tav tm="0">
                                          <p:val>
                                            <p:strVal val="#ppt_w*0.70"/>
                                          </p:val>
                                        </p:tav>
                                        <p:tav tm="100000">
                                          <p:val>
                                            <p:strVal val="#ppt_w"/>
                                          </p:val>
                                        </p:tav>
                                      </p:tavLst>
                                    </p:anim>
                                    <p:anim calcmode="lin" valueType="num">
                                      <p:cBhvr>
                                        <p:cTn id="8" dur="1000" fill="hold"/>
                                        <p:tgtEl>
                                          <p:spTgt spid="9220"/>
                                        </p:tgtEl>
                                        <p:attrNameLst>
                                          <p:attrName>ppt_h</p:attrName>
                                        </p:attrNameLst>
                                      </p:cBhvr>
                                      <p:tavLst>
                                        <p:tav tm="0">
                                          <p:val>
                                            <p:strVal val="#ppt_h"/>
                                          </p:val>
                                        </p:tav>
                                        <p:tav tm="100000">
                                          <p:val>
                                            <p:strVal val="#ppt_h"/>
                                          </p:val>
                                        </p:tav>
                                      </p:tavLst>
                                    </p:anim>
                                    <p:animEffect transition="in" filter="fade">
                                      <p:cBhvr>
                                        <p:cTn id="9" dur="1000"/>
                                        <p:tgtEl>
                                          <p:spTgt spid="9220"/>
                                        </p:tgtEl>
                                      </p:cBhvr>
                                    </p:animEffect>
                                  </p:childTnLst>
                                </p:cTn>
                              </p:par>
                              <p:par>
                                <p:cTn id="10" presetID="55" presetClass="entr" presetSubtype="0" fill="hold" nodeType="withEffect">
                                  <p:stCondLst>
                                    <p:cond delay="0"/>
                                  </p:stCondLst>
                                  <p:childTnLst>
                                    <p:set>
                                      <p:cBhvr>
                                        <p:cTn id="11" dur="1" fill="hold">
                                          <p:stCondLst>
                                            <p:cond delay="0"/>
                                          </p:stCondLst>
                                        </p:cTn>
                                        <p:tgtEl>
                                          <p:spTgt spid="9222"/>
                                        </p:tgtEl>
                                        <p:attrNameLst>
                                          <p:attrName>style.visibility</p:attrName>
                                        </p:attrNameLst>
                                      </p:cBhvr>
                                      <p:to>
                                        <p:strVal val="visible"/>
                                      </p:to>
                                    </p:set>
                                    <p:anim calcmode="lin" valueType="num">
                                      <p:cBhvr>
                                        <p:cTn id="12" dur="1000" fill="hold"/>
                                        <p:tgtEl>
                                          <p:spTgt spid="9222"/>
                                        </p:tgtEl>
                                        <p:attrNameLst>
                                          <p:attrName>ppt_w</p:attrName>
                                        </p:attrNameLst>
                                      </p:cBhvr>
                                      <p:tavLst>
                                        <p:tav tm="0">
                                          <p:val>
                                            <p:strVal val="#ppt_w*0.70"/>
                                          </p:val>
                                        </p:tav>
                                        <p:tav tm="100000">
                                          <p:val>
                                            <p:strVal val="#ppt_w"/>
                                          </p:val>
                                        </p:tav>
                                      </p:tavLst>
                                    </p:anim>
                                    <p:anim calcmode="lin" valueType="num">
                                      <p:cBhvr>
                                        <p:cTn id="13" dur="1000" fill="hold"/>
                                        <p:tgtEl>
                                          <p:spTgt spid="9222"/>
                                        </p:tgtEl>
                                        <p:attrNameLst>
                                          <p:attrName>ppt_h</p:attrName>
                                        </p:attrNameLst>
                                      </p:cBhvr>
                                      <p:tavLst>
                                        <p:tav tm="0">
                                          <p:val>
                                            <p:strVal val="#ppt_h"/>
                                          </p:val>
                                        </p:tav>
                                        <p:tav tm="100000">
                                          <p:val>
                                            <p:strVal val="#ppt_h"/>
                                          </p:val>
                                        </p:tav>
                                      </p:tavLst>
                                    </p:anim>
                                    <p:animEffect transition="in" filter="fade">
                                      <p:cBhvr>
                                        <p:cTn id="14" dur="1000"/>
                                        <p:tgtEl>
                                          <p:spTgt spid="9222"/>
                                        </p:tgtEl>
                                      </p:cBhvr>
                                    </p:animEffect>
                                  </p:childTnLst>
                                </p:cTn>
                              </p:par>
                              <p:par>
                                <p:cTn id="15" presetID="55" presetClass="entr" presetSubtype="0" fill="hold" nodeType="withEffect">
                                  <p:stCondLst>
                                    <p:cond delay="0"/>
                                  </p:stCondLst>
                                  <p:childTnLst>
                                    <p:set>
                                      <p:cBhvr>
                                        <p:cTn id="16" dur="1" fill="hold">
                                          <p:stCondLst>
                                            <p:cond delay="0"/>
                                          </p:stCondLst>
                                        </p:cTn>
                                        <p:tgtEl>
                                          <p:spTgt spid="9227"/>
                                        </p:tgtEl>
                                        <p:attrNameLst>
                                          <p:attrName>style.visibility</p:attrName>
                                        </p:attrNameLst>
                                      </p:cBhvr>
                                      <p:to>
                                        <p:strVal val="visible"/>
                                      </p:to>
                                    </p:set>
                                    <p:anim calcmode="lin" valueType="num">
                                      <p:cBhvr>
                                        <p:cTn id="17" dur="1000" fill="hold"/>
                                        <p:tgtEl>
                                          <p:spTgt spid="9227"/>
                                        </p:tgtEl>
                                        <p:attrNameLst>
                                          <p:attrName>ppt_w</p:attrName>
                                        </p:attrNameLst>
                                      </p:cBhvr>
                                      <p:tavLst>
                                        <p:tav tm="0">
                                          <p:val>
                                            <p:strVal val="#ppt_w*0.70"/>
                                          </p:val>
                                        </p:tav>
                                        <p:tav tm="100000">
                                          <p:val>
                                            <p:strVal val="#ppt_w"/>
                                          </p:val>
                                        </p:tav>
                                      </p:tavLst>
                                    </p:anim>
                                    <p:anim calcmode="lin" valueType="num">
                                      <p:cBhvr>
                                        <p:cTn id="18" dur="1000" fill="hold"/>
                                        <p:tgtEl>
                                          <p:spTgt spid="9227"/>
                                        </p:tgtEl>
                                        <p:attrNameLst>
                                          <p:attrName>ppt_h</p:attrName>
                                        </p:attrNameLst>
                                      </p:cBhvr>
                                      <p:tavLst>
                                        <p:tav tm="0">
                                          <p:val>
                                            <p:strVal val="#ppt_h"/>
                                          </p:val>
                                        </p:tav>
                                        <p:tav tm="100000">
                                          <p:val>
                                            <p:strVal val="#ppt_h"/>
                                          </p:val>
                                        </p:tav>
                                      </p:tavLst>
                                    </p:anim>
                                    <p:animEffect transition="in" filter="fade">
                                      <p:cBhvr>
                                        <p:cTn id="19" dur="1000"/>
                                        <p:tgtEl>
                                          <p:spTgt spid="9227"/>
                                        </p:tgtEl>
                                      </p:cBhvr>
                                    </p:animEffect>
                                  </p:childTnLst>
                                </p:cTn>
                              </p:par>
                              <p:par>
                                <p:cTn id="20" presetID="55" presetClass="entr" presetSubtype="0" fill="hold" nodeType="withEffect">
                                  <p:stCondLst>
                                    <p:cond delay="0"/>
                                  </p:stCondLst>
                                  <p:childTnLst>
                                    <p:set>
                                      <p:cBhvr>
                                        <p:cTn id="21" dur="1" fill="hold">
                                          <p:stCondLst>
                                            <p:cond delay="0"/>
                                          </p:stCondLst>
                                        </p:cTn>
                                        <p:tgtEl>
                                          <p:spTgt spid="9224"/>
                                        </p:tgtEl>
                                        <p:attrNameLst>
                                          <p:attrName>style.visibility</p:attrName>
                                        </p:attrNameLst>
                                      </p:cBhvr>
                                      <p:to>
                                        <p:strVal val="visible"/>
                                      </p:to>
                                    </p:set>
                                    <p:anim calcmode="lin" valueType="num">
                                      <p:cBhvr>
                                        <p:cTn id="22" dur="1000" fill="hold"/>
                                        <p:tgtEl>
                                          <p:spTgt spid="9224"/>
                                        </p:tgtEl>
                                        <p:attrNameLst>
                                          <p:attrName>ppt_w</p:attrName>
                                        </p:attrNameLst>
                                      </p:cBhvr>
                                      <p:tavLst>
                                        <p:tav tm="0">
                                          <p:val>
                                            <p:strVal val="#ppt_w*0.70"/>
                                          </p:val>
                                        </p:tav>
                                        <p:tav tm="100000">
                                          <p:val>
                                            <p:strVal val="#ppt_w"/>
                                          </p:val>
                                        </p:tav>
                                      </p:tavLst>
                                    </p:anim>
                                    <p:anim calcmode="lin" valueType="num">
                                      <p:cBhvr>
                                        <p:cTn id="23" dur="1000" fill="hold"/>
                                        <p:tgtEl>
                                          <p:spTgt spid="9224"/>
                                        </p:tgtEl>
                                        <p:attrNameLst>
                                          <p:attrName>ppt_h</p:attrName>
                                        </p:attrNameLst>
                                      </p:cBhvr>
                                      <p:tavLst>
                                        <p:tav tm="0">
                                          <p:val>
                                            <p:strVal val="#ppt_h"/>
                                          </p:val>
                                        </p:tav>
                                        <p:tav tm="100000">
                                          <p:val>
                                            <p:strVal val="#ppt_h"/>
                                          </p:val>
                                        </p:tav>
                                      </p:tavLst>
                                    </p:anim>
                                    <p:animEffect transition="in" filter="fade">
                                      <p:cBhvr>
                                        <p:cTn id="24" dur="1000"/>
                                        <p:tgtEl>
                                          <p:spTgt spid="9224"/>
                                        </p:tgtEl>
                                      </p:cBhvr>
                                    </p:animEffect>
                                  </p:childTnLst>
                                </p:cTn>
                              </p:par>
                              <p:par>
                                <p:cTn id="25" presetID="55" presetClass="entr" presetSubtype="0" fill="hold" nodeType="withEffect">
                                  <p:stCondLst>
                                    <p:cond delay="0"/>
                                  </p:stCondLst>
                                  <p:childTnLst>
                                    <p:set>
                                      <p:cBhvr>
                                        <p:cTn id="26" dur="1" fill="hold">
                                          <p:stCondLst>
                                            <p:cond delay="0"/>
                                          </p:stCondLst>
                                        </p:cTn>
                                        <p:tgtEl>
                                          <p:spTgt spid="9225"/>
                                        </p:tgtEl>
                                        <p:attrNameLst>
                                          <p:attrName>style.visibility</p:attrName>
                                        </p:attrNameLst>
                                      </p:cBhvr>
                                      <p:to>
                                        <p:strVal val="visible"/>
                                      </p:to>
                                    </p:set>
                                    <p:anim calcmode="lin" valueType="num">
                                      <p:cBhvr>
                                        <p:cTn id="27" dur="1000" fill="hold"/>
                                        <p:tgtEl>
                                          <p:spTgt spid="9225"/>
                                        </p:tgtEl>
                                        <p:attrNameLst>
                                          <p:attrName>ppt_w</p:attrName>
                                        </p:attrNameLst>
                                      </p:cBhvr>
                                      <p:tavLst>
                                        <p:tav tm="0">
                                          <p:val>
                                            <p:strVal val="#ppt_w*0.70"/>
                                          </p:val>
                                        </p:tav>
                                        <p:tav tm="100000">
                                          <p:val>
                                            <p:strVal val="#ppt_w"/>
                                          </p:val>
                                        </p:tav>
                                      </p:tavLst>
                                    </p:anim>
                                    <p:anim calcmode="lin" valueType="num">
                                      <p:cBhvr>
                                        <p:cTn id="28" dur="1000" fill="hold"/>
                                        <p:tgtEl>
                                          <p:spTgt spid="9225"/>
                                        </p:tgtEl>
                                        <p:attrNameLst>
                                          <p:attrName>ppt_h</p:attrName>
                                        </p:attrNameLst>
                                      </p:cBhvr>
                                      <p:tavLst>
                                        <p:tav tm="0">
                                          <p:val>
                                            <p:strVal val="#ppt_h"/>
                                          </p:val>
                                        </p:tav>
                                        <p:tav tm="100000">
                                          <p:val>
                                            <p:strVal val="#ppt_h"/>
                                          </p:val>
                                        </p:tav>
                                      </p:tavLst>
                                    </p:anim>
                                    <p:animEffect transition="in" filter="fade">
                                      <p:cBhvr>
                                        <p:cTn id="29" dur="1000"/>
                                        <p:tgtEl>
                                          <p:spTgt spid="9225"/>
                                        </p:tgtEl>
                                      </p:cBhvr>
                                    </p:animEffect>
                                  </p:childTnLst>
                                </p:cTn>
                              </p:par>
                              <p:par>
                                <p:cTn id="30" presetID="55" presetClass="entr" presetSubtype="0" fill="hold" nodeType="withEffect">
                                  <p:stCondLst>
                                    <p:cond delay="0"/>
                                  </p:stCondLst>
                                  <p:childTnLst>
                                    <p:set>
                                      <p:cBhvr>
                                        <p:cTn id="31" dur="1" fill="hold">
                                          <p:stCondLst>
                                            <p:cond delay="0"/>
                                          </p:stCondLst>
                                        </p:cTn>
                                        <p:tgtEl>
                                          <p:spTgt spid="9229"/>
                                        </p:tgtEl>
                                        <p:attrNameLst>
                                          <p:attrName>style.visibility</p:attrName>
                                        </p:attrNameLst>
                                      </p:cBhvr>
                                      <p:to>
                                        <p:strVal val="visible"/>
                                      </p:to>
                                    </p:set>
                                    <p:anim calcmode="lin" valueType="num">
                                      <p:cBhvr>
                                        <p:cTn id="32" dur="1000" fill="hold"/>
                                        <p:tgtEl>
                                          <p:spTgt spid="9229"/>
                                        </p:tgtEl>
                                        <p:attrNameLst>
                                          <p:attrName>ppt_w</p:attrName>
                                        </p:attrNameLst>
                                      </p:cBhvr>
                                      <p:tavLst>
                                        <p:tav tm="0">
                                          <p:val>
                                            <p:strVal val="#ppt_w*0.70"/>
                                          </p:val>
                                        </p:tav>
                                        <p:tav tm="100000">
                                          <p:val>
                                            <p:strVal val="#ppt_w"/>
                                          </p:val>
                                        </p:tav>
                                      </p:tavLst>
                                    </p:anim>
                                    <p:anim calcmode="lin" valueType="num">
                                      <p:cBhvr>
                                        <p:cTn id="33" dur="1000" fill="hold"/>
                                        <p:tgtEl>
                                          <p:spTgt spid="9229"/>
                                        </p:tgtEl>
                                        <p:attrNameLst>
                                          <p:attrName>ppt_h</p:attrName>
                                        </p:attrNameLst>
                                      </p:cBhvr>
                                      <p:tavLst>
                                        <p:tav tm="0">
                                          <p:val>
                                            <p:strVal val="#ppt_h"/>
                                          </p:val>
                                        </p:tav>
                                        <p:tav tm="100000">
                                          <p:val>
                                            <p:strVal val="#ppt_h"/>
                                          </p:val>
                                        </p:tav>
                                      </p:tavLst>
                                    </p:anim>
                                    <p:animEffect transition="in" filter="fade">
                                      <p:cBhvr>
                                        <p:cTn id="34" dur="10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6" name="Object 4"/>
          <p:cNvGraphicFramePr>
            <a:graphicFrameLocks noChangeAspect="1"/>
          </p:cNvGraphicFramePr>
          <p:nvPr/>
        </p:nvGraphicFramePr>
        <p:xfrm>
          <a:off x="304800" y="304800"/>
          <a:ext cx="4724400" cy="587375"/>
        </p:xfrm>
        <a:graphic>
          <a:graphicData uri="http://schemas.openxmlformats.org/presentationml/2006/ole">
            <mc:AlternateContent xmlns:mc="http://schemas.openxmlformats.org/markup-compatibility/2006">
              <mc:Choice xmlns:v="urn:schemas-microsoft-com:vml" Requires="v">
                <p:oleObj spid="_x0000_s81925" name="Image" r:id="rId3" imgW="5515002" imgH="686198" progId="">
                  <p:embed/>
                </p:oleObj>
              </mc:Choice>
              <mc:Fallback>
                <p:oleObj name="Image" r:id="rId3" imgW="5515002" imgH="686198" progId="">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04800"/>
                        <a:ext cx="47244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7" name="Text Box 5"/>
          <p:cNvSpPr txBox="1">
            <a:spLocks noChangeArrowheads="1"/>
          </p:cNvSpPr>
          <p:nvPr/>
        </p:nvSpPr>
        <p:spPr bwMode="auto">
          <a:xfrm>
            <a:off x="304800" y="914400"/>
            <a:ext cx="5943600" cy="2677656"/>
          </a:xfrm>
          <a:prstGeom prst="rect">
            <a:avLst/>
          </a:prstGeom>
          <a:noFill/>
          <a:ln w="9525">
            <a:noFill/>
            <a:miter lim="800000"/>
            <a:headEnd/>
            <a:tailEnd/>
          </a:ln>
          <a:effectLst/>
        </p:spPr>
        <p:txBody>
          <a:bodyPr>
            <a:spAutoFit/>
          </a:bodyPr>
          <a:lstStyle/>
          <a:p>
            <a:r>
              <a:rPr lang="en-US" sz="2100" b="1" dirty="0">
                <a:effectLst>
                  <a:outerShdw blurRad="38100" dist="38100" dir="2700000" algn="tl">
                    <a:srgbClr val="FFFFFF"/>
                  </a:outerShdw>
                </a:effectLst>
              </a:rPr>
              <a:t>Cyrus the Great</a:t>
            </a:r>
          </a:p>
          <a:p>
            <a:r>
              <a:rPr lang="en-US" sz="2100" u="sng" dirty="0"/>
              <a:t>Persian King who defeated Babylon and ended the Jews’ captivity.</a:t>
            </a:r>
          </a:p>
          <a:p>
            <a:endParaRPr lang="en-US" sz="2100" u="sng" dirty="0"/>
          </a:p>
          <a:p>
            <a:r>
              <a:rPr lang="en-US" sz="2100" u="none" dirty="0"/>
              <a:t>Cyrus ruled from 559 to 530 B.C. and was a great leader, hence the name Cyrus the Great.</a:t>
            </a:r>
          </a:p>
          <a:p>
            <a:endParaRPr lang="en-US" sz="2100" dirty="0"/>
          </a:p>
        </p:txBody>
      </p:sp>
      <p:sp>
        <p:nvSpPr>
          <p:cNvPr id="8200" name="Rectangle 8"/>
          <p:cNvSpPr>
            <a:spLocks noChangeArrowheads="1"/>
          </p:cNvSpPr>
          <p:nvPr/>
        </p:nvSpPr>
        <p:spPr bwMode="auto">
          <a:xfrm>
            <a:off x="228600" y="3352800"/>
            <a:ext cx="6172200" cy="3647152"/>
          </a:xfrm>
          <a:prstGeom prst="rect">
            <a:avLst/>
          </a:prstGeom>
          <a:noFill/>
          <a:ln w="9525">
            <a:noFill/>
            <a:miter lim="800000"/>
            <a:headEnd/>
            <a:tailEnd/>
          </a:ln>
          <a:effectLst/>
        </p:spPr>
        <p:txBody>
          <a:bodyPr>
            <a:spAutoFit/>
          </a:bodyPr>
          <a:lstStyle/>
          <a:p>
            <a:r>
              <a:rPr lang="en-US" sz="2100" b="1" dirty="0">
                <a:effectLst>
                  <a:outerShdw blurRad="38100" dist="38100" dir="2700000" algn="tl">
                    <a:srgbClr val="FFFFFF"/>
                  </a:outerShdw>
                </a:effectLst>
              </a:rPr>
              <a:t>Ruling Style</a:t>
            </a:r>
          </a:p>
          <a:p>
            <a:r>
              <a:rPr lang="en-US" sz="2100" dirty="0"/>
              <a:t>He was very </a:t>
            </a:r>
            <a:r>
              <a:rPr lang="en-US" sz="2100" u="sng" dirty="0" smtClean="0"/>
              <a:t>respectful (tolerant) </a:t>
            </a:r>
            <a:r>
              <a:rPr lang="en-US" sz="2100" u="sng" dirty="0"/>
              <a:t>of other cultures</a:t>
            </a:r>
            <a:r>
              <a:rPr lang="en-US" sz="2100" u="none" dirty="0"/>
              <a:t>. Not only did he free the Jews, but he also treated conquered peoples fairly. </a:t>
            </a:r>
            <a:r>
              <a:rPr lang="en-US" sz="2100" dirty="0"/>
              <a:t> He allowed them to keep their own religions and customs.</a:t>
            </a:r>
          </a:p>
          <a:p>
            <a:endParaRPr lang="en-US" sz="2100" dirty="0"/>
          </a:p>
          <a:p>
            <a:r>
              <a:rPr lang="en-US" sz="2100" u="none" dirty="0"/>
              <a:t>This respect made the people who lived under him respectful of his rule and less likely to revolt. </a:t>
            </a:r>
          </a:p>
          <a:p>
            <a:endParaRPr lang="en-US" sz="2100" dirty="0"/>
          </a:p>
        </p:txBody>
      </p:sp>
      <p:pic>
        <p:nvPicPr>
          <p:cNvPr id="8201" name="Picture 9" descr="image_65117_v2_m56577569830698278"/>
          <p:cNvPicPr>
            <a:picLocks noChangeAspect="1" noChangeArrowheads="1"/>
          </p:cNvPicPr>
          <p:nvPr/>
        </p:nvPicPr>
        <p:blipFill>
          <a:blip r:embed="rId5" cstate="print"/>
          <a:srcRect/>
          <a:stretch>
            <a:fillRect/>
          </a:stretch>
        </p:blipFill>
        <p:spPr bwMode="auto">
          <a:xfrm>
            <a:off x="6451600" y="381000"/>
            <a:ext cx="2401888" cy="3505200"/>
          </a:xfrm>
          <a:prstGeom prst="rect">
            <a:avLst/>
          </a:prstGeom>
          <a:noFill/>
        </p:spPr>
      </p:pic>
      <p:pic>
        <p:nvPicPr>
          <p:cNvPr id="8203" name="Picture 11" descr="Cyrus the Great"/>
          <p:cNvPicPr>
            <a:picLocks noChangeAspect="1" noChangeArrowheads="1"/>
          </p:cNvPicPr>
          <p:nvPr/>
        </p:nvPicPr>
        <p:blipFill>
          <a:blip r:embed="rId6" cstate="print"/>
          <a:srcRect/>
          <a:stretch>
            <a:fillRect/>
          </a:stretch>
        </p:blipFill>
        <p:spPr bwMode="auto">
          <a:xfrm>
            <a:off x="6718300" y="3962400"/>
            <a:ext cx="1816100" cy="266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par>
                                <p:cTn id="10" presetID="55" presetClass="entr" presetSubtype="0" fill="hold" nodeType="withEffect">
                                  <p:stCondLst>
                                    <p:cond delay="0"/>
                                  </p:stCondLst>
                                  <p:childTnLst>
                                    <p:set>
                                      <p:cBhvr>
                                        <p:cTn id="11" dur="1" fill="hold">
                                          <p:stCondLst>
                                            <p:cond delay="0"/>
                                          </p:stCondLst>
                                        </p:cTn>
                                        <p:tgtEl>
                                          <p:spTgt spid="8201"/>
                                        </p:tgtEl>
                                        <p:attrNameLst>
                                          <p:attrName>style.visibility</p:attrName>
                                        </p:attrNameLst>
                                      </p:cBhvr>
                                      <p:to>
                                        <p:strVal val="visible"/>
                                      </p:to>
                                    </p:set>
                                    <p:anim calcmode="lin" valueType="num">
                                      <p:cBhvr>
                                        <p:cTn id="12" dur="1000" fill="hold"/>
                                        <p:tgtEl>
                                          <p:spTgt spid="8201"/>
                                        </p:tgtEl>
                                        <p:attrNameLst>
                                          <p:attrName>ppt_w</p:attrName>
                                        </p:attrNameLst>
                                      </p:cBhvr>
                                      <p:tavLst>
                                        <p:tav tm="0">
                                          <p:val>
                                            <p:strVal val="#ppt_w*0.70"/>
                                          </p:val>
                                        </p:tav>
                                        <p:tav tm="100000">
                                          <p:val>
                                            <p:strVal val="#ppt_w"/>
                                          </p:val>
                                        </p:tav>
                                      </p:tavLst>
                                    </p:anim>
                                    <p:anim calcmode="lin" valueType="num">
                                      <p:cBhvr>
                                        <p:cTn id="13" dur="1000" fill="hold"/>
                                        <p:tgtEl>
                                          <p:spTgt spid="8201"/>
                                        </p:tgtEl>
                                        <p:attrNameLst>
                                          <p:attrName>ppt_h</p:attrName>
                                        </p:attrNameLst>
                                      </p:cBhvr>
                                      <p:tavLst>
                                        <p:tav tm="0">
                                          <p:val>
                                            <p:strVal val="#ppt_h"/>
                                          </p:val>
                                        </p:tav>
                                        <p:tav tm="100000">
                                          <p:val>
                                            <p:strVal val="#ppt_h"/>
                                          </p:val>
                                        </p:tav>
                                      </p:tavLst>
                                    </p:anim>
                                    <p:animEffect transition="in" filter="fade">
                                      <p:cBhvr>
                                        <p:cTn id="14" dur="1000"/>
                                        <p:tgtEl>
                                          <p:spTgt spid="820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7">
                                            <p:txEl>
                                              <p:pRg st="0" end="0"/>
                                            </p:txEl>
                                          </p:spTgt>
                                        </p:tgtEl>
                                        <p:attrNameLst>
                                          <p:attrName>style.visibility</p:attrName>
                                        </p:attrNameLst>
                                      </p:cBhvr>
                                      <p:to>
                                        <p:strVal val="visible"/>
                                      </p:to>
                                    </p:set>
                                    <p:anim calcmode="lin" valueType="num">
                                      <p:cBhvr additive="base">
                                        <p:cTn id="19" dur="1000" fill="hold"/>
                                        <p:tgtEl>
                                          <p:spTgt spid="8197">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81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7">
                                            <p:txEl>
                                              <p:pRg st="1" end="1"/>
                                            </p:txEl>
                                          </p:spTgt>
                                        </p:tgtEl>
                                        <p:attrNameLst>
                                          <p:attrName>style.visibility</p:attrName>
                                        </p:attrNameLst>
                                      </p:cBhvr>
                                      <p:to>
                                        <p:strVal val="visible"/>
                                      </p:to>
                                    </p:set>
                                    <p:anim calcmode="lin" valueType="num">
                                      <p:cBhvr additive="base">
                                        <p:cTn id="25" dur="1000" fill="hold"/>
                                        <p:tgtEl>
                                          <p:spTgt spid="8197">
                                            <p:txEl>
                                              <p:pRg st="1" end="1"/>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81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7">
                                            <p:txEl>
                                              <p:pRg st="3" end="3"/>
                                            </p:txEl>
                                          </p:spTgt>
                                        </p:tgtEl>
                                        <p:attrNameLst>
                                          <p:attrName>style.visibility</p:attrName>
                                        </p:attrNameLst>
                                      </p:cBhvr>
                                      <p:to>
                                        <p:strVal val="visible"/>
                                      </p:to>
                                    </p:set>
                                    <p:anim calcmode="lin" valueType="num">
                                      <p:cBhvr additive="base">
                                        <p:cTn id="31" dur="1000" fill="hold"/>
                                        <p:tgtEl>
                                          <p:spTgt spid="8197">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81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0">
                                            <p:txEl>
                                              <p:pRg st="0" end="0"/>
                                            </p:txEl>
                                          </p:spTgt>
                                        </p:tgtEl>
                                        <p:attrNameLst>
                                          <p:attrName>style.visibility</p:attrName>
                                        </p:attrNameLst>
                                      </p:cBhvr>
                                      <p:to>
                                        <p:strVal val="visible"/>
                                      </p:to>
                                    </p:set>
                                    <p:anim calcmode="lin" valueType="num">
                                      <p:cBhvr additive="base">
                                        <p:cTn id="37" dur="1000" fill="hold"/>
                                        <p:tgtEl>
                                          <p:spTgt spid="8200">
                                            <p:txEl>
                                              <p:pRg st="0" end="0"/>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82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0">
                                            <p:txEl>
                                              <p:pRg st="1" end="1"/>
                                            </p:txEl>
                                          </p:spTgt>
                                        </p:tgtEl>
                                        <p:attrNameLst>
                                          <p:attrName>style.visibility</p:attrName>
                                        </p:attrNameLst>
                                      </p:cBhvr>
                                      <p:to>
                                        <p:strVal val="visible"/>
                                      </p:to>
                                    </p:set>
                                    <p:anim calcmode="lin" valueType="num">
                                      <p:cBhvr additive="base">
                                        <p:cTn id="43" dur="1000" fill="hold"/>
                                        <p:tgtEl>
                                          <p:spTgt spid="8200">
                                            <p:txEl>
                                              <p:pRg st="1" end="1"/>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82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00">
                                            <p:txEl>
                                              <p:pRg st="3" end="3"/>
                                            </p:txEl>
                                          </p:spTgt>
                                        </p:tgtEl>
                                        <p:attrNameLst>
                                          <p:attrName>style.visibility</p:attrName>
                                        </p:attrNameLst>
                                      </p:cBhvr>
                                      <p:to>
                                        <p:strVal val="visible"/>
                                      </p:to>
                                    </p:set>
                                    <p:anim calcmode="lin" valueType="num">
                                      <p:cBhvr additive="base">
                                        <p:cTn id="49" dur="1000" fill="hold"/>
                                        <p:tgtEl>
                                          <p:spTgt spid="8200">
                                            <p:txEl>
                                              <p:pRg st="3" end="3"/>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8200">
                                            <p:txEl>
                                              <p:pRg st="3" end="3"/>
                                            </p:txEl>
                                          </p:spTgt>
                                        </p:tgtEl>
                                        <p:attrNameLst>
                                          <p:attrName>ppt_y</p:attrName>
                                        </p:attrNameLst>
                                      </p:cBhvr>
                                      <p:tavLst>
                                        <p:tav tm="0">
                                          <p:val>
                                            <p:strVal val="#ppt_y"/>
                                          </p:val>
                                        </p:tav>
                                        <p:tav tm="100000">
                                          <p:val>
                                            <p:strVal val="#ppt_y"/>
                                          </p:val>
                                        </p:tav>
                                      </p:tavLst>
                                    </p:anim>
                                  </p:childTnLst>
                                </p:cTn>
                              </p:par>
                              <p:par>
                                <p:cTn id="51" presetID="55" presetClass="entr" presetSubtype="0" fill="hold" nodeType="withEffect">
                                  <p:stCondLst>
                                    <p:cond delay="0"/>
                                  </p:stCondLst>
                                  <p:childTnLst>
                                    <p:set>
                                      <p:cBhvr>
                                        <p:cTn id="52" dur="1" fill="hold">
                                          <p:stCondLst>
                                            <p:cond delay="0"/>
                                          </p:stCondLst>
                                        </p:cTn>
                                        <p:tgtEl>
                                          <p:spTgt spid="8203"/>
                                        </p:tgtEl>
                                        <p:attrNameLst>
                                          <p:attrName>style.visibility</p:attrName>
                                        </p:attrNameLst>
                                      </p:cBhvr>
                                      <p:to>
                                        <p:strVal val="visible"/>
                                      </p:to>
                                    </p:set>
                                    <p:anim calcmode="lin" valueType="num">
                                      <p:cBhvr>
                                        <p:cTn id="53" dur="500" fill="hold"/>
                                        <p:tgtEl>
                                          <p:spTgt spid="8203"/>
                                        </p:tgtEl>
                                        <p:attrNameLst>
                                          <p:attrName>ppt_w</p:attrName>
                                        </p:attrNameLst>
                                      </p:cBhvr>
                                      <p:tavLst>
                                        <p:tav tm="0">
                                          <p:val>
                                            <p:strVal val="#ppt_w*0.70"/>
                                          </p:val>
                                        </p:tav>
                                        <p:tav tm="100000">
                                          <p:val>
                                            <p:strVal val="#ppt_w"/>
                                          </p:val>
                                        </p:tav>
                                      </p:tavLst>
                                    </p:anim>
                                    <p:anim calcmode="lin" valueType="num">
                                      <p:cBhvr>
                                        <p:cTn id="54" dur="500" fill="hold"/>
                                        <p:tgtEl>
                                          <p:spTgt spid="8203"/>
                                        </p:tgtEl>
                                        <p:attrNameLst>
                                          <p:attrName>ppt_h</p:attrName>
                                        </p:attrNameLst>
                                      </p:cBhvr>
                                      <p:tavLst>
                                        <p:tav tm="0">
                                          <p:val>
                                            <p:strVal val="#ppt_h"/>
                                          </p:val>
                                        </p:tav>
                                        <p:tav tm="100000">
                                          <p:val>
                                            <p:strVal val="#ppt_h"/>
                                          </p:val>
                                        </p:tav>
                                      </p:tavLst>
                                    </p:anim>
                                    <p:animEffect transition="in" filter="fade">
                                      <p:cBhvr>
                                        <p:cTn id="55"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p:bldP spid="8200"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81000" y="228600"/>
            <a:ext cx="4634602" cy="400110"/>
          </a:xfrm>
          <a:prstGeom prst="rect">
            <a:avLst/>
          </a:prstGeom>
          <a:noFill/>
          <a:ln w="9525">
            <a:noFill/>
            <a:miter lim="800000"/>
            <a:headEnd/>
            <a:tailEnd/>
          </a:ln>
          <a:effectLst/>
        </p:spPr>
        <p:txBody>
          <a:bodyPr wrap="none">
            <a:spAutoFit/>
          </a:bodyPr>
          <a:lstStyle/>
          <a:p>
            <a:r>
              <a:rPr lang="en-US" sz="2000" b="1" u="none" dirty="0">
                <a:effectLst>
                  <a:outerShdw blurRad="38100" dist="38100" dir="2700000" algn="tl">
                    <a:srgbClr val="FFFFFF"/>
                  </a:outerShdw>
                </a:effectLst>
              </a:rPr>
              <a:t>Expansion of Empire under </a:t>
            </a:r>
            <a:r>
              <a:rPr lang="en-US" sz="2000" b="1" dirty="0">
                <a:effectLst>
                  <a:outerShdw blurRad="38100" dist="38100" dir="2700000" algn="tl">
                    <a:srgbClr val="FFFFFF"/>
                  </a:outerShdw>
                </a:effectLst>
              </a:rPr>
              <a:t>Darius I</a:t>
            </a:r>
          </a:p>
        </p:txBody>
      </p:sp>
      <p:pic>
        <p:nvPicPr>
          <p:cNvPr id="10246" name="Picture 6" descr="RW003051"/>
          <p:cNvPicPr>
            <a:picLocks noChangeAspect="1" noChangeArrowheads="1"/>
          </p:cNvPicPr>
          <p:nvPr/>
        </p:nvPicPr>
        <p:blipFill>
          <a:blip r:embed="rId2" cstate="print"/>
          <a:srcRect/>
          <a:stretch>
            <a:fillRect/>
          </a:stretch>
        </p:blipFill>
        <p:spPr bwMode="auto">
          <a:xfrm>
            <a:off x="6596063" y="304800"/>
            <a:ext cx="2243137" cy="2286000"/>
          </a:xfrm>
          <a:prstGeom prst="rect">
            <a:avLst/>
          </a:prstGeom>
          <a:noFill/>
        </p:spPr>
      </p:pic>
      <p:sp>
        <p:nvSpPr>
          <p:cNvPr id="10247" name="Text Box 7"/>
          <p:cNvSpPr txBox="1">
            <a:spLocks noChangeArrowheads="1"/>
          </p:cNvSpPr>
          <p:nvPr/>
        </p:nvSpPr>
        <p:spPr bwMode="auto">
          <a:xfrm>
            <a:off x="152400" y="728008"/>
            <a:ext cx="6324600" cy="1938992"/>
          </a:xfrm>
          <a:prstGeom prst="rect">
            <a:avLst/>
          </a:prstGeom>
          <a:noFill/>
          <a:ln w="9525">
            <a:noFill/>
            <a:miter lim="800000"/>
            <a:headEnd/>
            <a:tailEnd/>
          </a:ln>
          <a:effectLst/>
        </p:spPr>
        <p:txBody>
          <a:bodyPr>
            <a:spAutoFit/>
          </a:bodyPr>
          <a:lstStyle/>
          <a:p>
            <a:r>
              <a:rPr lang="en-US" sz="2000" u="none" dirty="0"/>
              <a:t>Ruled from 521-486 B.C. added western India to the Persian Empire. </a:t>
            </a:r>
          </a:p>
          <a:p>
            <a:endParaRPr lang="en-US" sz="2000" u="none" dirty="0"/>
          </a:p>
          <a:p>
            <a:r>
              <a:rPr lang="en-US" sz="2000" u="none" dirty="0"/>
              <a:t>Then added Thrace in Europe and expanded the Empire to its greatest size.  </a:t>
            </a:r>
            <a:r>
              <a:rPr lang="en-US" sz="2000" dirty="0"/>
              <a:t>He also brought the Persian Empire into conflict with the Greeks. </a:t>
            </a:r>
          </a:p>
        </p:txBody>
      </p:sp>
      <p:pic>
        <p:nvPicPr>
          <p:cNvPr id="10249" name="Picture 9" descr="LL001581"/>
          <p:cNvPicPr>
            <a:picLocks noChangeAspect="1" noChangeArrowheads="1"/>
          </p:cNvPicPr>
          <p:nvPr/>
        </p:nvPicPr>
        <p:blipFill>
          <a:blip r:embed="rId3" cstate="print"/>
          <a:srcRect/>
          <a:stretch>
            <a:fillRect/>
          </a:stretch>
        </p:blipFill>
        <p:spPr bwMode="auto">
          <a:xfrm>
            <a:off x="6492875" y="4191000"/>
            <a:ext cx="2422525" cy="2438400"/>
          </a:xfrm>
          <a:prstGeom prst="rect">
            <a:avLst/>
          </a:prstGeom>
          <a:noFill/>
        </p:spPr>
      </p:pic>
      <p:sp>
        <p:nvSpPr>
          <p:cNvPr id="10250" name="Text Box 10"/>
          <p:cNvSpPr txBox="1">
            <a:spLocks noChangeArrowheads="1"/>
          </p:cNvSpPr>
          <p:nvPr/>
        </p:nvSpPr>
        <p:spPr bwMode="auto">
          <a:xfrm>
            <a:off x="76200" y="2667000"/>
            <a:ext cx="7467600" cy="4293483"/>
          </a:xfrm>
          <a:prstGeom prst="rect">
            <a:avLst/>
          </a:prstGeom>
          <a:noFill/>
          <a:ln w="9525">
            <a:noFill/>
            <a:miter lim="800000"/>
            <a:headEnd/>
            <a:tailEnd/>
          </a:ln>
          <a:effectLst/>
        </p:spPr>
        <p:txBody>
          <a:bodyPr>
            <a:spAutoFit/>
          </a:bodyPr>
          <a:lstStyle/>
          <a:p>
            <a:r>
              <a:rPr lang="en-US" sz="2100" b="1" dirty="0">
                <a:effectLst>
                  <a:outerShdw blurRad="38100" dist="38100" dir="2700000" algn="tl">
                    <a:srgbClr val="FFFFFF"/>
                  </a:outerShdw>
                </a:effectLst>
              </a:rPr>
              <a:t>Satrapies</a:t>
            </a:r>
          </a:p>
          <a:p>
            <a:r>
              <a:rPr lang="en-US" sz="2100" dirty="0"/>
              <a:t>Darius divided </a:t>
            </a:r>
            <a:r>
              <a:rPr lang="en-US" sz="2100" dirty="0" smtClean="0"/>
              <a:t>his </a:t>
            </a:r>
            <a:r>
              <a:rPr lang="en-US" sz="2100" dirty="0"/>
              <a:t>empire into </a:t>
            </a:r>
            <a:r>
              <a:rPr lang="en-US" sz="2100" u="sng" dirty="0"/>
              <a:t>provinces </a:t>
            </a:r>
            <a:r>
              <a:rPr lang="en-US" sz="2100" dirty="0"/>
              <a:t>called </a:t>
            </a:r>
          </a:p>
          <a:p>
            <a:r>
              <a:rPr lang="en-US" sz="2100" dirty="0"/>
              <a:t>Satrapies </a:t>
            </a:r>
            <a:r>
              <a:rPr lang="en-US" sz="2100" u="none" dirty="0"/>
              <a:t>to make it more </a:t>
            </a:r>
            <a:r>
              <a:rPr lang="en-US" sz="2100" u="none" dirty="0" smtClean="0"/>
              <a:t>manageable, this is </a:t>
            </a:r>
          </a:p>
          <a:p>
            <a:r>
              <a:rPr lang="en-US" sz="2100" u="none" dirty="0" smtClean="0"/>
              <a:t>Called an Imperial Bureaucracy</a:t>
            </a:r>
            <a:endParaRPr lang="en-US" sz="2100" u="none" dirty="0"/>
          </a:p>
          <a:p>
            <a:endParaRPr lang="en-US" sz="2100" dirty="0"/>
          </a:p>
          <a:p>
            <a:r>
              <a:rPr lang="en-US" sz="2100" dirty="0"/>
              <a:t>Each province was </a:t>
            </a:r>
            <a:r>
              <a:rPr lang="en-US" sz="2100" u="sng" dirty="0"/>
              <a:t>ruled by a governor</a:t>
            </a:r>
            <a:r>
              <a:rPr lang="en-US" sz="2100" dirty="0"/>
              <a:t> called a</a:t>
            </a:r>
          </a:p>
          <a:p>
            <a:r>
              <a:rPr lang="en-US" sz="2100" b="1" dirty="0">
                <a:effectLst>
                  <a:outerShdw blurRad="38100" dist="38100" dir="2700000" algn="tl">
                    <a:srgbClr val="FFFFFF"/>
                  </a:outerShdw>
                </a:effectLst>
              </a:rPr>
              <a:t>Satrap.  </a:t>
            </a:r>
          </a:p>
          <a:p>
            <a:endParaRPr lang="en-US" sz="2100" b="1" dirty="0">
              <a:effectLst>
                <a:outerShdw blurRad="38100" dist="38100" dir="2700000" algn="tl">
                  <a:srgbClr val="FFFFFF"/>
                </a:outerShdw>
              </a:effectLst>
            </a:endParaRPr>
          </a:p>
          <a:p>
            <a:r>
              <a:rPr lang="en-US" sz="2100" u="none" dirty="0"/>
              <a:t>This man was the protector of  the kingdom.</a:t>
            </a:r>
          </a:p>
          <a:p>
            <a:endParaRPr lang="en-US" sz="2100" u="none" dirty="0"/>
          </a:p>
          <a:p>
            <a:r>
              <a:rPr lang="en-US" sz="2100" u="none" dirty="0"/>
              <a:t>They collected taxes, provided justice</a:t>
            </a:r>
          </a:p>
          <a:p>
            <a:r>
              <a:rPr lang="en-US" sz="2100" u="none" dirty="0"/>
              <a:t> and security, and got soldiers for the army.</a:t>
            </a:r>
            <a:endParaRPr lang="en-US" sz="2100" b="1" u="none" dirty="0">
              <a:effectLst>
                <a:outerShdw blurRad="38100" dist="38100" dir="2700000" algn="tl">
                  <a:srgbClr val="FFFFFF"/>
                </a:outerShdw>
              </a:effectLst>
            </a:endParaRPr>
          </a:p>
          <a:p>
            <a:endParaRPr lang="en-US" sz="2100" b="1" u="none" dirty="0">
              <a:effectLst>
                <a:outerShdw blurRad="38100" dist="38100" dir="2700000" algn="tl">
                  <a:srgbClr val="FFFFFF"/>
                </a:outerShdw>
              </a:effectLst>
            </a:endParaRPr>
          </a:p>
        </p:txBody>
      </p:sp>
      <p:pic>
        <p:nvPicPr>
          <p:cNvPr id="10252" name="Picture 12" descr="GZ001237"/>
          <p:cNvPicPr>
            <a:picLocks noChangeAspect="1" noChangeArrowheads="1"/>
          </p:cNvPicPr>
          <p:nvPr/>
        </p:nvPicPr>
        <p:blipFill>
          <a:blip r:embed="rId4" cstate="print"/>
          <a:srcRect/>
          <a:stretch>
            <a:fillRect/>
          </a:stretch>
        </p:blipFill>
        <p:spPr bwMode="auto">
          <a:xfrm>
            <a:off x="6781800" y="2787650"/>
            <a:ext cx="1905000" cy="1250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1000" fill="hold"/>
                                        <p:tgtEl>
                                          <p:spTgt spid="10244"/>
                                        </p:tgtEl>
                                        <p:attrNameLst>
                                          <p:attrName>ppt_w</p:attrName>
                                        </p:attrNameLst>
                                      </p:cBhvr>
                                      <p:tavLst>
                                        <p:tav tm="0">
                                          <p:val>
                                            <p:strVal val="#ppt_w*0.70"/>
                                          </p:val>
                                        </p:tav>
                                        <p:tav tm="100000">
                                          <p:val>
                                            <p:strVal val="#ppt_w"/>
                                          </p:val>
                                        </p:tav>
                                      </p:tavLst>
                                    </p:anim>
                                    <p:anim calcmode="lin" valueType="num">
                                      <p:cBhvr>
                                        <p:cTn id="8" dur="1000" fill="hold"/>
                                        <p:tgtEl>
                                          <p:spTgt spid="10244"/>
                                        </p:tgtEl>
                                        <p:attrNameLst>
                                          <p:attrName>ppt_h</p:attrName>
                                        </p:attrNameLst>
                                      </p:cBhvr>
                                      <p:tavLst>
                                        <p:tav tm="0">
                                          <p:val>
                                            <p:strVal val="#ppt_h"/>
                                          </p:val>
                                        </p:tav>
                                        <p:tav tm="100000">
                                          <p:val>
                                            <p:strVal val="#ppt_h"/>
                                          </p:val>
                                        </p:tav>
                                      </p:tavLst>
                                    </p:anim>
                                    <p:animEffect transition="in" filter="fade">
                                      <p:cBhvr>
                                        <p:cTn id="9" dur="1000"/>
                                        <p:tgtEl>
                                          <p:spTgt spid="10244"/>
                                        </p:tgtEl>
                                      </p:cBhvr>
                                    </p:animEffect>
                                  </p:childTnLst>
                                </p:cTn>
                              </p:par>
                              <p:par>
                                <p:cTn id="10" presetID="55" presetClass="entr" presetSubtype="0"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 calcmode="lin" valueType="num">
                                      <p:cBhvr>
                                        <p:cTn id="12" dur="1000" fill="hold"/>
                                        <p:tgtEl>
                                          <p:spTgt spid="10246"/>
                                        </p:tgtEl>
                                        <p:attrNameLst>
                                          <p:attrName>ppt_w</p:attrName>
                                        </p:attrNameLst>
                                      </p:cBhvr>
                                      <p:tavLst>
                                        <p:tav tm="0">
                                          <p:val>
                                            <p:strVal val="#ppt_w*0.70"/>
                                          </p:val>
                                        </p:tav>
                                        <p:tav tm="100000">
                                          <p:val>
                                            <p:strVal val="#ppt_w"/>
                                          </p:val>
                                        </p:tav>
                                      </p:tavLst>
                                    </p:anim>
                                    <p:anim calcmode="lin" valueType="num">
                                      <p:cBhvr>
                                        <p:cTn id="13" dur="1000" fill="hold"/>
                                        <p:tgtEl>
                                          <p:spTgt spid="10246"/>
                                        </p:tgtEl>
                                        <p:attrNameLst>
                                          <p:attrName>ppt_h</p:attrName>
                                        </p:attrNameLst>
                                      </p:cBhvr>
                                      <p:tavLst>
                                        <p:tav tm="0">
                                          <p:val>
                                            <p:strVal val="#ppt_h"/>
                                          </p:val>
                                        </p:tav>
                                        <p:tav tm="100000">
                                          <p:val>
                                            <p:strVal val="#ppt_h"/>
                                          </p:val>
                                        </p:tav>
                                      </p:tavLst>
                                    </p:anim>
                                    <p:animEffect transition="in" filter="fade">
                                      <p:cBhvr>
                                        <p:cTn id="14" dur="1000"/>
                                        <p:tgtEl>
                                          <p:spTgt spid="1024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7">
                                            <p:txEl>
                                              <p:pRg st="0" end="0"/>
                                            </p:txEl>
                                          </p:spTgt>
                                        </p:tgtEl>
                                        <p:attrNameLst>
                                          <p:attrName>style.visibility</p:attrName>
                                        </p:attrNameLst>
                                      </p:cBhvr>
                                      <p:to>
                                        <p:strVal val="visible"/>
                                      </p:to>
                                    </p:set>
                                    <p:anim calcmode="lin" valueType="num">
                                      <p:cBhvr additive="base">
                                        <p:cTn id="19" dur="1000" fill="hold"/>
                                        <p:tgtEl>
                                          <p:spTgt spid="10247">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02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7">
                                            <p:txEl>
                                              <p:pRg st="2" end="2"/>
                                            </p:txEl>
                                          </p:spTgt>
                                        </p:tgtEl>
                                        <p:attrNameLst>
                                          <p:attrName>style.visibility</p:attrName>
                                        </p:attrNameLst>
                                      </p:cBhvr>
                                      <p:to>
                                        <p:strVal val="visible"/>
                                      </p:to>
                                    </p:set>
                                    <p:anim calcmode="lin" valueType="num">
                                      <p:cBhvr additive="base">
                                        <p:cTn id="25" dur="1000" fill="hold"/>
                                        <p:tgtEl>
                                          <p:spTgt spid="10247">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02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50">
                                            <p:txEl>
                                              <p:pRg st="0" end="0"/>
                                            </p:txEl>
                                          </p:spTgt>
                                        </p:tgtEl>
                                        <p:attrNameLst>
                                          <p:attrName>style.visibility</p:attrName>
                                        </p:attrNameLst>
                                      </p:cBhvr>
                                      <p:to>
                                        <p:strVal val="visible"/>
                                      </p:to>
                                    </p:set>
                                    <p:anim calcmode="lin" valueType="num">
                                      <p:cBhvr>
                                        <p:cTn id="31" dur="1000" fill="hold"/>
                                        <p:tgtEl>
                                          <p:spTgt spid="10250">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10250">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1025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10250">
                                            <p:txEl>
                                              <p:pRg st="1" end="1"/>
                                            </p:txEl>
                                          </p:spTgt>
                                        </p:tgtEl>
                                        <p:attrNameLst>
                                          <p:attrName>style.visibility</p:attrName>
                                        </p:attrNameLst>
                                      </p:cBhvr>
                                      <p:to>
                                        <p:strVal val="visible"/>
                                      </p:to>
                                    </p:set>
                                    <p:anim calcmode="lin" valueType="num">
                                      <p:cBhvr>
                                        <p:cTn id="38" dur="500" fill="hold"/>
                                        <p:tgtEl>
                                          <p:spTgt spid="10250">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10250">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1025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0250">
                                            <p:txEl>
                                              <p:pRg st="2" end="2"/>
                                            </p:txEl>
                                          </p:spTgt>
                                        </p:tgtEl>
                                        <p:attrNameLst>
                                          <p:attrName>style.visibility</p:attrName>
                                        </p:attrNameLst>
                                      </p:cBhvr>
                                      <p:to>
                                        <p:strVal val="visible"/>
                                      </p:to>
                                    </p:set>
                                    <p:anim calcmode="lin" valueType="num">
                                      <p:cBhvr>
                                        <p:cTn id="45" dur="500" fill="hold"/>
                                        <p:tgtEl>
                                          <p:spTgt spid="10250">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10250">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1025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10250">
                                            <p:txEl>
                                              <p:pRg st="3" end="3"/>
                                            </p:txEl>
                                          </p:spTgt>
                                        </p:tgtEl>
                                        <p:attrNameLst>
                                          <p:attrName>style.visibility</p:attrName>
                                        </p:attrNameLst>
                                      </p:cBhvr>
                                      <p:to>
                                        <p:strVal val="visible"/>
                                      </p:to>
                                    </p:set>
                                    <p:anim calcmode="lin" valueType="num">
                                      <p:cBhvr>
                                        <p:cTn id="52" dur="500" fill="hold"/>
                                        <p:tgtEl>
                                          <p:spTgt spid="10250">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10250">
                                            <p:txEl>
                                              <p:pRg st="3" end="3"/>
                                            </p:txEl>
                                          </p:spTgt>
                                        </p:tgtEl>
                                        <p:attrNameLst>
                                          <p:attrName>ppt_h</p:attrName>
                                        </p:attrNameLst>
                                      </p:cBhvr>
                                      <p:tavLst>
                                        <p:tav tm="0">
                                          <p:val>
                                            <p:fltVal val="0"/>
                                          </p:val>
                                        </p:tav>
                                        <p:tav tm="100000">
                                          <p:val>
                                            <p:strVal val="#ppt_h"/>
                                          </p:val>
                                        </p:tav>
                                      </p:tavLst>
                                    </p:anim>
                                    <p:animEffect transition="in" filter="fade">
                                      <p:cBhvr>
                                        <p:cTn id="54" dur="500"/>
                                        <p:tgtEl>
                                          <p:spTgt spid="10250">
                                            <p:txEl>
                                              <p:pRg st="3" end="3"/>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10249"/>
                                        </p:tgtEl>
                                        <p:attrNameLst>
                                          <p:attrName>style.visibility</p:attrName>
                                        </p:attrNameLst>
                                      </p:cBhvr>
                                      <p:to>
                                        <p:strVal val="visible"/>
                                      </p:to>
                                    </p:set>
                                    <p:anim calcmode="lin" valueType="num">
                                      <p:cBhvr>
                                        <p:cTn id="57" dur="1000" fill="hold"/>
                                        <p:tgtEl>
                                          <p:spTgt spid="10249"/>
                                        </p:tgtEl>
                                        <p:attrNameLst>
                                          <p:attrName>ppt_w</p:attrName>
                                        </p:attrNameLst>
                                      </p:cBhvr>
                                      <p:tavLst>
                                        <p:tav tm="0">
                                          <p:val>
                                            <p:strVal val="#ppt_w*0.70"/>
                                          </p:val>
                                        </p:tav>
                                        <p:tav tm="100000">
                                          <p:val>
                                            <p:strVal val="#ppt_w"/>
                                          </p:val>
                                        </p:tav>
                                      </p:tavLst>
                                    </p:anim>
                                    <p:anim calcmode="lin" valueType="num">
                                      <p:cBhvr>
                                        <p:cTn id="58" dur="1000" fill="hold"/>
                                        <p:tgtEl>
                                          <p:spTgt spid="10249"/>
                                        </p:tgtEl>
                                        <p:attrNameLst>
                                          <p:attrName>ppt_h</p:attrName>
                                        </p:attrNameLst>
                                      </p:cBhvr>
                                      <p:tavLst>
                                        <p:tav tm="0">
                                          <p:val>
                                            <p:strVal val="#ppt_h"/>
                                          </p:val>
                                        </p:tav>
                                        <p:tav tm="100000">
                                          <p:val>
                                            <p:strVal val="#ppt_h"/>
                                          </p:val>
                                        </p:tav>
                                      </p:tavLst>
                                    </p:anim>
                                    <p:animEffect transition="in" filter="fade">
                                      <p:cBhvr>
                                        <p:cTn id="59" dur="1000"/>
                                        <p:tgtEl>
                                          <p:spTgt spid="10249"/>
                                        </p:tgtEl>
                                      </p:cBhvr>
                                    </p:animEffect>
                                  </p:childTnLst>
                                </p:cTn>
                              </p:par>
                              <p:par>
                                <p:cTn id="60" presetID="55" presetClass="entr" presetSubtype="0" fill="hold" nodeType="withEffect">
                                  <p:stCondLst>
                                    <p:cond delay="0"/>
                                  </p:stCondLst>
                                  <p:childTnLst>
                                    <p:set>
                                      <p:cBhvr>
                                        <p:cTn id="61" dur="1" fill="hold">
                                          <p:stCondLst>
                                            <p:cond delay="0"/>
                                          </p:stCondLst>
                                        </p:cTn>
                                        <p:tgtEl>
                                          <p:spTgt spid="10252"/>
                                        </p:tgtEl>
                                        <p:attrNameLst>
                                          <p:attrName>style.visibility</p:attrName>
                                        </p:attrNameLst>
                                      </p:cBhvr>
                                      <p:to>
                                        <p:strVal val="visible"/>
                                      </p:to>
                                    </p:set>
                                    <p:anim calcmode="lin" valueType="num">
                                      <p:cBhvr>
                                        <p:cTn id="62" dur="1000" fill="hold"/>
                                        <p:tgtEl>
                                          <p:spTgt spid="10252"/>
                                        </p:tgtEl>
                                        <p:attrNameLst>
                                          <p:attrName>ppt_w</p:attrName>
                                        </p:attrNameLst>
                                      </p:cBhvr>
                                      <p:tavLst>
                                        <p:tav tm="0">
                                          <p:val>
                                            <p:strVal val="#ppt_w*0.70"/>
                                          </p:val>
                                        </p:tav>
                                        <p:tav tm="100000">
                                          <p:val>
                                            <p:strVal val="#ppt_w"/>
                                          </p:val>
                                        </p:tav>
                                      </p:tavLst>
                                    </p:anim>
                                    <p:anim calcmode="lin" valueType="num">
                                      <p:cBhvr>
                                        <p:cTn id="63" dur="1000" fill="hold"/>
                                        <p:tgtEl>
                                          <p:spTgt spid="10252"/>
                                        </p:tgtEl>
                                        <p:attrNameLst>
                                          <p:attrName>ppt_h</p:attrName>
                                        </p:attrNameLst>
                                      </p:cBhvr>
                                      <p:tavLst>
                                        <p:tav tm="0">
                                          <p:val>
                                            <p:strVal val="#ppt_h"/>
                                          </p:val>
                                        </p:tav>
                                        <p:tav tm="100000">
                                          <p:val>
                                            <p:strVal val="#ppt_h"/>
                                          </p:val>
                                        </p:tav>
                                      </p:tavLst>
                                    </p:anim>
                                    <p:animEffect transition="in" filter="fade">
                                      <p:cBhvr>
                                        <p:cTn id="64" dur="1000"/>
                                        <p:tgtEl>
                                          <p:spTgt spid="10252"/>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10250">
                                            <p:txEl>
                                              <p:pRg st="5" end="5"/>
                                            </p:txEl>
                                          </p:spTgt>
                                        </p:tgtEl>
                                        <p:attrNameLst>
                                          <p:attrName>style.visibility</p:attrName>
                                        </p:attrNameLst>
                                      </p:cBhvr>
                                      <p:to>
                                        <p:strVal val="visible"/>
                                      </p:to>
                                    </p:set>
                                    <p:anim calcmode="lin" valueType="num">
                                      <p:cBhvr additive="base">
                                        <p:cTn id="69" dur="500" fill="hold"/>
                                        <p:tgtEl>
                                          <p:spTgt spid="10250">
                                            <p:txEl>
                                              <p:pRg st="5" end="5"/>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1025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10250">
                                            <p:txEl>
                                              <p:pRg st="6" end="6"/>
                                            </p:txEl>
                                          </p:spTgt>
                                        </p:tgtEl>
                                        <p:attrNameLst>
                                          <p:attrName>style.visibility</p:attrName>
                                        </p:attrNameLst>
                                      </p:cBhvr>
                                      <p:to>
                                        <p:strVal val="visible"/>
                                      </p:to>
                                    </p:set>
                                    <p:anim calcmode="lin" valueType="num">
                                      <p:cBhvr>
                                        <p:cTn id="75" dur="500" fill="hold"/>
                                        <p:tgtEl>
                                          <p:spTgt spid="10250">
                                            <p:txEl>
                                              <p:pRg st="6" end="6"/>
                                            </p:txEl>
                                          </p:spTgt>
                                        </p:tgtEl>
                                        <p:attrNameLst>
                                          <p:attrName>ppt_w</p:attrName>
                                        </p:attrNameLst>
                                      </p:cBhvr>
                                      <p:tavLst>
                                        <p:tav tm="0">
                                          <p:val>
                                            <p:fltVal val="0"/>
                                          </p:val>
                                        </p:tav>
                                        <p:tav tm="100000">
                                          <p:val>
                                            <p:strVal val="#ppt_w"/>
                                          </p:val>
                                        </p:tav>
                                      </p:tavLst>
                                    </p:anim>
                                    <p:anim calcmode="lin" valueType="num">
                                      <p:cBhvr>
                                        <p:cTn id="76" dur="500" fill="hold"/>
                                        <p:tgtEl>
                                          <p:spTgt spid="10250">
                                            <p:txEl>
                                              <p:pRg st="6" end="6"/>
                                            </p:txEl>
                                          </p:spTgt>
                                        </p:tgtEl>
                                        <p:attrNameLst>
                                          <p:attrName>ppt_h</p:attrName>
                                        </p:attrNameLst>
                                      </p:cBhvr>
                                      <p:tavLst>
                                        <p:tav tm="0">
                                          <p:val>
                                            <p:fltVal val="0"/>
                                          </p:val>
                                        </p:tav>
                                        <p:tav tm="100000">
                                          <p:val>
                                            <p:strVal val="#ppt_h"/>
                                          </p:val>
                                        </p:tav>
                                      </p:tavLst>
                                    </p:anim>
                                    <p:animEffect transition="in" filter="fade">
                                      <p:cBhvr>
                                        <p:cTn id="77" dur="500"/>
                                        <p:tgtEl>
                                          <p:spTgt spid="10250">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0250">
                                            <p:txEl>
                                              <p:pRg st="8" end="8"/>
                                            </p:txEl>
                                          </p:spTgt>
                                        </p:tgtEl>
                                        <p:attrNameLst>
                                          <p:attrName>style.visibility</p:attrName>
                                        </p:attrNameLst>
                                      </p:cBhvr>
                                      <p:to>
                                        <p:strVal val="visible"/>
                                      </p:to>
                                    </p:set>
                                    <p:anim calcmode="lin" valueType="num">
                                      <p:cBhvr>
                                        <p:cTn id="82" dur="1000" fill="hold"/>
                                        <p:tgtEl>
                                          <p:spTgt spid="10250">
                                            <p:txEl>
                                              <p:pRg st="8" end="8"/>
                                            </p:txEl>
                                          </p:spTgt>
                                        </p:tgtEl>
                                        <p:attrNameLst>
                                          <p:attrName>ppt_w</p:attrName>
                                        </p:attrNameLst>
                                      </p:cBhvr>
                                      <p:tavLst>
                                        <p:tav tm="0">
                                          <p:val>
                                            <p:strVal val="#ppt_w*0.70"/>
                                          </p:val>
                                        </p:tav>
                                        <p:tav tm="100000">
                                          <p:val>
                                            <p:strVal val="#ppt_w"/>
                                          </p:val>
                                        </p:tav>
                                      </p:tavLst>
                                    </p:anim>
                                    <p:anim calcmode="lin" valueType="num">
                                      <p:cBhvr>
                                        <p:cTn id="83" dur="1000" fill="hold"/>
                                        <p:tgtEl>
                                          <p:spTgt spid="10250">
                                            <p:txEl>
                                              <p:pRg st="8" end="8"/>
                                            </p:txEl>
                                          </p:spTgt>
                                        </p:tgtEl>
                                        <p:attrNameLst>
                                          <p:attrName>ppt_h</p:attrName>
                                        </p:attrNameLst>
                                      </p:cBhvr>
                                      <p:tavLst>
                                        <p:tav tm="0">
                                          <p:val>
                                            <p:strVal val="#ppt_h"/>
                                          </p:val>
                                        </p:tav>
                                        <p:tav tm="100000">
                                          <p:val>
                                            <p:strVal val="#ppt_h"/>
                                          </p:val>
                                        </p:tav>
                                      </p:tavLst>
                                    </p:anim>
                                    <p:animEffect transition="in" filter="fade">
                                      <p:cBhvr>
                                        <p:cTn id="84" dur="1000"/>
                                        <p:tgtEl>
                                          <p:spTgt spid="10250">
                                            <p:txEl>
                                              <p:pRg st="8" end="8"/>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10250">
                                            <p:txEl>
                                              <p:pRg st="10" end="10"/>
                                            </p:txEl>
                                          </p:spTgt>
                                        </p:tgtEl>
                                        <p:attrNameLst>
                                          <p:attrName>style.visibility</p:attrName>
                                        </p:attrNameLst>
                                      </p:cBhvr>
                                      <p:to>
                                        <p:strVal val="visible"/>
                                      </p:to>
                                    </p:set>
                                    <p:anim calcmode="lin" valueType="num">
                                      <p:cBhvr>
                                        <p:cTn id="87" dur="1000" fill="hold"/>
                                        <p:tgtEl>
                                          <p:spTgt spid="10250">
                                            <p:txEl>
                                              <p:pRg st="10" end="10"/>
                                            </p:txEl>
                                          </p:spTgt>
                                        </p:tgtEl>
                                        <p:attrNameLst>
                                          <p:attrName>ppt_w</p:attrName>
                                        </p:attrNameLst>
                                      </p:cBhvr>
                                      <p:tavLst>
                                        <p:tav tm="0">
                                          <p:val>
                                            <p:strVal val="#ppt_w*0.70"/>
                                          </p:val>
                                        </p:tav>
                                        <p:tav tm="100000">
                                          <p:val>
                                            <p:strVal val="#ppt_w"/>
                                          </p:val>
                                        </p:tav>
                                      </p:tavLst>
                                    </p:anim>
                                    <p:anim calcmode="lin" valueType="num">
                                      <p:cBhvr>
                                        <p:cTn id="88" dur="1000" fill="hold"/>
                                        <p:tgtEl>
                                          <p:spTgt spid="10250">
                                            <p:txEl>
                                              <p:pRg st="10" end="10"/>
                                            </p:txEl>
                                          </p:spTgt>
                                        </p:tgtEl>
                                        <p:attrNameLst>
                                          <p:attrName>ppt_h</p:attrName>
                                        </p:attrNameLst>
                                      </p:cBhvr>
                                      <p:tavLst>
                                        <p:tav tm="0">
                                          <p:val>
                                            <p:strVal val="#ppt_h"/>
                                          </p:val>
                                        </p:tav>
                                        <p:tav tm="100000">
                                          <p:val>
                                            <p:strVal val="#ppt_h"/>
                                          </p:val>
                                        </p:tav>
                                      </p:tavLst>
                                    </p:anim>
                                    <p:animEffect transition="in" filter="fade">
                                      <p:cBhvr>
                                        <p:cTn id="89" dur="1000"/>
                                        <p:tgtEl>
                                          <p:spTgt spid="10250">
                                            <p:txEl>
                                              <p:pRg st="10" end="10"/>
                                            </p:txEl>
                                          </p:spTgt>
                                        </p:tgtEl>
                                      </p:cBhvr>
                                    </p:animEffect>
                                  </p:childTnLst>
                                </p:cTn>
                              </p:par>
                              <p:par>
                                <p:cTn id="90" presetID="55" presetClass="entr" presetSubtype="0" fill="hold" nodeType="withEffect">
                                  <p:stCondLst>
                                    <p:cond delay="0"/>
                                  </p:stCondLst>
                                  <p:childTnLst>
                                    <p:set>
                                      <p:cBhvr>
                                        <p:cTn id="91" dur="1" fill="hold">
                                          <p:stCondLst>
                                            <p:cond delay="0"/>
                                          </p:stCondLst>
                                        </p:cTn>
                                        <p:tgtEl>
                                          <p:spTgt spid="10250">
                                            <p:txEl>
                                              <p:pRg st="11" end="11"/>
                                            </p:txEl>
                                          </p:spTgt>
                                        </p:tgtEl>
                                        <p:attrNameLst>
                                          <p:attrName>style.visibility</p:attrName>
                                        </p:attrNameLst>
                                      </p:cBhvr>
                                      <p:to>
                                        <p:strVal val="visible"/>
                                      </p:to>
                                    </p:set>
                                    <p:anim calcmode="lin" valueType="num">
                                      <p:cBhvr>
                                        <p:cTn id="92" dur="1000" fill="hold"/>
                                        <p:tgtEl>
                                          <p:spTgt spid="10250">
                                            <p:txEl>
                                              <p:pRg st="11" end="11"/>
                                            </p:txEl>
                                          </p:spTgt>
                                        </p:tgtEl>
                                        <p:attrNameLst>
                                          <p:attrName>ppt_w</p:attrName>
                                        </p:attrNameLst>
                                      </p:cBhvr>
                                      <p:tavLst>
                                        <p:tav tm="0">
                                          <p:val>
                                            <p:strVal val="#ppt_w*0.70"/>
                                          </p:val>
                                        </p:tav>
                                        <p:tav tm="100000">
                                          <p:val>
                                            <p:strVal val="#ppt_w"/>
                                          </p:val>
                                        </p:tav>
                                      </p:tavLst>
                                    </p:anim>
                                    <p:anim calcmode="lin" valueType="num">
                                      <p:cBhvr>
                                        <p:cTn id="93" dur="1000" fill="hold"/>
                                        <p:tgtEl>
                                          <p:spTgt spid="10250">
                                            <p:txEl>
                                              <p:pRg st="11" end="11"/>
                                            </p:txEl>
                                          </p:spTgt>
                                        </p:tgtEl>
                                        <p:attrNameLst>
                                          <p:attrName>ppt_h</p:attrName>
                                        </p:attrNameLst>
                                      </p:cBhvr>
                                      <p:tavLst>
                                        <p:tav tm="0">
                                          <p:val>
                                            <p:strVal val="#ppt_h"/>
                                          </p:val>
                                        </p:tav>
                                        <p:tav tm="100000">
                                          <p:val>
                                            <p:strVal val="#ppt_h"/>
                                          </p:val>
                                        </p:tav>
                                      </p:tavLst>
                                    </p:anim>
                                    <p:animEffect transition="in" filter="fade">
                                      <p:cBhvr>
                                        <p:cTn id="94" dur="1000"/>
                                        <p:tgtEl>
                                          <p:spTgt spid="1025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File:Map achaemenid empire en.png"/>
          <p:cNvPicPr>
            <a:picLocks noChangeAspect="1" noChangeArrowheads="1"/>
          </p:cNvPicPr>
          <p:nvPr/>
        </p:nvPicPr>
        <p:blipFill>
          <a:blip r:embed="rId2" cstate="print"/>
          <a:srcRect/>
          <a:stretch>
            <a:fillRect/>
          </a:stretch>
        </p:blipFill>
        <p:spPr bwMode="auto">
          <a:xfrm>
            <a:off x="76200" y="990600"/>
            <a:ext cx="8960384" cy="4648200"/>
          </a:xfrm>
          <a:prstGeom prst="rect">
            <a:avLst/>
          </a:prstGeom>
          <a:noFill/>
        </p:spPr>
      </p:pic>
      <p:sp>
        <p:nvSpPr>
          <p:cNvPr id="3" name="TextBox 2"/>
          <p:cNvSpPr txBox="1"/>
          <p:nvPr/>
        </p:nvSpPr>
        <p:spPr>
          <a:xfrm>
            <a:off x="1066800" y="240268"/>
            <a:ext cx="7010400" cy="523220"/>
          </a:xfrm>
          <a:prstGeom prst="rect">
            <a:avLst/>
          </a:prstGeom>
          <a:noFill/>
        </p:spPr>
        <p:txBody>
          <a:bodyPr wrap="square" rtlCol="0">
            <a:spAutoFit/>
          </a:bodyPr>
          <a:lstStyle/>
          <a:p>
            <a:pPr algn="ctr"/>
            <a:r>
              <a:rPr lang="en-US" sz="2800" u="none" dirty="0" smtClean="0"/>
              <a:t>The Royal Road</a:t>
            </a:r>
            <a:endParaRPr lang="en-US" sz="2800" u="non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8" name="Object 4"/>
          <p:cNvGraphicFramePr>
            <a:graphicFrameLocks noChangeAspect="1"/>
          </p:cNvGraphicFramePr>
          <p:nvPr/>
        </p:nvGraphicFramePr>
        <p:xfrm>
          <a:off x="228600" y="457200"/>
          <a:ext cx="6172200" cy="6116638"/>
        </p:xfrm>
        <a:graphic>
          <a:graphicData uri="http://schemas.openxmlformats.org/presentationml/2006/ole">
            <mc:AlternateContent xmlns:mc="http://schemas.openxmlformats.org/markup-compatibility/2006">
              <mc:Choice xmlns:v="urn:schemas-microsoft-com:vml" Requires="v">
                <p:oleObj spid="_x0000_s5125" name="Photo Editor Photo" r:id="rId3" imgW="3790476" imgH="3572374" progId="">
                  <p:embed/>
                </p:oleObj>
              </mc:Choice>
              <mc:Fallback>
                <p:oleObj name="Photo Editor Photo" r:id="rId3" imgW="3790476" imgH="3572374"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938"/>
                      <a:stretch>
                        <a:fillRect/>
                      </a:stretch>
                    </p:blipFill>
                    <p:spPr bwMode="auto">
                      <a:xfrm>
                        <a:off x="228600" y="457200"/>
                        <a:ext cx="61722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9" name="Rectangle 5"/>
          <p:cNvSpPr>
            <a:spLocks noChangeArrowheads="1"/>
          </p:cNvSpPr>
          <p:nvPr/>
        </p:nvSpPr>
        <p:spPr bwMode="auto">
          <a:xfrm>
            <a:off x="6477000" y="155575"/>
            <a:ext cx="2667000" cy="6662738"/>
          </a:xfrm>
          <a:prstGeom prst="rect">
            <a:avLst/>
          </a:prstGeom>
          <a:noFill/>
          <a:ln w="9525">
            <a:noFill/>
            <a:miter lim="800000"/>
            <a:headEnd/>
            <a:tailEnd/>
          </a:ln>
          <a:effectLst/>
        </p:spPr>
        <p:txBody>
          <a:bodyPr anchor="ctr">
            <a:spAutoFit/>
          </a:bodyPr>
          <a:lstStyle/>
          <a:p>
            <a:pPr algn="ctr">
              <a:defRPr/>
            </a:pPr>
            <a:r>
              <a:rPr lang="en-US" sz="2400" u="none" dirty="0">
                <a:solidFill>
                  <a:schemeClr val="accent2"/>
                </a:solidFill>
                <a:effectLst>
                  <a:outerShdw blurRad="38100" dist="38100" dir="2700000" algn="tl">
                    <a:srgbClr val="000000"/>
                  </a:outerShdw>
                </a:effectLst>
              </a:rPr>
              <a:t>Regions</a:t>
            </a:r>
          </a:p>
          <a:p>
            <a:pPr algn="ctr">
              <a:defRPr/>
            </a:pPr>
            <a:endParaRPr lang="en-US" sz="800" u="none" dirty="0"/>
          </a:p>
          <a:p>
            <a:pPr algn="ctr">
              <a:defRPr/>
            </a:pPr>
            <a:r>
              <a:rPr lang="en-US" dirty="0">
                <a:solidFill>
                  <a:srgbClr val="CC0066"/>
                </a:solidFill>
              </a:rPr>
              <a:t>Sumer</a:t>
            </a:r>
          </a:p>
          <a:p>
            <a:pPr algn="ctr">
              <a:defRPr/>
            </a:pPr>
            <a:r>
              <a:rPr lang="en-US" b="0" dirty="0"/>
              <a:t>First civilization, in </a:t>
            </a:r>
          </a:p>
          <a:p>
            <a:pPr algn="ctr">
              <a:defRPr/>
            </a:pPr>
            <a:r>
              <a:rPr lang="en-US" b="0" dirty="0"/>
              <a:t>S. Mesopotamia</a:t>
            </a:r>
          </a:p>
          <a:p>
            <a:pPr algn="ctr">
              <a:defRPr/>
            </a:pPr>
            <a:endParaRPr lang="en-US" sz="800" b="0" dirty="0"/>
          </a:p>
          <a:p>
            <a:pPr algn="ctr">
              <a:defRPr/>
            </a:pPr>
            <a:r>
              <a:rPr lang="en-US" dirty="0">
                <a:solidFill>
                  <a:srgbClr val="CC0066"/>
                </a:solidFill>
              </a:rPr>
              <a:t>Akkad</a:t>
            </a:r>
          </a:p>
          <a:p>
            <a:pPr algn="ctr">
              <a:defRPr/>
            </a:pPr>
            <a:r>
              <a:rPr lang="en-US" b="0" u="none" dirty="0"/>
              <a:t>To the north</a:t>
            </a:r>
          </a:p>
          <a:p>
            <a:pPr algn="ctr">
              <a:defRPr/>
            </a:pPr>
            <a:endParaRPr lang="en-US" sz="800" b="0" dirty="0"/>
          </a:p>
          <a:p>
            <a:pPr algn="ctr">
              <a:defRPr/>
            </a:pPr>
            <a:r>
              <a:rPr lang="en-US" dirty="0">
                <a:solidFill>
                  <a:srgbClr val="CC0066"/>
                </a:solidFill>
              </a:rPr>
              <a:t>Assyria</a:t>
            </a:r>
          </a:p>
          <a:p>
            <a:pPr algn="ctr">
              <a:defRPr/>
            </a:pPr>
            <a:r>
              <a:rPr lang="en-US" b="0" u="none" dirty="0"/>
              <a:t>Further North</a:t>
            </a:r>
          </a:p>
          <a:p>
            <a:pPr algn="ctr">
              <a:defRPr/>
            </a:pPr>
            <a:endParaRPr lang="en-US" sz="800" b="0" u="none" dirty="0"/>
          </a:p>
          <a:p>
            <a:pPr algn="ctr">
              <a:defRPr/>
            </a:pPr>
            <a:r>
              <a:rPr lang="en-US" u="none" dirty="0"/>
              <a:t>City States of Ancient Mesopotamia</a:t>
            </a:r>
          </a:p>
          <a:p>
            <a:pPr algn="ctr">
              <a:defRPr/>
            </a:pPr>
            <a:r>
              <a:rPr lang="en-US" u="none" dirty="0"/>
              <a:t>Ur, Uruk:</a:t>
            </a:r>
            <a:r>
              <a:rPr lang="en-US" sz="1900" u="none" dirty="0"/>
              <a:t> </a:t>
            </a:r>
          </a:p>
          <a:p>
            <a:pPr algn="ctr">
              <a:defRPr/>
            </a:pPr>
            <a:endParaRPr lang="en-US" sz="800" u="none" dirty="0"/>
          </a:p>
          <a:p>
            <a:pPr algn="ctr">
              <a:defRPr/>
            </a:pPr>
            <a:r>
              <a:rPr lang="en-US" sz="1900" dirty="0">
                <a:effectLst>
                  <a:outerShdw blurRad="38100" dist="38100" dir="2700000" algn="tl">
                    <a:srgbClr val="FFFFFF"/>
                  </a:outerShdw>
                </a:effectLst>
              </a:rPr>
              <a:t>City States</a:t>
            </a:r>
          </a:p>
          <a:p>
            <a:pPr algn="ctr">
              <a:defRPr/>
            </a:pPr>
            <a:r>
              <a:rPr lang="en-US" dirty="0"/>
              <a:t>A city and its surrounding territory.</a:t>
            </a:r>
          </a:p>
          <a:p>
            <a:pPr algn="ctr">
              <a:defRPr/>
            </a:pPr>
            <a:r>
              <a:rPr lang="en-US" u="none" dirty="0"/>
              <a:t>The cities were </a:t>
            </a:r>
            <a:r>
              <a:rPr lang="en-US" dirty="0"/>
              <a:t>surrounded by</a:t>
            </a:r>
            <a:r>
              <a:rPr lang="en-US" u="none" dirty="0"/>
              <a:t> great </a:t>
            </a:r>
            <a:r>
              <a:rPr lang="en-US" dirty="0"/>
              <a:t>walls</a:t>
            </a:r>
            <a:r>
              <a:rPr lang="en-US" u="none" dirty="0"/>
              <a:t> to offer protection. </a:t>
            </a:r>
          </a:p>
          <a:p>
            <a:pPr algn="ctr">
              <a:defRPr/>
            </a:pPr>
            <a:r>
              <a:rPr lang="en-US" u="none" dirty="0"/>
              <a:t>Stone was scarce, so most </a:t>
            </a:r>
            <a:r>
              <a:rPr lang="en-US" dirty="0"/>
              <a:t>building were made of mud bricks</a:t>
            </a:r>
            <a:r>
              <a:rPr lang="en-US" u="none" dirty="0"/>
              <a:t>.</a:t>
            </a:r>
            <a:endParaRPr lang="en-US" sz="1900" u="none" dirty="0"/>
          </a:p>
        </p:txBody>
      </p:sp>
      <p:sp>
        <p:nvSpPr>
          <p:cNvPr id="6150" name="Rectangle 6"/>
          <p:cNvSpPr>
            <a:spLocks noChangeArrowheads="1"/>
          </p:cNvSpPr>
          <p:nvPr/>
        </p:nvSpPr>
        <p:spPr bwMode="auto">
          <a:xfrm>
            <a:off x="4210050" y="4110038"/>
            <a:ext cx="952500" cy="396875"/>
          </a:xfrm>
          <a:prstGeom prst="rect">
            <a:avLst/>
          </a:prstGeom>
          <a:noFill/>
          <a:ln w="9525">
            <a:noFill/>
            <a:miter lim="800000"/>
            <a:headEnd/>
            <a:tailEnd/>
          </a:ln>
        </p:spPr>
        <p:txBody>
          <a:bodyPr wrap="none">
            <a:spAutoFit/>
          </a:bodyPr>
          <a:lstStyle/>
          <a:p>
            <a:r>
              <a:rPr lang="en-US" sz="2000" u="none" dirty="0">
                <a:solidFill>
                  <a:srgbClr val="CC0066"/>
                </a:solidFill>
              </a:rPr>
              <a:t>Sumer</a:t>
            </a:r>
          </a:p>
        </p:txBody>
      </p:sp>
      <p:sp>
        <p:nvSpPr>
          <p:cNvPr id="6151" name="Rectangle 7"/>
          <p:cNvSpPr>
            <a:spLocks noChangeArrowheads="1"/>
          </p:cNvSpPr>
          <p:nvPr/>
        </p:nvSpPr>
        <p:spPr bwMode="auto">
          <a:xfrm>
            <a:off x="3254375" y="3343275"/>
            <a:ext cx="933450" cy="396875"/>
          </a:xfrm>
          <a:prstGeom prst="rect">
            <a:avLst/>
          </a:prstGeom>
          <a:noFill/>
          <a:ln w="9525">
            <a:noFill/>
            <a:miter lim="800000"/>
            <a:headEnd/>
            <a:tailEnd/>
          </a:ln>
        </p:spPr>
        <p:txBody>
          <a:bodyPr wrap="none">
            <a:spAutoFit/>
          </a:bodyPr>
          <a:lstStyle/>
          <a:p>
            <a:r>
              <a:rPr lang="en-US" sz="2000" u="none" dirty="0">
                <a:solidFill>
                  <a:srgbClr val="CC0066"/>
                </a:solidFill>
              </a:rPr>
              <a:t>Akkad</a:t>
            </a:r>
          </a:p>
        </p:txBody>
      </p:sp>
      <p:sp>
        <p:nvSpPr>
          <p:cNvPr id="6152" name="Rectangle 8"/>
          <p:cNvSpPr>
            <a:spLocks noChangeArrowheads="1"/>
          </p:cNvSpPr>
          <p:nvPr/>
        </p:nvSpPr>
        <p:spPr bwMode="auto">
          <a:xfrm>
            <a:off x="2657475" y="2809875"/>
            <a:ext cx="1092200" cy="396875"/>
          </a:xfrm>
          <a:prstGeom prst="rect">
            <a:avLst/>
          </a:prstGeom>
          <a:noFill/>
          <a:ln w="9525">
            <a:noFill/>
            <a:miter lim="800000"/>
            <a:headEnd/>
            <a:tailEnd/>
          </a:ln>
        </p:spPr>
        <p:txBody>
          <a:bodyPr wrap="none">
            <a:spAutoFit/>
          </a:bodyPr>
          <a:lstStyle/>
          <a:p>
            <a:r>
              <a:rPr lang="en-US" sz="2000" u="none" dirty="0">
                <a:solidFill>
                  <a:srgbClr val="CC0066"/>
                </a:solidFill>
              </a:rPr>
              <a:t>Assyria</a:t>
            </a:r>
          </a:p>
        </p:txBody>
      </p:sp>
      <p:sp>
        <p:nvSpPr>
          <p:cNvPr id="6153" name="Oval 9"/>
          <p:cNvSpPr>
            <a:spLocks noChangeAspect="1" noChangeArrowheads="1"/>
          </p:cNvSpPr>
          <p:nvPr/>
        </p:nvSpPr>
        <p:spPr bwMode="auto">
          <a:xfrm>
            <a:off x="4343400" y="4718050"/>
            <a:ext cx="82550" cy="82550"/>
          </a:xfrm>
          <a:prstGeom prst="ellipse">
            <a:avLst/>
          </a:prstGeom>
          <a:solidFill>
            <a:schemeClr val="tx1"/>
          </a:solidFill>
          <a:ln w="9525">
            <a:solidFill>
              <a:schemeClr val="tx1"/>
            </a:solidFill>
            <a:round/>
            <a:headEnd/>
            <a:tailEnd/>
          </a:ln>
        </p:spPr>
        <p:txBody>
          <a:bodyPr wrap="none" anchor="ctr"/>
          <a:lstStyle/>
          <a:p>
            <a:endParaRPr lang="en-US" dirty="0"/>
          </a:p>
        </p:txBody>
      </p:sp>
      <p:sp>
        <p:nvSpPr>
          <p:cNvPr id="6154" name="Text Box 10"/>
          <p:cNvSpPr txBox="1">
            <a:spLocks noChangeArrowheads="1"/>
          </p:cNvSpPr>
          <p:nvPr/>
        </p:nvSpPr>
        <p:spPr bwMode="auto">
          <a:xfrm>
            <a:off x="4038600" y="4724400"/>
            <a:ext cx="533400" cy="366713"/>
          </a:xfrm>
          <a:prstGeom prst="rect">
            <a:avLst/>
          </a:prstGeom>
          <a:noFill/>
          <a:ln w="9525">
            <a:noFill/>
            <a:miter lim="800000"/>
            <a:headEnd/>
            <a:tailEnd/>
          </a:ln>
        </p:spPr>
        <p:txBody>
          <a:bodyPr>
            <a:spAutoFit/>
          </a:bodyPr>
          <a:lstStyle/>
          <a:p>
            <a:pPr>
              <a:spcBef>
                <a:spcPct val="50000"/>
              </a:spcBef>
            </a:pPr>
            <a:r>
              <a:rPr lang="en-US" u="none" dirty="0"/>
              <a:t>Ur</a:t>
            </a:r>
          </a:p>
        </p:txBody>
      </p:sp>
      <p:sp>
        <p:nvSpPr>
          <p:cNvPr id="6155" name="Oval 11"/>
          <p:cNvSpPr>
            <a:spLocks noChangeAspect="1" noChangeArrowheads="1"/>
          </p:cNvSpPr>
          <p:nvPr/>
        </p:nvSpPr>
        <p:spPr bwMode="auto">
          <a:xfrm>
            <a:off x="4108450" y="4337050"/>
            <a:ext cx="82550" cy="82550"/>
          </a:xfrm>
          <a:prstGeom prst="ellipse">
            <a:avLst/>
          </a:prstGeom>
          <a:solidFill>
            <a:schemeClr val="tx1"/>
          </a:solidFill>
          <a:ln w="9525">
            <a:solidFill>
              <a:schemeClr val="tx1"/>
            </a:solidFill>
            <a:round/>
            <a:headEnd/>
            <a:tailEnd/>
          </a:ln>
        </p:spPr>
        <p:txBody>
          <a:bodyPr wrap="none" anchor="ctr"/>
          <a:lstStyle/>
          <a:p>
            <a:endParaRPr lang="en-US" dirty="0"/>
          </a:p>
        </p:txBody>
      </p:sp>
      <p:sp>
        <p:nvSpPr>
          <p:cNvPr id="6156" name="Text Box 12"/>
          <p:cNvSpPr txBox="1">
            <a:spLocks noChangeArrowheads="1"/>
          </p:cNvSpPr>
          <p:nvPr/>
        </p:nvSpPr>
        <p:spPr bwMode="auto">
          <a:xfrm>
            <a:off x="3124200" y="4205288"/>
            <a:ext cx="1447800" cy="366712"/>
          </a:xfrm>
          <a:prstGeom prst="rect">
            <a:avLst/>
          </a:prstGeom>
          <a:noFill/>
          <a:ln w="9525">
            <a:noFill/>
            <a:miter lim="800000"/>
            <a:headEnd/>
            <a:tailEnd/>
          </a:ln>
        </p:spPr>
        <p:txBody>
          <a:bodyPr>
            <a:spAutoFit/>
          </a:bodyPr>
          <a:lstStyle/>
          <a:p>
            <a:pPr>
              <a:spcBef>
                <a:spcPct val="50000"/>
              </a:spcBef>
            </a:pPr>
            <a:r>
              <a:rPr lang="en-US" u="none" dirty="0"/>
              <a:t>Babylon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149">
                                            <p:txEl>
                                              <p:pRg st="0" end="0"/>
                                            </p:txEl>
                                          </p:spTgt>
                                        </p:tgtEl>
                                        <p:attrNameLst>
                                          <p:attrName>style.visibility</p:attrName>
                                        </p:attrNameLst>
                                      </p:cBhvr>
                                      <p:to>
                                        <p:strVal val="visible"/>
                                      </p:to>
                                    </p:set>
                                    <p:anim calcmode="lin" valueType="num">
                                      <p:cBhvr>
                                        <p:cTn id="12" dur="1000" fill="hold"/>
                                        <p:tgtEl>
                                          <p:spTgt spid="614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61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1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p:cTn id="19" dur="1000" fill="hold"/>
                                        <p:tgtEl>
                                          <p:spTgt spid="614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614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6149">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150"/>
                                        </p:tgtEl>
                                        <p:attrNameLst>
                                          <p:attrName>style.visibility</p:attrName>
                                        </p:attrNameLst>
                                      </p:cBhvr>
                                      <p:to>
                                        <p:strVal val="visible"/>
                                      </p:to>
                                    </p:set>
                                    <p:anim calcmode="lin" valueType="num">
                                      <p:cBhvr>
                                        <p:cTn id="24" dur="1000" fill="hold"/>
                                        <p:tgtEl>
                                          <p:spTgt spid="6150"/>
                                        </p:tgtEl>
                                        <p:attrNameLst>
                                          <p:attrName>ppt_w</p:attrName>
                                        </p:attrNameLst>
                                      </p:cBhvr>
                                      <p:tavLst>
                                        <p:tav tm="0">
                                          <p:val>
                                            <p:strVal val="#ppt_w*0.70"/>
                                          </p:val>
                                        </p:tav>
                                        <p:tav tm="100000">
                                          <p:val>
                                            <p:strVal val="#ppt_w"/>
                                          </p:val>
                                        </p:tav>
                                      </p:tavLst>
                                    </p:anim>
                                    <p:anim calcmode="lin" valueType="num">
                                      <p:cBhvr>
                                        <p:cTn id="25" dur="1000" fill="hold"/>
                                        <p:tgtEl>
                                          <p:spTgt spid="6150"/>
                                        </p:tgtEl>
                                        <p:attrNameLst>
                                          <p:attrName>ppt_h</p:attrName>
                                        </p:attrNameLst>
                                      </p:cBhvr>
                                      <p:tavLst>
                                        <p:tav tm="0">
                                          <p:val>
                                            <p:strVal val="#ppt_h"/>
                                          </p:val>
                                        </p:tav>
                                        <p:tav tm="100000">
                                          <p:val>
                                            <p:strVal val="#ppt_h"/>
                                          </p:val>
                                        </p:tav>
                                      </p:tavLst>
                                    </p:anim>
                                    <p:animEffect transition="in" filter="fade">
                                      <p:cBhvr>
                                        <p:cTn id="26" dur="1000"/>
                                        <p:tgtEl>
                                          <p:spTgt spid="615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6149">
                                            <p:txEl>
                                              <p:pRg st="3" end="3"/>
                                            </p:txEl>
                                          </p:spTgt>
                                        </p:tgtEl>
                                        <p:attrNameLst>
                                          <p:attrName>style.visibility</p:attrName>
                                        </p:attrNameLst>
                                      </p:cBhvr>
                                      <p:to>
                                        <p:strVal val="visible"/>
                                      </p:to>
                                    </p:set>
                                    <p:anim calcmode="lin" valueType="num">
                                      <p:cBhvr>
                                        <p:cTn id="31" dur="500" fill="hold"/>
                                        <p:tgtEl>
                                          <p:spTgt spid="614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149">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6149">
                                            <p:txEl>
                                              <p:pRg st="3" end="3"/>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6149">
                                            <p:txEl>
                                              <p:pRg st="4" end="4"/>
                                            </p:txEl>
                                          </p:spTgt>
                                        </p:tgtEl>
                                        <p:attrNameLst>
                                          <p:attrName>style.visibility</p:attrName>
                                        </p:attrNameLst>
                                      </p:cBhvr>
                                      <p:to>
                                        <p:strVal val="visible"/>
                                      </p:to>
                                    </p:set>
                                    <p:anim calcmode="lin" valueType="num">
                                      <p:cBhvr>
                                        <p:cTn id="36" dur="500" fill="hold"/>
                                        <p:tgtEl>
                                          <p:spTgt spid="614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6149">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614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6149">
                                            <p:txEl>
                                              <p:pRg st="6" end="6"/>
                                            </p:txEl>
                                          </p:spTgt>
                                        </p:tgtEl>
                                        <p:attrNameLst>
                                          <p:attrName>style.visibility</p:attrName>
                                        </p:attrNameLst>
                                      </p:cBhvr>
                                      <p:to>
                                        <p:strVal val="visible"/>
                                      </p:to>
                                    </p:set>
                                    <p:anim calcmode="lin" valueType="num">
                                      <p:cBhvr>
                                        <p:cTn id="43" dur="1000" fill="hold"/>
                                        <p:tgtEl>
                                          <p:spTgt spid="6149">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6149">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6149">
                                            <p:txEl>
                                              <p:pRg st="6" end="6"/>
                                            </p:txEl>
                                          </p:spTgt>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6151"/>
                                        </p:tgtEl>
                                        <p:attrNameLst>
                                          <p:attrName>style.visibility</p:attrName>
                                        </p:attrNameLst>
                                      </p:cBhvr>
                                      <p:to>
                                        <p:strVal val="visible"/>
                                      </p:to>
                                    </p:set>
                                    <p:anim calcmode="lin" valueType="num">
                                      <p:cBhvr>
                                        <p:cTn id="48" dur="1000" fill="hold"/>
                                        <p:tgtEl>
                                          <p:spTgt spid="6151"/>
                                        </p:tgtEl>
                                        <p:attrNameLst>
                                          <p:attrName>ppt_w</p:attrName>
                                        </p:attrNameLst>
                                      </p:cBhvr>
                                      <p:tavLst>
                                        <p:tav tm="0">
                                          <p:val>
                                            <p:strVal val="#ppt_w*0.70"/>
                                          </p:val>
                                        </p:tav>
                                        <p:tav tm="100000">
                                          <p:val>
                                            <p:strVal val="#ppt_w"/>
                                          </p:val>
                                        </p:tav>
                                      </p:tavLst>
                                    </p:anim>
                                    <p:anim calcmode="lin" valueType="num">
                                      <p:cBhvr>
                                        <p:cTn id="49" dur="1000" fill="hold"/>
                                        <p:tgtEl>
                                          <p:spTgt spid="6151"/>
                                        </p:tgtEl>
                                        <p:attrNameLst>
                                          <p:attrName>ppt_h</p:attrName>
                                        </p:attrNameLst>
                                      </p:cBhvr>
                                      <p:tavLst>
                                        <p:tav tm="0">
                                          <p:val>
                                            <p:strVal val="#ppt_h"/>
                                          </p:val>
                                        </p:tav>
                                        <p:tav tm="100000">
                                          <p:val>
                                            <p:strVal val="#ppt_h"/>
                                          </p:val>
                                        </p:tav>
                                      </p:tavLst>
                                    </p:anim>
                                    <p:animEffect transition="in" filter="fade">
                                      <p:cBhvr>
                                        <p:cTn id="50" dur="1000"/>
                                        <p:tgtEl>
                                          <p:spTgt spid="6151"/>
                                        </p:tgtEl>
                                      </p:cBhvr>
                                    </p:animEffect>
                                  </p:childTnLst>
                                </p:cTn>
                              </p:par>
                            </p:childTnLst>
                          </p:cTn>
                        </p:par>
                        <p:par>
                          <p:cTn id="51" fill="hold">
                            <p:stCondLst>
                              <p:cond delay="1000"/>
                            </p:stCondLst>
                            <p:childTnLst>
                              <p:par>
                                <p:cTn id="52" presetID="53" presetClass="entr" presetSubtype="0" fill="hold" nodeType="afterEffect">
                                  <p:stCondLst>
                                    <p:cond delay="0"/>
                                  </p:stCondLst>
                                  <p:childTnLst>
                                    <p:set>
                                      <p:cBhvr>
                                        <p:cTn id="53" dur="1" fill="hold">
                                          <p:stCondLst>
                                            <p:cond delay="0"/>
                                          </p:stCondLst>
                                        </p:cTn>
                                        <p:tgtEl>
                                          <p:spTgt spid="6149">
                                            <p:txEl>
                                              <p:pRg st="7" end="7"/>
                                            </p:txEl>
                                          </p:spTgt>
                                        </p:tgtEl>
                                        <p:attrNameLst>
                                          <p:attrName>style.visibility</p:attrName>
                                        </p:attrNameLst>
                                      </p:cBhvr>
                                      <p:to>
                                        <p:strVal val="visible"/>
                                      </p:to>
                                    </p:set>
                                    <p:anim calcmode="lin" valueType="num">
                                      <p:cBhvr>
                                        <p:cTn id="54" dur="500" fill="hold"/>
                                        <p:tgtEl>
                                          <p:spTgt spid="6149">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6149">
                                            <p:txEl>
                                              <p:pRg st="7" end="7"/>
                                            </p:txEl>
                                          </p:spTgt>
                                        </p:tgtEl>
                                        <p:attrNameLst>
                                          <p:attrName>ppt_h</p:attrName>
                                        </p:attrNameLst>
                                      </p:cBhvr>
                                      <p:tavLst>
                                        <p:tav tm="0">
                                          <p:val>
                                            <p:fltVal val="0"/>
                                          </p:val>
                                        </p:tav>
                                        <p:tav tm="100000">
                                          <p:val>
                                            <p:strVal val="#ppt_h"/>
                                          </p:val>
                                        </p:tav>
                                      </p:tavLst>
                                    </p:anim>
                                    <p:animEffect transition="in" filter="fade">
                                      <p:cBhvr>
                                        <p:cTn id="56" dur="500"/>
                                        <p:tgtEl>
                                          <p:spTgt spid="6149">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6149">
                                            <p:txEl>
                                              <p:pRg st="9" end="9"/>
                                            </p:txEl>
                                          </p:spTgt>
                                        </p:tgtEl>
                                        <p:attrNameLst>
                                          <p:attrName>style.visibility</p:attrName>
                                        </p:attrNameLst>
                                      </p:cBhvr>
                                      <p:to>
                                        <p:strVal val="visible"/>
                                      </p:to>
                                    </p:set>
                                    <p:anim calcmode="lin" valueType="num">
                                      <p:cBhvr>
                                        <p:cTn id="61" dur="1000" fill="hold"/>
                                        <p:tgtEl>
                                          <p:spTgt spid="6149">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6149">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6149">
                                            <p:txEl>
                                              <p:pRg st="9" end="9"/>
                                            </p:txEl>
                                          </p:spTgt>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6152"/>
                                        </p:tgtEl>
                                        <p:attrNameLst>
                                          <p:attrName>style.visibility</p:attrName>
                                        </p:attrNameLst>
                                      </p:cBhvr>
                                      <p:to>
                                        <p:strVal val="visible"/>
                                      </p:to>
                                    </p:set>
                                    <p:anim calcmode="lin" valueType="num">
                                      <p:cBhvr>
                                        <p:cTn id="66" dur="1000" fill="hold"/>
                                        <p:tgtEl>
                                          <p:spTgt spid="6152"/>
                                        </p:tgtEl>
                                        <p:attrNameLst>
                                          <p:attrName>ppt_w</p:attrName>
                                        </p:attrNameLst>
                                      </p:cBhvr>
                                      <p:tavLst>
                                        <p:tav tm="0">
                                          <p:val>
                                            <p:strVal val="#ppt_w*0.70"/>
                                          </p:val>
                                        </p:tav>
                                        <p:tav tm="100000">
                                          <p:val>
                                            <p:strVal val="#ppt_w"/>
                                          </p:val>
                                        </p:tav>
                                      </p:tavLst>
                                    </p:anim>
                                    <p:anim calcmode="lin" valueType="num">
                                      <p:cBhvr>
                                        <p:cTn id="67" dur="1000" fill="hold"/>
                                        <p:tgtEl>
                                          <p:spTgt spid="6152"/>
                                        </p:tgtEl>
                                        <p:attrNameLst>
                                          <p:attrName>ppt_h</p:attrName>
                                        </p:attrNameLst>
                                      </p:cBhvr>
                                      <p:tavLst>
                                        <p:tav tm="0">
                                          <p:val>
                                            <p:strVal val="#ppt_h"/>
                                          </p:val>
                                        </p:tav>
                                        <p:tav tm="100000">
                                          <p:val>
                                            <p:strVal val="#ppt_h"/>
                                          </p:val>
                                        </p:tav>
                                      </p:tavLst>
                                    </p:anim>
                                    <p:animEffect transition="in" filter="fade">
                                      <p:cBhvr>
                                        <p:cTn id="68" dur="1000"/>
                                        <p:tgtEl>
                                          <p:spTgt spid="6152"/>
                                        </p:tgtEl>
                                      </p:cBhvr>
                                    </p:animEffect>
                                  </p:childTnLst>
                                </p:cTn>
                              </p:par>
                            </p:childTnLst>
                          </p:cTn>
                        </p:par>
                        <p:par>
                          <p:cTn id="69" fill="hold">
                            <p:stCondLst>
                              <p:cond delay="1000"/>
                            </p:stCondLst>
                            <p:childTnLst>
                              <p:par>
                                <p:cTn id="70" presetID="53" presetClass="entr" presetSubtype="0" fill="hold" nodeType="afterEffect">
                                  <p:stCondLst>
                                    <p:cond delay="0"/>
                                  </p:stCondLst>
                                  <p:childTnLst>
                                    <p:set>
                                      <p:cBhvr>
                                        <p:cTn id="71" dur="1" fill="hold">
                                          <p:stCondLst>
                                            <p:cond delay="0"/>
                                          </p:stCondLst>
                                        </p:cTn>
                                        <p:tgtEl>
                                          <p:spTgt spid="6149">
                                            <p:txEl>
                                              <p:pRg st="10" end="10"/>
                                            </p:txEl>
                                          </p:spTgt>
                                        </p:tgtEl>
                                        <p:attrNameLst>
                                          <p:attrName>style.visibility</p:attrName>
                                        </p:attrNameLst>
                                      </p:cBhvr>
                                      <p:to>
                                        <p:strVal val="visible"/>
                                      </p:to>
                                    </p:set>
                                    <p:anim calcmode="lin" valueType="num">
                                      <p:cBhvr>
                                        <p:cTn id="72" dur="500" fill="hold"/>
                                        <p:tgtEl>
                                          <p:spTgt spid="6149">
                                            <p:txEl>
                                              <p:pRg st="10" end="10"/>
                                            </p:txEl>
                                          </p:spTgt>
                                        </p:tgtEl>
                                        <p:attrNameLst>
                                          <p:attrName>ppt_w</p:attrName>
                                        </p:attrNameLst>
                                      </p:cBhvr>
                                      <p:tavLst>
                                        <p:tav tm="0">
                                          <p:val>
                                            <p:fltVal val="0"/>
                                          </p:val>
                                        </p:tav>
                                        <p:tav tm="100000">
                                          <p:val>
                                            <p:strVal val="#ppt_w"/>
                                          </p:val>
                                        </p:tav>
                                      </p:tavLst>
                                    </p:anim>
                                    <p:anim calcmode="lin" valueType="num">
                                      <p:cBhvr>
                                        <p:cTn id="73" dur="500" fill="hold"/>
                                        <p:tgtEl>
                                          <p:spTgt spid="6149">
                                            <p:txEl>
                                              <p:pRg st="10" end="10"/>
                                            </p:txEl>
                                          </p:spTgt>
                                        </p:tgtEl>
                                        <p:attrNameLst>
                                          <p:attrName>ppt_h</p:attrName>
                                        </p:attrNameLst>
                                      </p:cBhvr>
                                      <p:tavLst>
                                        <p:tav tm="0">
                                          <p:val>
                                            <p:fltVal val="0"/>
                                          </p:val>
                                        </p:tav>
                                        <p:tav tm="100000">
                                          <p:val>
                                            <p:strVal val="#ppt_h"/>
                                          </p:val>
                                        </p:tav>
                                      </p:tavLst>
                                    </p:anim>
                                    <p:animEffect transition="in" filter="fade">
                                      <p:cBhvr>
                                        <p:cTn id="74" dur="500"/>
                                        <p:tgtEl>
                                          <p:spTgt spid="6149">
                                            <p:txEl>
                                              <p:pRg st="10" end="1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6149">
                                            <p:txEl>
                                              <p:pRg st="12" end="12"/>
                                            </p:txEl>
                                          </p:spTgt>
                                        </p:tgtEl>
                                        <p:attrNameLst>
                                          <p:attrName>style.visibility</p:attrName>
                                        </p:attrNameLst>
                                      </p:cBhvr>
                                      <p:to>
                                        <p:strVal val="visible"/>
                                      </p:to>
                                    </p:set>
                                    <p:anim calcmode="lin" valueType="num">
                                      <p:cBhvr>
                                        <p:cTn id="79" dur="1000" fill="hold"/>
                                        <p:tgtEl>
                                          <p:spTgt spid="6149">
                                            <p:txEl>
                                              <p:pRg st="12" end="12"/>
                                            </p:txEl>
                                          </p:spTgt>
                                        </p:tgtEl>
                                        <p:attrNameLst>
                                          <p:attrName>ppt_w</p:attrName>
                                        </p:attrNameLst>
                                      </p:cBhvr>
                                      <p:tavLst>
                                        <p:tav tm="0">
                                          <p:val>
                                            <p:strVal val="#ppt_w*0.70"/>
                                          </p:val>
                                        </p:tav>
                                        <p:tav tm="100000">
                                          <p:val>
                                            <p:strVal val="#ppt_w"/>
                                          </p:val>
                                        </p:tav>
                                      </p:tavLst>
                                    </p:anim>
                                    <p:anim calcmode="lin" valueType="num">
                                      <p:cBhvr>
                                        <p:cTn id="80" dur="1000" fill="hold"/>
                                        <p:tgtEl>
                                          <p:spTgt spid="6149">
                                            <p:txEl>
                                              <p:pRg st="12" end="12"/>
                                            </p:txEl>
                                          </p:spTgt>
                                        </p:tgtEl>
                                        <p:attrNameLst>
                                          <p:attrName>ppt_h</p:attrName>
                                        </p:attrNameLst>
                                      </p:cBhvr>
                                      <p:tavLst>
                                        <p:tav tm="0">
                                          <p:val>
                                            <p:strVal val="#ppt_h"/>
                                          </p:val>
                                        </p:tav>
                                        <p:tav tm="100000">
                                          <p:val>
                                            <p:strVal val="#ppt_h"/>
                                          </p:val>
                                        </p:tav>
                                      </p:tavLst>
                                    </p:anim>
                                    <p:animEffect transition="in" filter="fade">
                                      <p:cBhvr>
                                        <p:cTn id="81" dur="1000"/>
                                        <p:tgtEl>
                                          <p:spTgt spid="6149">
                                            <p:txEl>
                                              <p:pRg st="12" end="1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6149">
                                            <p:txEl>
                                              <p:pRg st="13" end="13"/>
                                            </p:txEl>
                                          </p:spTgt>
                                        </p:tgtEl>
                                        <p:attrNameLst>
                                          <p:attrName>style.visibility</p:attrName>
                                        </p:attrNameLst>
                                      </p:cBhvr>
                                      <p:to>
                                        <p:strVal val="visible"/>
                                      </p:to>
                                    </p:set>
                                    <p:anim calcmode="lin" valueType="num">
                                      <p:cBhvr>
                                        <p:cTn id="86" dur="1000" fill="hold"/>
                                        <p:tgtEl>
                                          <p:spTgt spid="6149">
                                            <p:txEl>
                                              <p:pRg st="13" end="13"/>
                                            </p:txEl>
                                          </p:spTgt>
                                        </p:tgtEl>
                                        <p:attrNameLst>
                                          <p:attrName>ppt_w</p:attrName>
                                        </p:attrNameLst>
                                      </p:cBhvr>
                                      <p:tavLst>
                                        <p:tav tm="0">
                                          <p:val>
                                            <p:strVal val="#ppt_w*0.70"/>
                                          </p:val>
                                        </p:tav>
                                        <p:tav tm="100000">
                                          <p:val>
                                            <p:strVal val="#ppt_w"/>
                                          </p:val>
                                        </p:tav>
                                      </p:tavLst>
                                    </p:anim>
                                    <p:anim calcmode="lin" valueType="num">
                                      <p:cBhvr>
                                        <p:cTn id="87" dur="1000" fill="hold"/>
                                        <p:tgtEl>
                                          <p:spTgt spid="6149">
                                            <p:txEl>
                                              <p:pRg st="13" end="13"/>
                                            </p:txEl>
                                          </p:spTgt>
                                        </p:tgtEl>
                                        <p:attrNameLst>
                                          <p:attrName>ppt_h</p:attrName>
                                        </p:attrNameLst>
                                      </p:cBhvr>
                                      <p:tavLst>
                                        <p:tav tm="0">
                                          <p:val>
                                            <p:strVal val="#ppt_h"/>
                                          </p:val>
                                        </p:tav>
                                        <p:tav tm="100000">
                                          <p:val>
                                            <p:strVal val="#ppt_h"/>
                                          </p:val>
                                        </p:tav>
                                      </p:tavLst>
                                    </p:anim>
                                    <p:animEffect transition="in" filter="fade">
                                      <p:cBhvr>
                                        <p:cTn id="88" dur="1000"/>
                                        <p:tgtEl>
                                          <p:spTgt spid="6149">
                                            <p:txEl>
                                              <p:pRg st="13" end="13"/>
                                            </p:txEl>
                                          </p:spTgt>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6154"/>
                                        </p:tgtEl>
                                        <p:attrNameLst>
                                          <p:attrName>style.visibility</p:attrName>
                                        </p:attrNameLst>
                                      </p:cBhvr>
                                      <p:to>
                                        <p:strVal val="visible"/>
                                      </p:to>
                                    </p:set>
                                    <p:anim calcmode="lin" valueType="num">
                                      <p:cBhvr>
                                        <p:cTn id="91" dur="1000" fill="hold"/>
                                        <p:tgtEl>
                                          <p:spTgt spid="6154"/>
                                        </p:tgtEl>
                                        <p:attrNameLst>
                                          <p:attrName>ppt_w</p:attrName>
                                        </p:attrNameLst>
                                      </p:cBhvr>
                                      <p:tavLst>
                                        <p:tav tm="0">
                                          <p:val>
                                            <p:strVal val="#ppt_w*0.70"/>
                                          </p:val>
                                        </p:tav>
                                        <p:tav tm="100000">
                                          <p:val>
                                            <p:strVal val="#ppt_w"/>
                                          </p:val>
                                        </p:tav>
                                      </p:tavLst>
                                    </p:anim>
                                    <p:anim calcmode="lin" valueType="num">
                                      <p:cBhvr>
                                        <p:cTn id="92" dur="1000" fill="hold"/>
                                        <p:tgtEl>
                                          <p:spTgt spid="6154"/>
                                        </p:tgtEl>
                                        <p:attrNameLst>
                                          <p:attrName>ppt_h</p:attrName>
                                        </p:attrNameLst>
                                      </p:cBhvr>
                                      <p:tavLst>
                                        <p:tav tm="0">
                                          <p:val>
                                            <p:strVal val="#ppt_h"/>
                                          </p:val>
                                        </p:tav>
                                        <p:tav tm="100000">
                                          <p:val>
                                            <p:strVal val="#ppt_h"/>
                                          </p:val>
                                        </p:tav>
                                      </p:tavLst>
                                    </p:anim>
                                    <p:animEffect transition="in" filter="fade">
                                      <p:cBhvr>
                                        <p:cTn id="93" dur="1000"/>
                                        <p:tgtEl>
                                          <p:spTgt spid="6154"/>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6153"/>
                                        </p:tgtEl>
                                        <p:attrNameLst>
                                          <p:attrName>style.visibility</p:attrName>
                                        </p:attrNameLst>
                                      </p:cBhvr>
                                      <p:to>
                                        <p:strVal val="visible"/>
                                      </p:to>
                                    </p:set>
                                    <p:anim calcmode="lin" valueType="num">
                                      <p:cBhvr>
                                        <p:cTn id="96" dur="1000" fill="hold"/>
                                        <p:tgtEl>
                                          <p:spTgt spid="6153"/>
                                        </p:tgtEl>
                                        <p:attrNameLst>
                                          <p:attrName>ppt_w</p:attrName>
                                        </p:attrNameLst>
                                      </p:cBhvr>
                                      <p:tavLst>
                                        <p:tav tm="0">
                                          <p:val>
                                            <p:strVal val="#ppt_w*0.70"/>
                                          </p:val>
                                        </p:tav>
                                        <p:tav tm="100000">
                                          <p:val>
                                            <p:strVal val="#ppt_w"/>
                                          </p:val>
                                        </p:tav>
                                      </p:tavLst>
                                    </p:anim>
                                    <p:anim calcmode="lin" valueType="num">
                                      <p:cBhvr>
                                        <p:cTn id="97" dur="1000" fill="hold"/>
                                        <p:tgtEl>
                                          <p:spTgt spid="6153"/>
                                        </p:tgtEl>
                                        <p:attrNameLst>
                                          <p:attrName>ppt_h</p:attrName>
                                        </p:attrNameLst>
                                      </p:cBhvr>
                                      <p:tavLst>
                                        <p:tav tm="0">
                                          <p:val>
                                            <p:strVal val="#ppt_h"/>
                                          </p:val>
                                        </p:tav>
                                        <p:tav tm="100000">
                                          <p:val>
                                            <p:strVal val="#ppt_h"/>
                                          </p:val>
                                        </p:tav>
                                      </p:tavLst>
                                    </p:anim>
                                    <p:animEffect transition="in" filter="fade">
                                      <p:cBhvr>
                                        <p:cTn id="98" dur="1000"/>
                                        <p:tgtEl>
                                          <p:spTgt spid="6153"/>
                                        </p:tgtEl>
                                      </p:cBhvr>
                                    </p:animEffect>
                                  </p:childTnLst>
                                </p:cTn>
                              </p:par>
                            </p:childTnLst>
                          </p:cTn>
                        </p:par>
                        <p:par>
                          <p:cTn id="99" fill="hold">
                            <p:stCondLst>
                              <p:cond delay="1000"/>
                            </p:stCondLst>
                            <p:childTnLst>
                              <p:par>
                                <p:cTn id="100" presetID="55" presetClass="entr" presetSubtype="0" fill="hold" grpId="0" nodeType="afterEffect">
                                  <p:stCondLst>
                                    <p:cond delay="0"/>
                                  </p:stCondLst>
                                  <p:childTnLst>
                                    <p:set>
                                      <p:cBhvr>
                                        <p:cTn id="101" dur="1" fill="hold">
                                          <p:stCondLst>
                                            <p:cond delay="0"/>
                                          </p:stCondLst>
                                        </p:cTn>
                                        <p:tgtEl>
                                          <p:spTgt spid="6156"/>
                                        </p:tgtEl>
                                        <p:attrNameLst>
                                          <p:attrName>style.visibility</p:attrName>
                                        </p:attrNameLst>
                                      </p:cBhvr>
                                      <p:to>
                                        <p:strVal val="visible"/>
                                      </p:to>
                                    </p:set>
                                    <p:anim calcmode="lin" valueType="num">
                                      <p:cBhvr>
                                        <p:cTn id="102" dur="1000" fill="hold"/>
                                        <p:tgtEl>
                                          <p:spTgt spid="6156"/>
                                        </p:tgtEl>
                                        <p:attrNameLst>
                                          <p:attrName>ppt_w</p:attrName>
                                        </p:attrNameLst>
                                      </p:cBhvr>
                                      <p:tavLst>
                                        <p:tav tm="0">
                                          <p:val>
                                            <p:strVal val="#ppt_w*0.70"/>
                                          </p:val>
                                        </p:tav>
                                        <p:tav tm="100000">
                                          <p:val>
                                            <p:strVal val="#ppt_w"/>
                                          </p:val>
                                        </p:tav>
                                      </p:tavLst>
                                    </p:anim>
                                    <p:anim calcmode="lin" valueType="num">
                                      <p:cBhvr>
                                        <p:cTn id="103" dur="1000" fill="hold"/>
                                        <p:tgtEl>
                                          <p:spTgt spid="6156"/>
                                        </p:tgtEl>
                                        <p:attrNameLst>
                                          <p:attrName>ppt_h</p:attrName>
                                        </p:attrNameLst>
                                      </p:cBhvr>
                                      <p:tavLst>
                                        <p:tav tm="0">
                                          <p:val>
                                            <p:strVal val="#ppt_h"/>
                                          </p:val>
                                        </p:tav>
                                        <p:tav tm="100000">
                                          <p:val>
                                            <p:strVal val="#ppt_h"/>
                                          </p:val>
                                        </p:tav>
                                      </p:tavLst>
                                    </p:anim>
                                    <p:animEffect transition="in" filter="fade">
                                      <p:cBhvr>
                                        <p:cTn id="104" dur="1000"/>
                                        <p:tgtEl>
                                          <p:spTgt spid="6156"/>
                                        </p:tgtEl>
                                      </p:cBhvr>
                                    </p:animEffect>
                                  </p:childTnLst>
                                </p:cTn>
                              </p:par>
                              <p:par>
                                <p:cTn id="105" presetID="55" presetClass="entr" presetSubtype="0" fill="hold" grpId="0" nodeType="withEffect">
                                  <p:stCondLst>
                                    <p:cond delay="0"/>
                                  </p:stCondLst>
                                  <p:childTnLst>
                                    <p:set>
                                      <p:cBhvr>
                                        <p:cTn id="106" dur="1" fill="hold">
                                          <p:stCondLst>
                                            <p:cond delay="0"/>
                                          </p:stCondLst>
                                        </p:cTn>
                                        <p:tgtEl>
                                          <p:spTgt spid="6155"/>
                                        </p:tgtEl>
                                        <p:attrNameLst>
                                          <p:attrName>style.visibility</p:attrName>
                                        </p:attrNameLst>
                                      </p:cBhvr>
                                      <p:to>
                                        <p:strVal val="visible"/>
                                      </p:to>
                                    </p:set>
                                    <p:anim calcmode="lin" valueType="num">
                                      <p:cBhvr>
                                        <p:cTn id="107" dur="1000" fill="hold"/>
                                        <p:tgtEl>
                                          <p:spTgt spid="6155"/>
                                        </p:tgtEl>
                                        <p:attrNameLst>
                                          <p:attrName>ppt_w</p:attrName>
                                        </p:attrNameLst>
                                      </p:cBhvr>
                                      <p:tavLst>
                                        <p:tav tm="0">
                                          <p:val>
                                            <p:strVal val="#ppt_w*0.70"/>
                                          </p:val>
                                        </p:tav>
                                        <p:tav tm="100000">
                                          <p:val>
                                            <p:strVal val="#ppt_w"/>
                                          </p:val>
                                        </p:tav>
                                      </p:tavLst>
                                    </p:anim>
                                    <p:anim calcmode="lin" valueType="num">
                                      <p:cBhvr>
                                        <p:cTn id="108" dur="1000" fill="hold"/>
                                        <p:tgtEl>
                                          <p:spTgt spid="6155"/>
                                        </p:tgtEl>
                                        <p:attrNameLst>
                                          <p:attrName>ppt_h</p:attrName>
                                        </p:attrNameLst>
                                      </p:cBhvr>
                                      <p:tavLst>
                                        <p:tav tm="0">
                                          <p:val>
                                            <p:strVal val="#ppt_h"/>
                                          </p:val>
                                        </p:tav>
                                        <p:tav tm="100000">
                                          <p:val>
                                            <p:strVal val="#ppt_h"/>
                                          </p:val>
                                        </p:tav>
                                      </p:tavLst>
                                    </p:anim>
                                    <p:animEffect transition="in" filter="fade">
                                      <p:cBhvr>
                                        <p:cTn id="109" dur="1000"/>
                                        <p:tgtEl>
                                          <p:spTgt spid="615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0" fill="hold" nodeType="clickEffect">
                                  <p:stCondLst>
                                    <p:cond delay="0"/>
                                  </p:stCondLst>
                                  <p:childTnLst>
                                    <p:set>
                                      <p:cBhvr>
                                        <p:cTn id="113" dur="1" fill="hold">
                                          <p:stCondLst>
                                            <p:cond delay="0"/>
                                          </p:stCondLst>
                                        </p:cTn>
                                        <p:tgtEl>
                                          <p:spTgt spid="6149">
                                            <p:txEl>
                                              <p:pRg st="15" end="15"/>
                                            </p:txEl>
                                          </p:spTgt>
                                        </p:tgtEl>
                                        <p:attrNameLst>
                                          <p:attrName>style.visibility</p:attrName>
                                        </p:attrNameLst>
                                      </p:cBhvr>
                                      <p:to>
                                        <p:strVal val="visible"/>
                                      </p:to>
                                    </p:set>
                                    <p:anim calcmode="lin" valueType="num">
                                      <p:cBhvr>
                                        <p:cTn id="114" dur="500" fill="hold"/>
                                        <p:tgtEl>
                                          <p:spTgt spid="6149">
                                            <p:txEl>
                                              <p:pRg st="15" end="15"/>
                                            </p:txEl>
                                          </p:spTgt>
                                        </p:tgtEl>
                                        <p:attrNameLst>
                                          <p:attrName>ppt_w</p:attrName>
                                        </p:attrNameLst>
                                      </p:cBhvr>
                                      <p:tavLst>
                                        <p:tav tm="0">
                                          <p:val>
                                            <p:fltVal val="0"/>
                                          </p:val>
                                        </p:tav>
                                        <p:tav tm="100000">
                                          <p:val>
                                            <p:strVal val="#ppt_w"/>
                                          </p:val>
                                        </p:tav>
                                      </p:tavLst>
                                    </p:anim>
                                    <p:anim calcmode="lin" valueType="num">
                                      <p:cBhvr>
                                        <p:cTn id="115" dur="500" fill="hold"/>
                                        <p:tgtEl>
                                          <p:spTgt spid="6149">
                                            <p:txEl>
                                              <p:pRg st="15" end="15"/>
                                            </p:txEl>
                                          </p:spTgt>
                                        </p:tgtEl>
                                        <p:attrNameLst>
                                          <p:attrName>ppt_h</p:attrName>
                                        </p:attrNameLst>
                                      </p:cBhvr>
                                      <p:tavLst>
                                        <p:tav tm="0">
                                          <p:val>
                                            <p:fltVal val="0"/>
                                          </p:val>
                                        </p:tav>
                                        <p:tav tm="100000">
                                          <p:val>
                                            <p:strVal val="#ppt_h"/>
                                          </p:val>
                                        </p:tav>
                                      </p:tavLst>
                                    </p:anim>
                                    <p:animEffect transition="in" filter="fade">
                                      <p:cBhvr>
                                        <p:cTn id="116" dur="500"/>
                                        <p:tgtEl>
                                          <p:spTgt spid="6149">
                                            <p:txEl>
                                              <p:pRg st="15" end="15"/>
                                            </p:txEl>
                                          </p:spTgt>
                                        </p:tgtEl>
                                      </p:cBhvr>
                                    </p:animEffect>
                                  </p:childTnLst>
                                </p:cTn>
                              </p:par>
                            </p:childTnLst>
                          </p:cTn>
                        </p:par>
                        <p:par>
                          <p:cTn id="117" fill="hold">
                            <p:stCondLst>
                              <p:cond delay="500"/>
                            </p:stCondLst>
                            <p:childTnLst>
                              <p:par>
                                <p:cTn id="118" presetID="53" presetClass="entr" presetSubtype="0" fill="hold" nodeType="afterEffect">
                                  <p:stCondLst>
                                    <p:cond delay="0"/>
                                  </p:stCondLst>
                                  <p:childTnLst>
                                    <p:set>
                                      <p:cBhvr>
                                        <p:cTn id="119" dur="1" fill="hold">
                                          <p:stCondLst>
                                            <p:cond delay="0"/>
                                          </p:stCondLst>
                                        </p:cTn>
                                        <p:tgtEl>
                                          <p:spTgt spid="6149">
                                            <p:txEl>
                                              <p:pRg st="16" end="16"/>
                                            </p:txEl>
                                          </p:spTgt>
                                        </p:tgtEl>
                                        <p:attrNameLst>
                                          <p:attrName>style.visibility</p:attrName>
                                        </p:attrNameLst>
                                      </p:cBhvr>
                                      <p:to>
                                        <p:strVal val="visible"/>
                                      </p:to>
                                    </p:set>
                                    <p:anim calcmode="lin" valueType="num">
                                      <p:cBhvr>
                                        <p:cTn id="120" dur="500" fill="hold"/>
                                        <p:tgtEl>
                                          <p:spTgt spid="6149">
                                            <p:txEl>
                                              <p:pRg st="16" end="16"/>
                                            </p:txEl>
                                          </p:spTgt>
                                        </p:tgtEl>
                                        <p:attrNameLst>
                                          <p:attrName>ppt_w</p:attrName>
                                        </p:attrNameLst>
                                      </p:cBhvr>
                                      <p:tavLst>
                                        <p:tav tm="0">
                                          <p:val>
                                            <p:fltVal val="0"/>
                                          </p:val>
                                        </p:tav>
                                        <p:tav tm="100000">
                                          <p:val>
                                            <p:strVal val="#ppt_w"/>
                                          </p:val>
                                        </p:tav>
                                      </p:tavLst>
                                    </p:anim>
                                    <p:anim calcmode="lin" valueType="num">
                                      <p:cBhvr>
                                        <p:cTn id="121" dur="500" fill="hold"/>
                                        <p:tgtEl>
                                          <p:spTgt spid="6149">
                                            <p:txEl>
                                              <p:pRg st="16" end="16"/>
                                            </p:txEl>
                                          </p:spTgt>
                                        </p:tgtEl>
                                        <p:attrNameLst>
                                          <p:attrName>ppt_h</p:attrName>
                                        </p:attrNameLst>
                                      </p:cBhvr>
                                      <p:tavLst>
                                        <p:tav tm="0">
                                          <p:val>
                                            <p:fltVal val="0"/>
                                          </p:val>
                                        </p:tav>
                                        <p:tav tm="100000">
                                          <p:val>
                                            <p:strVal val="#ppt_h"/>
                                          </p:val>
                                        </p:tav>
                                      </p:tavLst>
                                    </p:anim>
                                    <p:animEffect transition="in" filter="fade">
                                      <p:cBhvr>
                                        <p:cTn id="122" dur="500"/>
                                        <p:tgtEl>
                                          <p:spTgt spid="6149">
                                            <p:txEl>
                                              <p:pRg st="16" end="16"/>
                                            </p:txEl>
                                          </p:spTgt>
                                        </p:tgtEl>
                                      </p:cBhvr>
                                    </p:animEffect>
                                  </p:childTnLst>
                                </p:cTn>
                              </p:par>
                            </p:childTnLst>
                          </p:cTn>
                        </p:par>
                        <p:par>
                          <p:cTn id="123" fill="hold">
                            <p:stCondLst>
                              <p:cond delay="1000"/>
                            </p:stCondLst>
                            <p:childTnLst>
                              <p:par>
                                <p:cTn id="124" presetID="53" presetClass="entr" presetSubtype="0" fill="hold" nodeType="afterEffect">
                                  <p:stCondLst>
                                    <p:cond delay="0"/>
                                  </p:stCondLst>
                                  <p:childTnLst>
                                    <p:set>
                                      <p:cBhvr>
                                        <p:cTn id="125" dur="1" fill="hold">
                                          <p:stCondLst>
                                            <p:cond delay="0"/>
                                          </p:stCondLst>
                                        </p:cTn>
                                        <p:tgtEl>
                                          <p:spTgt spid="6149">
                                            <p:txEl>
                                              <p:pRg st="17" end="17"/>
                                            </p:txEl>
                                          </p:spTgt>
                                        </p:tgtEl>
                                        <p:attrNameLst>
                                          <p:attrName>style.visibility</p:attrName>
                                        </p:attrNameLst>
                                      </p:cBhvr>
                                      <p:to>
                                        <p:strVal val="visible"/>
                                      </p:to>
                                    </p:set>
                                    <p:anim calcmode="lin" valueType="num">
                                      <p:cBhvr>
                                        <p:cTn id="126" dur="500" fill="hold"/>
                                        <p:tgtEl>
                                          <p:spTgt spid="6149">
                                            <p:txEl>
                                              <p:pRg st="17" end="17"/>
                                            </p:txEl>
                                          </p:spTgt>
                                        </p:tgtEl>
                                        <p:attrNameLst>
                                          <p:attrName>ppt_w</p:attrName>
                                        </p:attrNameLst>
                                      </p:cBhvr>
                                      <p:tavLst>
                                        <p:tav tm="0">
                                          <p:val>
                                            <p:fltVal val="0"/>
                                          </p:val>
                                        </p:tav>
                                        <p:tav tm="100000">
                                          <p:val>
                                            <p:strVal val="#ppt_w"/>
                                          </p:val>
                                        </p:tav>
                                      </p:tavLst>
                                    </p:anim>
                                    <p:anim calcmode="lin" valueType="num">
                                      <p:cBhvr>
                                        <p:cTn id="127" dur="500" fill="hold"/>
                                        <p:tgtEl>
                                          <p:spTgt spid="6149">
                                            <p:txEl>
                                              <p:pRg st="17" end="17"/>
                                            </p:txEl>
                                          </p:spTgt>
                                        </p:tgtEl>
                                        <p:attrNameLst>
                                          <p:attrName>ppt_h</p:attrName>
                                        </p:attrNameLst>
                                      </p:cBhvr>
                                      <p:tavLst>
                                        <p:tav tm="0">
                                          <p:val>
                                            <p:fltVal val="0"/>
                                          </p:val>
                                        </p:tav>
                                        <p:tav tm="100000">
                                          <p:val>
                                            <p:strVal val="#ppt_h"/>
                                          </p:val>
                                        </p:tav>
                                      </p:tavLst>
                                    </p:anim>
                                    <p:animEffect transition="in" filter="fade">
                                      <p:cBhvr>
                                        <p:cTn id="128" dur="500"/>
                                        <p:tgtEl>
                                          <p:spTgt spid="6149">
                                            <p:txEl>
                                              <p:pRg st="17" end="17"/>
                                            </p:txEl>
                                          </p:spTgt>
                                        </p:tgtEl>
                                      </p:cBhvr>
                                    </p:animEffect>
                                  </p:childTnLst>
                                </p:cTn>
                              </p:par>
                            </p:childTnLst>
                          </p:cTn>
                        </p:par>
                        <p:par>
                          <p:cTn id="129" fill="hold">
                            <p:stCondLst>
                              <p:cond delay="1500"/>
                            </p:stCondLst>
                            <p:childTnLst>
                              <p:par>
                                <p:cTn id="130" presetID="53" presetClass="entr" presetSubtype="0" fill="hold" nodeType="afterEffect">
                                  <p:stCondLst>
                                    <p:cond delay="0"/>
                                  </p:stCondLst>
                                  <p:childTnLst>
                                    <p:set>
                                      <p:cBhvr>
                                        <p:cTn id="131" dur="1" fill="hold">
                                          <p:stCondLst>
                                            <p:cond delay="0"/>
                                          </p:stCondLst>
                                        </p:cTn>
                                        <p:tgtEl>
                                          <p:spTgt spid="6149">
                                            <p:txEl>
                                              <p:pRg st="18" end="18"/>
                                            </p:txEl>
                                          </p:spTgt>
                                        </p:tgtEl>
                                        <p:attrNameLst>
                                          <p:attrName>style.visibility</p:attrName>
                                        </p:attrNameLst>
                                      </p:cBhvr>
                                      <p:to>
                                        <p:strVal val="visible"/>
                                      </p:to>
                                    </p:set>
                                    <p:anim calcmode="lin" valueType="num">
                                      <p:cBhvr>
                                        <p:cTn id="132" dur="500" fill="hold"/>
                                        <p:tgtEl>
                                          <p:spTgt spid="6149">
                                            <p:txEl>
                                              <p:pRg st="18" end="18"/>
                                            </p:txEl>
                                          </p:spTgt>
                                        </p:tgtEl>
                                        <p:attrNameLst>
                                          <p:attrName>ppt_w</p:attrName>
                                        </p:attrNameLst>
                                      </p:cBhvr>
                                      <p:tavLst>
                                        <p:tav tm="0">
                                          <p:val>
                                            <p:fltVal val="0"/>
                                          </p:val>
                                        </p:tav>
                                        <p:tav tm="100000">
                                          <p:val>
                                            <p:strVal val="#ppt_w"/>
                                          </p:val>
                                        </p:tav>
                                      </p:tavLst>
                                    </p:anim>
                                    <p:anim calcmode="lin" valueType="num">
                                      <p:cBhvr>
                                        <p:cTn id="133" dur="500" fill="hold"/>
                                        <p:tgtEl>
                                          <p:spTgt spid="6149">
                                            <p:txEl>
                                              <p:pRg st="18" end="18"/>
                                            </p:txEl>
                                          </p:spTgt>
                                        </p:tgtEl>
                                        <p:attrNameLst>
                                          <p:attrName>ppt_h</p:attrName>
                                        </p:attrNameLst>
                                      </p:cBhvr>
                                      <p:tavLst>
                                        <p:tav tm="0">
                                          <p:val>
                                            <p:fltVal val="0"/>
                                          </p:val>
                                        </p:tav>
                                        <p:tav tm="100000">
                                          <p:val>
                                            <p:strVal val="#ppt_h"/>
                                          </p:val>
                                        </p:tav>
                                      </p:tavLst>
                                    </p:anim>
                                    <p:animEffect transition="in" filter="fade">
                                      <p:cBhvr>
                                        <p:cTn id="134" dur="500"/>
                                        <p:tgtEl>
                                          <p:spTgt spid="614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6152" grpId="0"/>
      <p:bldP spid="6153" grpId="0" animBg="1"/>
      <p:bldP spid="6154" grpId="0"/>
      <p:bldP spid="6155" grpId="0" animBg="1"/>
      <p:bldP spid="615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365125" y="309563"/>
            <a:ext cx="6340475" cy="2246769"/>
          </a:xfrm>
          <a:prstGeom prst="rect">
            <a:avLst/>
          </a:prstGeom>
          <a:noFill/>
          <a:ln w="9525">
            <a:noFill/>
            <a:miter lim="800000"/>
            <a:headEnd/>
            <a:tailEnd/>
          </a:ln>
          <a:effectLst/>
        </p:spPr>
        <p:txBody>
          <a:bodyPr>
            <a:spAutoFit/>
          </a:bodyPr>
          <a:lstStyle/>
          <a:p>
            <a:r>
              <a:rPr lang="en-US" sz="2000" b="1" u="none" dirty="0">
                <a:effectLst>
                  <a:outerShdw blurRad="38100" dist="38100" dir="2700000" algn="tl">
                    <a:srgbClr val="FFFFFF"/>
                  </a:outerShdw>
                </a:effectLst>
              </a:rPr>
              <a:t>The Royal Road</a:t>
            </a:r>
          </a:p>
          <a:p>
            <a:endParaRPr lang="en-US" sz="2000" dirty="0"/>
          </a:p>
          <a:p>
            <a:r>
              <a:rPr lang="en-US" sz="2000" dirty="0"/>
              <a:t>The Royal road </a:t>
            </a:r>
            <a:r>
              <a:rPr lang="en-US" sz="2000" u="sng" dirty="0"/>
              <a:t>stretched from Lydia to Susa</a:t>
            </a:r>
            <a:r>
              <a:rPr lang="en-US" sz="2000" dirty="0"/>
              <a:t>, </a:t>
            </a:r>
            <a:r>
              <a:rPr lang="en-US" sz="2000" u="none" dirty="0"/>
              <a:t>the chief capital of the empire.  </a:t>
            </a:r>
            <a:r>
              <a:rPr lang="en-US" sz="2000" dirty="0"/>
              <a:t>It used a system of couriers similar to the Assyrians.  </a:t>
            </a:r>
            <a:r>
              <a:rPr lang="en-US" sz="2000" u="none" dirty="0"/>
              <a:t>This allowed for </a:t>
            </a:r>
            <a:r>
              <a:rPr lang="en-US" sz="2000" u="sng" dirty="0"/>
              <a:t>efficient communication</a:t>
            </a:r>
            <a:r>
              <a:rPr lang="en-US" sz="2000" dirty="0"/>
              <a:t> in the empire </a:t>
            </a:r>
          </a:p>
        </p:txBody>
      </p:sp>
      <p:sp>
        <p:nvSpPr>
          <p:cNvPr id="11269" name="Text Box 5"/>
          <p:cNvSpPr txBox="1">
            <a:spLocks noChangeArrowheads="1"/>
          </p:cNvSpPr>
          <p:nvPr/>
        </p:nvSpPr>
        <p:spPr bwMode="auto">
          <a:xfrm>
            <a:off x="304800" y="2667000"/>
            <a:ext cx="6248400" cy="3785652"/>
          </a:xfrm>
          <a:prstGeom prst="rect">
            <a:avLst/>
          </a:prstGeom>
          <a:noFill/>
          <a:ln w="9525">
            <a:noFill/>
            <a:miter lim="800000"/>
            <a:headEnd/>
            <a:tailEnd/>
          </a:ln>
          <a:effectLst/>
        </p:spPr>
        <p:txBody>
          <a:bodyPr>
            <a:spAutoFit/>
          </a:bodyPr>
          <a:lstStyle/>
          <a:p>
            <a:r>
              <a:rPr lang="en-US" sz="2000" b="1" u="none" dirty="0">
                <a:effectLst>
                  <a:outerShdw blurRad="38100" dist="38100" dir="2700000" algn="tl">
                    <a:srgbClr val="FFFFFF"/>
                  </a:outerShdw>
                </a:effectLst>
              </a:rPr>
              <a:t>Persian Militar</a:t>
            </a:r>
            <a:r>
              <a:rPr lang="en-US" sz="2000" b="1" dirty="0">
                <a:effectLst>
                  <a:outerShdw blurRad="38100" dist="38100" dir="2700000" algn="tl">
                    <a:srgbClr val="FFFFFF"/>
                  </a:outerShdw>
                </a:effectLst>
              </a:rPr>
              <a:t>y</a:t>
            </a:r>
          </a:p>
          <a:p>
            <a:endParaRPr lang="en-US" sz="2000" u="none" dirty="0"/>
          </a:p>
          <a:p>
            <a:r>
              <a:rPr lang="en-US" sz="2000" u="none" dirty="0"/>
              <a:t>The Persians had an elite military.  It </a:t>
            </a:r>
            <a:r>
              <a:rPr lang="en-US" sz="2000" u="sng" dirty="0"/>
              <a:t>contained people from all over the Persian Empire. </a:t>
            </a:r>
          </a:p>
          <a:p>
            <a:endParaRPr lang="en-US" sz="2000" b="1" u="sng" dirty="0">
              <a:effectLst>
                <a:outerShdw blurRad="38100" dist="38100" dir="2700000" algn="tl">
                  <a:srgbClr val="FFFFFF"/>
                </a:outerShdw>
              </a:effectLst>
            </a:endParaRPr>
          </a:p>
          <a:p>
            <a:r>
              <a:rPr lang="en-US" sz="2000" b="1" u="none" dirty="0">
                <a:effectLst>
                  <a:outerShdw blurRad="38100" dist="38100" dir="2700000" algn="tl">
                    <a:srgbClr val="FFFFFF"/>
                  </a:outerShdw>
                </a:effectLst>
              </a:rPr>
              <a:t>The Immortals</a:t>
            </a:r>
          </a:p>
          <a:p>
            <a:endParaRPr lang="en-US" sz="2000" b="1" dirty="0">
              <a:effectLst>
                <a:outerShdw blurRad="38100" dist="38100" dir="2700000" algn="tl">
                  <a:srgbClr val="FFFFFF"/>
                </a:outerShdw>
              </a:effectLst>
            </a:endParaRPr>
          </a:p>
          <a:p>
            <a:r>
              <a:rPr lang="en-US" sz="2000" dirty="0"/>
              <a:t>The </a:t>
            </a:r>
            <a:r>
              <a:rPr lang="en-US" sz="2000" u="sng" dirty="0"/>
              <a:t>Elite fighters of the Persian Empire</a:t>
            </a:r>
            <a:r>
              <a:rPr lang="en-US" sz="2000" dirty="0"/>
              <a:t>.</a:t>
            </a:r>
          </a:p>
          <a:p>
            <a:r>
              <a:rPr lang="en-US" sz="2000" u="none" dirty="0"/>
              <a:t>They were so called because in battle their numbers were never allowed to fall below 10,000 men.  They were constantly replaced from behind so they appeared to never die. </a:t>
            </a:r>
          </a:p>
        </p:txBody>
      </p:sp>
      <p:pic>
        <p:nvPicPr>
          <p:cNvPr id="11271" name="Picture 7" descr="Persian_Immortal_Guard"/>
          <p:cNvPicPr>
            <a:picLocks noChangeAspect="1" noChangeArrowheads="1"/>
          </p:cNvPicPr>
          <p:nvPr/>
        </p:nvPicPr>
        <p:blipFill>
          <a:blip r:embed="rId2" cstate="print"/>
          <a:srcRect/>
          <a:stretch>
            <a:fillRect/>
          </a:stretch>
        </p:blipFill>
        <p:spPr bwMode="auto">
          <a:xfrm>
            <a:off x="6781800" y="304800"/>
            <a:ext cx="2097088" cy="2819400"/>
          </a:xfrm>
          <a:prstGeom prst="rect">
            <a:avLst/>
          </a:prstGeom>
          <a:noFill/>
        </p:spPr>
      </p:pic>
      <p:pic>
        <p:nvPicPr>
          <p:cNvPr id="11273" name="Picture 9" descr="[Persian Immortal]"/>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7162800" y="3200400"/>
            <a:ext cx="1431925"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strVal val="#ppt_w*0.70"/>
                                          </p:val>
                                        </p:tav>
                                        <p:tav tm="100000">
                                          <p:val>
                                            <p:strVal val="#ppt_w"/>
                                          </p:val>
                                        </p:tav>
                                      </p:tavLst>
                                    </p:anim>
                                    <p:anim calcmode="lin" valueType="num">
                                      <p:cBhvr>
                                        <p:cTn id="8" dur="1000" fill="hold"/>
                                        <p:tgtEl>
                                          <p:spTgt spid="11268"/>
                                        </p:tgtEl>
                                        <p:attrNameLst>
                                          <p:attrName>ppt_h</p:attrName>
                                        </p:attrNameLst>
                                      </p:cBhvr>
                                      <p:tavLst>
                                        <p:tav tm="0">
                                          <p:val>
                                            <p:strVal val="#ppt_h"/>
                                          </p:val>
                                        </p:tav>
                                        <p:tav tm="100000">
                                          <p:val>
                                            <p:strVal val="#ppt_h"/>
                                          </p:val>
                                        </p:tav>
                                      </p:tavLst>
                                    </p:anim>
                                    <p:animEffect transition="in" filter="fade">
                                      <p:cBhvr>
                                        <p:cTn id="9" dur="10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269">
                                            <p:txEl>
                                              <p:pRg st="0" end="0"/>
                                            </p:txEl>
                                          </p:spTgt>
                                        </p:tgtEl>
                                        <p:attrNameLst>
                                          <p:attrName>style.visibility</p:attrName>
                                        </p:attrNameLst>
                                      </p:cBhvr>
                                      <p:to>
                                        <p:strVal val="visible"/>
                                      </p:to>
                                    </p:set>
                                    <p:anim calcmode="lin" valueType="num">
                                      <p:cBhvr>
                                        <p:cTn id="14" dur="1000" fill="hold"/>
                                        <p:tgtEl>
                                          <p:spTgt spid="11269">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126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1269">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11271"/>
                                        </p:tgtEl>
                                        <p:attrNameLst>
                                          <p:attrName>style.visibility</p:attrName>
                                        </p:attrNameLst>
                                      </p:cBhvr>
                                      <p:to>
                                        <p:strVal val="visible"/>
                                      </p:to>
                                    </p:set>
                                    <p:anim calcmode="lin" valueType="num">
                                      <p:cBhvr>
                                        <p:cTn id="19" dur="1000" fill="hold"/>
                                        <p:tgtEl>
                                          <p:spTgt spid="11271"/>
                                        </p:tgtEl>
                                        <p:attrNameLst>
                                          <p:attrName>ppt_w</p:attrName>
                                        </p:attrNameLst>
                                      </p:cBhvr>
                                      <p:tavLst>
                                        <p:tav tm="0">
                                          <p:val>
                                            <p:strVal val="#ppt_w*0.70"/>
                                          </p:val>
                                        </p:tav>
                                        <p:tav tm="100000">
                                          <p:val>
                                            <p:strVal val="#ppt_w"/>
                                          </p:val>
                                        </p:tav>
                                      </p:tavLst>
                                    </p:anim>
                                    <p:anim calcmode="lin" valueType="num">
                                      <p:cBhvr>
                                        <p:cTn id="20" dur="1000" fill="hold"/>
                                        <p:tgtEl>
                                          <p:spTgt spid="11271"/>
                                        </p:tgtEl>
                                        <p:attrNameLst>
                                          <p:attrName>ppt_h</p:attrName>
                                        </p:attrNameLst>
                                      </p:cBhvr>
                                      <p:tavLst>
                                        <p:tav tm="0">
                                          <p:val>
                                            <p:strVal val="#ppt_h"/>
                                          </p:val>
                                        </p:tav>
                                        <p:tav tm="100000">
                                          <p:val>
                                            <p:strVal val="#ppt_h"/>
                                          </p:val>
                                        </p:tav>
                                      </p:tavLst>
                                    </p:anim>
                                    <p:animEffect transition="in" filter="fade">
                                      <p:cBhvr>
                                        <p:cTn id="21" dur="1000"/>
                                        <p:tgtEl>
                                          <p:spTgt spid="1127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1269">
                                            <p:txEl>
                                              <p:pRg st="2" end="2"/>
                                            </p:txEl>
                                          </p:spTgt>
                                        </p:tgtEl>
                                        <p:attrNameLst>
                                          <p:attrName>style.visibility</p:attrName>
                                        </p:attrNameLst>
                                      </p:cBhvr>
                                      <p:to>
                                        <p:strVal val="visible"/>
                                      </p:to>
                                    </p:set>
                                    <p:anim calcmode="lin" valueType="num">
                                      <p:cBhvr>
                                        <p:cTn id="26" dur="1000" fill="hold"/>
                                        <p:tgtEl>
                                          <p:spTgt spid="11269">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11269">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1126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1269">
                                            <p:txEl>
                                              <p:pRg st="4" end="4"/>
                                            </p:txEl>
                                          </p:spTgt>
                                        </p:tgtEl>
                                        <p:attrNameLst>
                                          <p:attrName>style.visibility</p:attrName>
                                        </p:attrNameLst>
                                      </p:cBhvr>
                                      <p:to>
                                        <p:strVal val="visible"/>
                                      </p:to>
                                    </p:set>
                                    <p:anim calcmode="lin" valueType="num">
                                      <p:cBhvr>
                                        <p:cTn id="33" dur="1000" fill="hold"/>
                                        <p:tgtEl>
                                          <p:spTgt spid="11269">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11269">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1269">
                                            <p:txEl>
                                              <p:pRg st="4" end="4"/>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11273"/>
                                        </p:tgtEl>
                                        <p:attrNameLst>
                                          <p:attrName>style.visibility</p:attrName>
                                        </p:attrNameLst>
                                      </p:cBhvr>
                                      <p:to>
                                        <p:strVal val="visible"/>
                                      </p:to>
                                    </p:set>
                                    <p:anim calcmode="lin" valueType="num">
                                      <p:cBhvr>
                                        <p:cTn id="38" dur="1000" fill="hold"/>
                                        <p:tgtEl>
                                          <p:spTgt spid="11273"/>
                                        </p:tgtEl>
                                        <p:attrNameLst>
                                          <p:attrName>ppt_w</p:attrName>
                                        </p:attrNameLst>
                                      </p:cBhvr>
                                      <p:tavLst>
                                        <p:tav tm="0">
                                          <p:val>
                                            <p:strVal val="#ppt_w*0.70"/>
                                          </p:val>
                                        </p:tav>
                                        <p:tav tm="100000">
                                          <p:val>
                                            <p:strVal val="#ppt_w"/>
                                          </p:val>
                                        </p:tav>
                                      </p:tavLst>
                                    </p:anim>
                                    <p:anim calcmode="lin" valueType="num">
                                      <p:cBhvr>
                                        <p:cTn id="39" dur="1000" fill="hold"/>
                                        <p:tgtEl>
                                          <p:spTgt spid="11273"/>
                                        </p:tgtEl>
                                        <p:attrNameLst>
                                          <p:attrName>ppt_h</p:attrName>
                                        </p:attrNameLst>
                                      </p:cBhvr>
                                      <p:tavLst>
                                        <p:tav tm="0">
                                          <p:val>
                                            <p:strVal val="#ppt_h"/>
                                          </p:val>
                                        </p:tav>
                                        <p:tav tm="100000">
                                          <p:val>
                                            <p:strVal val="#ppt_h"/>
                                          </p:val>
                                        </p:tav>
                                      </p:tavLst>
                                    </p:anim>
                                    <p:animEffect transition="in" filter="fade">
                                      <p:cBhvr>
                                        <p:cTn id="40" dur="1000"/>
                                        <p:tgtEl>
                                          <p:spTgt spid="11273"/>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11269">
                                            <p:txEl>
                                              <p:pRg st="6" end="6"/>
                                            </p:txEl>
                                          </p:spTgt>
                                        </p:tgtEl>
                                        <p:attrNameLst>
                                          <p:attrName>style.visibility</p:attrName>
                                        </p:attrNameLst>
                                      </p:cBhvr>
                                      <p:to>
                                        <p:strVal val="visible"/>
                                      </p:to>
                                    </p:set>
                                    <p:anim calcmode="lin" valueType="num">
                                      <p:cBhvr>
                                        <p:cTn id="45" dur="1000" fill="hold"/>
                                        <p:tgtEl>
                                          <p:spTgt spid="11269">
                                            <p:txEl>
                                              <p:pRg st="6" end="6"/>
                                            </p:txEl>
                                          </p:spTgt>
                                        </p:tgtEl>
                                        <p:attrNameLst>
                                          <p:attrName>ppt_w</p:attrName>
                                        </p:attrNameLst>
                                      </p:cBhvr>
                                      <p:tavLst>
                                        <p:tav tm="0">
                                          <p:val>
                                            <p:strVal val="#ppt_w*0.70"/>
                                          </p:val>
                                        </p:tav>
                                        <p:tav tm="100000">
                                          <p:val>
                                            <p:strVal val="#ppt_w"/>
                                          </p:val>
                                        </p:tav>
                                      </p:tavLst>
                                    </p:anim>
                                    <p:anim calcmode="lin" valueType="num">
                                      <p:cBhvr>
                                        <p:cTn id="46" dur="1000" fill="hold"/>
                                        <p:tgtEl>
                                          <p:spTgt spid="11269">
                                            <p:txEl>
                                              <p:pRg st="6" end="6"/>
                                            </p:txEl>
                                          </p:spTgt>
                                        </p:tgtEl>
                                        <p:attrNameLst>
                                          <p:attrName>ppt_h</p:attrName>
                                        </p:attrNameLst>
                                      </p:cBhvr>
                                      <p:tavLst>
                                        <p:tav tm="0">
                                          <p:val>
                                            <p:strVal val="#ppt_h"/>
                                          </p:val>
                                        </p:tav>
                                        <p:tav tm="100000">
                                          <p:val>
                                            <p:strVal val="#ppt_h"/>
                                          </p:val>
                                        </p:tav>
                                      </p:tavLst>
                                    </p:anim>
                                    <p:animEffect transition="in" filter="fade">
                                      <p:cBhvr>
                                        <p:cTn id="47" dur="1000"/>
                                        <p:tgtEl>
                                          <p:spTgt spid="11269">
                                            <p:txEl>
                                              <p:pRg st="6" end="6"/>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11269">
                                            <p:txEl>
                                              <p:pRg st="7" end="7"/>
                                            </p:txEl>
                                          </p:spTgt>
                                        </p:tgtEl>
                                        <p:attrNameLst>
                                          <p:attrName>style.visibility</p:attrName>
                                        </p:attrNameLst>
                                      </p:cBhvr>
                                      <p:to>
                                        <p:strVal val="visible"/>
                                      </p:to>
                                    </p:set>
                                    <p:anim calcmode="lin" valueType="num">
                                      <p:cBhvr>
                                        <p:cTn id="50" dur="1000" fill="hold"/>
                                        <p:tgtEl>
                                          <p:spTgt spid="11269">
                                            <p:txEl>
                                              <p:pRg st="7" end="7"/>
                                            </p:txEl>
                                          </p:spTgt>
                                        </p:tgtEl>
                                        <p:attrNameLst>
                                          <p:attrName>ppt_w</p:attrName>
                                        </p:attrNameLst>
                                      </p:cBhvr>
                                      <p:tavLst>
                                        <p:tav tm="0">
                                          <p:val>
                                            <p:strVal val="#ppt_w*0.70"/>
                                          </p:val>
                                        </p:tav>
                                        <p:tav tm="100000">
                                          <p:val>
                                            <p:strVal val="#ppt_w"/>
                                          </p:val>
                                        </p:tav>
                                      </p:tavLst>
                                    </p:anim>
                                    <p:anim calcmode="lin" valueType="num">
                                      <p:cBhvr>
                                        <p:cTn id="51" dur="1000" fill="hold"/>
                                        <p:tgtEl>
                                          <p:spTgt spid="11269">
                                            <p:txEl>
                                              <p:pRg st="7" end="7"/>
                                            </p:txEl>
                                          </p:spTgt>
                                        </p:tgtEl>
                                        <p:attrNameLst>
                                          <p:attrName>ppt_h</p:attrName>
                                        </p:attrNameLst>
                                      </p:cBhvr>
                                      <p:tavLst>
                                        <p:tav tm="0">
                                          <p:val>
                                            <p:strVal val="#ppt_h"/>
                                          </p:val>
                                        </p:tav>
                                        <p:tav tm="100000">
                                          <p:val>
                                            <p:strVal val="#ppt_h"/>
                                          </p:val>
                                        </p:tav>
                                      </p:tavLst>
                                    </p:anim>
                                    <p:animEffect transition="in" filter="fade">
                                      <p:cBhvr>
                                        <p:cTn id="52" dur="10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2" name="Object 4"/>
          <p:cNvGraphicFramePr>
            <a:graphicFrameLocks noChangeAspect="1"/>
          </p:cNvGraphicFramePr>
          <p:nvPr/>
        </p:nvGraphicFramePr>
        <p:xfrm>
          <a:off x="304800" y="228600"/>
          <a:ext cx="3614738" cy="942975"/>
        </p:xfrm>
        <a:graphic>
          <a:graphicData uri="http://schemas.openxmlformats.org/presentationml/2006/ole">
            <mc:AlternateContent xmlns:mc="http://schemas.openxmlformats.org/markup-compatibility/2006">
              <mc:Choice xmlns:v="urn:schemas-microsoft-com:vml" Requires="v">
                <p:oleObj spid="_x0000_s82949" name="Image" r:id="rId3" imgW="5553124" imgH="1448641" progId="">
                  <p:embed/>
                </p:oleObj>
              </mc:Choice>
              <mc:Fallback>
                <p:oleObj name="Image" r:id="rId3" imgW="5553124" imgH="1448641" progId="">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
                        <a:ext cx="3614738"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3" name="Text Box 5"/>
          <p:cNvSpPr txBox="1">
            <a:spLocks noChangeArrowheads="1"/>
          </p:cNvSpPr>
          <p:nvPr/>
        </p:nvSpPr>
        <p:spPr bwMode="auto">
          <a:xfrm>
            <a:off x="4114800" y="304800"/>
            <a:ext cx="4275138" cy="1054100"/>
          </a:xfrm>
          <a:prstGeom prst="rect">
            <a:avLst/>
          </a:prstGeom>
          <a:noFill/>
          <a:ln w="9525">
            <a:noFill/>
            <a:miter lim="800000"/>
            <a:headEnd/>
            <a:tailEnd/>
          </a:ln>
          <a:effectLst/>
        </p:spPr>
        <p:txBody>
          <a:bodyPr>
            <a:spAutoFit/>
          </a:bodyPr>
          <a:lstStyle/>
          <a:p>
            <a:pPr algn="ctr"/>
            <a:r>
              <a:rPr lang="en-US" u="sng"/>
              <a:t>Persian kings became greedy and so the empire became weak.</a:t>
            </a:r>
          </a:p>
          <a:p>
            <a:pPr algn="ctr"/>
            <a:endParaRPr lang="en-US" u="sng"/>
          </a:p>
        </p:txBody>
      </p:sp>
      <p:sp>
        <p:nvSpPr>
          <p:cNvPr id="12294" name="Text Box 6"/>
          <p:cNvSpPr txBox="1">
            <a:spLocks noChangeArrowheads="1"/>
          </p:cNvSpPr>
          <p:nvPr/>
        </p:nvSpPr>
        <p:spPr bwMode="auto">
          <a:xfrm>
            <a:off x="228600" y="1371600"/>
            <a:ext cx="8458200" cy="1323439"/>
          </a:xfrm>
          <a:prstGeom prst="rect">
            <a:avLst/>
          </a:prstGeom>
          <a:noFill/>
          <a:ln w="9525">
            <a:noFill/>
            <a:miter lim="800000"/>
            <a:headEnd/>
            <a:tailEnd/>
          </a:ln>
          <a:effectLst/>
        </p:spPr>
        <p:txBody>
          <a:bodyPr>
            <a:spAutoFit/>
          </a:bodyPr>
          <a:lstStyle/>
          <a:p>
            <a:pPr algn="ctr"/>
            <a:r>
              <a:rPr lang="en-US" sz="2000" u="none" dirty="0"/>
              <a:t>Family spats and assassinations became the rule of the day.</a:t>
            </a:r>
          </a:p>
          <a:p>
            <a:pPr algn="ctr"/>
            <a:endParaRPr lang="en-US" sz="2000" dirty="0"/>
          </a:p>
          <a:p>
            <a:pPr algn="ctr"/>
            <a:r>
              <a:rPr lang="en-US" sz="2000" dirty="0"/>
              <a:t>The Empire was </a:t>
            </a:r>
            <a:r>
              <a:rPr lang="en-US" sz="2000" u="sng" dirty="0"/>
              <a:t>defeated by Alexander the Great during the 330’s B.C.</a:t>
            </a:r>
          </a:p>
        </p:txBody>
      </p:sp>
      <p:pic>
        <p:nvPicPr>
          <p:cNvPr id="12300" name="Picture 12" descr="The Alexander Mosaic:  Head of Alexander"/>
          <p:cNvPicPr>
            <a:picLocks noChangeAspect="1" noChangeArrowheads="1"/>
          </p:cNvPicPr>
          <p:nvPr/>
        </p:nvPicPr>
        <p:blipFill>
          <a:blip r:embed="rId5" cstate="print"/>
          <a:srcRect/>
          <a:stretch>
            <a:fillRect/>
          </a:stretch>
        </p:blipFill>
        <p:spPr bwMode="auto">
          <a:xfrm>
            <a:off x="2895600" y="2895600"/>
            <a:ext cx="2803525"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293"/>
                                        </p:tgtEl>
                                        <p:attrNameLst>
                                          <p:attrName>style.visibility</p:attrName>
                                        </p:attrNameLst>
                                      </p:cBhvr>
                                      <p:to>
                                        <p:strVal val="visible"/>
                                      </p:to>
                                    </p:set>
                                    <p:anim calcmode="lin" valueType="num">
                                      <p:cBhvr>
                                        <p:cTn id="14" dur="1000" fill="hold"/>
                                        <p:tgtEl>
                                          <p:spTgt spid="12293"/>
                                        </p:tgtEl>
                                        <p:attrNameLst>
                                          <p:attrName>ppt_w</p:attrName>
                                        </p:attrNameLst>
                                      </p:cBhvr>
                                      <p:tavLst>
                                        <p:tav tm="0">
                                          <p:val>
                                            <p:strVal val="#ppt_w*0.70"/>
                                          </p:val>
                                        </p:tav>
                                        <p:tav tm="100000">
                                          <p:val>
                                            <p:strVal val="#ppt_w"/>
                                          </p:val>
                                        </p:tav>
                                      </p:tavLst>
                                    </p:anim>
                                    <p:anim calcmode="lin" valueType="num">
                                      <p:cBhvr>
                                        <p:cTn id="15" dur="1000" fill="hold"/>
                                        <p:tgtEl>
                                          <p:spTgt spid="12293"/>
                                        </p:tgtEl>
                                        <p:attrNameLst>
                                          <p:attrName>ppt_h</p:attrName>
                                        </p:attrNameLst>
                                      </p:cBhvr>
                                      <p:tavLst>
                                        <p:tav tm="0">
                                          <p:val>
                                            <p:strVal val="#ppt_h"/>
                                          </p:val>
                                        </p:tav>
                                        <p:tav tm="100000">
                                          <p:val>
                                            <p:strVal val="#ppt_h"/>
                                          </p:val>
                                        </p:tav>
                                      </p:tavLst>
                                    </p:anim>
                                    <p:animEffect transition="in" filter="fade">
                                      <p:cBhvr>
                                        <p:cTn id="16" dur="1000"/>
                                        <p:tgtEl>
                                          <p:spTgt spid="1229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2294">
                                            <p:txEl>
                                              <p:pRg st="0" end="0"/>
                                            </p:txEl>
                                          </p:spTgt>
                                        </p:tgtEl>
                                        <p:attrNameLst>
                                          <p:attrName>style.visibility</p:attrName>
                                        </p:attrNameLst>
                                      </p:cBhvr>
                                      <p:to>
                                        <p:strVal val="visible"/>
                                      </p:to>
                                    </p:set>
                                    <p:anim calcmode="lin" valueType="num">
                                      <p:cBhvr>
                                        <p:cTn id="21" dur="1000" fill="hold"/>
                                        <p:tgtEl>
                                          <p:spTgt spid="12294">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2294">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229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2294">
                                            <p:txEl>
                                              <p:pRg st="2" end="2"/>
                                            </p:txEl>
                                          </p:spTgt>
                                        </p:tgtEl>
                                        <p:attrNameLst>
                                          <p:attrName>style.visibility</p:attrName>
                                        </p:attrNameLst>
                                      </p:cBhvr>
                                      <p:to>
                                        <p:strVal val="visible"/>
                                      </p:to>
                                    </p:set>
                                    <p:anim calcmode="lin" valueType="num">
                                      <p:cBhvr>
                                        <p:cTn id="28" dur="1000" fill="hold"/>
                                        <p:tgtEl>
                                          <p:spTgt spid="12294">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2294">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2294">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2300"/>
                                        </p:tgtEl>
                                        <p:attrNameLst>
                                          <p:attrName>style.visibility</p:attrName>
                                        </p:attrNameLst>
                                      </p:cBhvr>
                                      <p:to>
                                        <p:strVal val="visible"/>
                                      </p:to>
                                    </p:set>
                                    <p:anim calcmode="lin" valueType="num">
                                      <p:cBhvr>
                                        <p:cTn id="33" dur="1000" fill="hold"/>
                                        <p:tgtEl>
                                          <p:spTgt spid="12300"/>
                                        </p:tgtEl>
                                        <p:attrNameLst>
                                          <p:attrName>ppt_w</p:attrName>
                                        </p:attrNameLst>
                                      </p:cBhvr>
                                      <p:tavLst>
                                        <p:tav tm="0">
                                          <p:val>
                                            <p:strVal val="#ppt_w*0.70"/>
                                          </p:val>
                                        </p:tav>
                                        <p:tav tm="100000">
                                          <p:val>
                                            <p:strVal val="#ppt_w"/>
                                          </p:val>
                                        </p:tav>
                                      </p:tavLst>
                                    </p:anim>
                                    <p:anim calcmode="lin" valueType="num">
                                      <p:cBhvr>
                                        <p:cTn id="34" dur="1000" fill="hold"/>
                                        <p:tgtEl>
                                          <p:spTgt spid="12300"/>
                                        </p:tgtEl>
                                        <p:attrNameLst>
                                          <p:attrName>ppt_h</p:attrName>
                                        </p:attrNameLst>
                                      </p:cBhvr>
                                      <p:tavLst>
                                        <p:tav tm="0">
                                          <p:val>
                                            <p:strVal val="#ppt_h"/>
                                          </p:val>
                                        </p:tav>
                                        <p:tav tm="100000">
                                          <p:val>
                                            <p:strVal val="#ppt_h"/>
                                          </p:val>
                                        </p:tav>
                                      </p:tavLst>
                                    </p:anim>
                                    <p:animEffect transition="in" filter="fade">
                                      <p:cBhvr>
                                        <p:cTn id="35" dur="10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6" name="Object 4"/>
          <p:cNvGraphicFramePr>
            <a:graphicFrameLocks noChangeAspect="1"/>
          </p:cNvGraphicFramePr>
          <p:nvPr/>
        </p:nvGraphicFramePr>
        <p:xfrm>
          <a:off x="152400" y="228600"/>
          <a:ext cx="3124200" cy="549275"/>
        </p:xfrm>
        <a:graphic>
          <a:graphicData uri="http://schemas.openxmlformats.org/presentationml/2006/ole">
            <mc:AlternateContent xmlns:mc="http://schemas.openxmlformats.org/markup-compatibility/2006">
              <mc:Choice xmlns:v="urn:schemas-microsoft-com:vml" Requires="v">
                <p:oleObj spid="_x0000_s83973" name="Image" r:id="rId3" imgW="3824921" imgH="673253" progId="">
                  <p:embed/>
                </p:oleObj>
              </mc:Choice>
              <mc:Fallback>
                <p:oleObj name="Image" r:id="rId3" imgW="3824921" imgH="673253" progId="">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3124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18" name="Picture 6" descr="42-17507486"/>
          <p:cNvPicPr>
            <a:picLocks noChangeAspect="1" noChangeArrowheads="1"/>
          </p:cNvPicPr>
          <p:nvPr/>
        </p:nvPicPr>
        <p:blipFill>
          <a:blip r:embed="rId5" cstate="print"/>
          <a:srcRect/>
          <a:stretch>
            <a:fillRect/>
          </a:stretch>
        </p:blipFill>
        <p:spPr bwMode="auto">
          <a:xfrm>
            <a:off x="152400" y="990600"/>
            <a:ext cx="2362200" cy="2362200"/>
          </a:xfrm>
          <a:prstGeom prst="rect">
            <a:avLst/>
          </a:prstGeom>
          <a:noFill/>
        </p:spPr>
      </p:pic>
      <p:pic>
        <p:nvPicPr>
          <p:cNvPr id="13320" name="Picture 8" descr="42-16350007"/>
          <p:cNvPicPr>
            <a:picLocks noChangeAspect="1" noChangeArrowheads="1"/>
          </p:cNvPicPr>
          <p:nvPr/>
        </p:nvPicPr>
        <p:blipFill>
          <a:blip r:embed="rId6" cstate="print"/>
          <a:srcRect t="16667" b="25000"/>
          <a:stretch>
            <a:fillRect/>
          </a:stretch>
        </p:blipFill>
        <p:spPr bwMode="auto">
          <a:xfrm>
            <a:off x="2667000" y="1008063"/>
            <a:ext cx="3886200" cy="2290762"/>
          </a:xfrm>
          <a:prstGeom prst="rect">
            <a:avLst/>
          </a:prstGeom>
          <a:noFill/>
        </p:spPr>
      </p:pic>
      <p:pic>
        <p:nvPicPr>
          <p:cNvPr id="13322" name="Picture 10" descr="42-16339710"/>
          <p:cNvPicPr>
            <a:picLocks noChangeAspect="1" noChangeArrowheads="1"/>
          </p:cNvPicPr>
          <p:nvPr/>
        </p:nvPicPr>
        <p:blipFill>
          <a:blip r:embed="rId7" cstate="print"/>
          <a:srcRect/>
          <a:stretch>
            <a:fillRect/>
          </a:stretch>
        </p:blipFill>
        <p:spPr bwMode="auto">
          <a:xfrm>
            <a:off x="6715125" y="152400"/>
            <a:ext cx="2276475" cy="3352800"/>
          </a:xfrm>
          <a:prstGeom prst="rect">
            <a:avLst/>
          </a:prstGeom>
          <a:noFill/>
        </p:spPr>
      </p:pic>
      <p:pic>
        <p:nvPicPr>
          <p:cNvPr id="13324" name="Picture 12" descr="42-17620813"/>
          <p:cNvPicPr>
            <a:picLocks noChangeAspect="1" noChangeArrowheads="1"/>
          </p:cNvPicPr>
          <p:nvPr/>
        </p:nvPicPr>
        <p:blipFill>
          <a:blip r:embed="rId8" cstate="print"/>
          <a:srcRect/>
          <a:stretch>
            <a:fillRect/>
          </a:stretch>
        </p:blipFill>
        <p:spPr bwMode="auto">
          <a:xfrm>
            <a:off x="304800" y="3505200"/>
            <a:ext cx="4572000" cy="3049588"/>
          </a:xfrm>
          <a:prstGeom prst="rect">
            <a:avLst/>
          </a:prstGeom>
          <a:noFill/>
        </p:spPr>
      </p:pic>
      <p:pic>
        <p:nvPicPr>
          <p:cNvPr id="13326" name="Picture 14" descr="AL014946"/>
          <p:cNvPicPr>
            <a:picLocks noChangeAspect="1" noChangeArrowheads="1"/>
          </p:cNvPicPr>
          <p:nvPr/>
        </p:nvPicPr>
        <p:blipFill>
          <a:blip r:embed="rId9" cstate="print"/>
          <a:srcRect/>
          <a:stretch>
            <a:fillRect/>
          </a:stretch>
        </p:blipFill>
        <p:spPr bwMode="auto">
          <a:xfrm>
            <a:off x="5562600" y="3657600"/>
            <a:ext cx="2895600"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strVal val="#ppt_w*0.70"/>
                                          </p:val>
                                        </p:tav>
                                        <p:tav tm="100000">
                                          <p:val>
                                            <p:strVal val="#ppt_w"/>
                                          </p:val>
                                        </p:tav>
                                      </p:tavLst>
                                    </p:anim>
                                    <p:anim calcmode="lin" valueType="num">
                                      <p:cBhvr>
                                        <p:cTn id="8" dur="1000" fill="hold"/>
                                        <p:tgtEl>
                                          <p:spTgt spid="13316"/>
                                        </p:tgtEl>
                                        <p:attrNameLst>
                                          <p:attrName>ppt_h</p:attrName>
                                        </p:attrNameLst>
                                      </p:cBhvr>
                                      <p:tavLst>
                                        <p:tav tm="0">
                                          <p:val>
                                            <p:strVal val="#ppt_h"/>
                                          </p:val>
                                        </p:tav>
                                        <p:tav tm="100000">
                                          <p:val>
                                            <p:strVal val="#ppt_h"/>
                                          </p:val>
                                        </p:tav>
                                      </p:tavLst>
                                    </p:anim>
                                    <p:animEffect transition="in" filter="fade">
                                      <p:cBhvr>
                                        <p:cTn id="9" dur="1000"/>
                                        <p:tgtEl>
                                          <p:spTgt spid="13316"/>
                                        </p:tgtEl>
                                      </p:cBhvr>
                                    </p:animEffect>
                                  </p:childTnLst>
                                </p:cTn>
                              </p:par>
                              <p:par>
                                <p:cTn id="10" presetID="55" presetClass="entr" presetSubtype="0" fill="hold" nodeType="with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p:cTn id="12" dur="1000" fill="hold"/>
                                        <p:tgtEl>
                                          <p:spTgt spid="13318"/>
                                        </p:tgtEl>
                                        <p:attrNameLst>
                                          <p:attrName>ppt_w</p:attrName>
                                        </p:attrNameLst>
                                      </p:cBhvr>
                                      <p:tavLst>
                                        <p:tav tm="0">
                                          <p:val>
                                            <p:strVal val="#ppt_w*0.70"/>
                                          </p:val>
                                        </p:tav>
                                        <p:tav tm="100000">
                                          <p:val>
                                            <p:strVal val="#ppt_w"/>
                                          </p:val>
                                        </p:tav>
                                      </p:tavLst>
                                    </p:anim>
                                    <p:anim calcmode="lin" valueType="num">
                                      <p:cBhvr>
                                        <p:cTn id="13" dur="1000" fill="hold"/>
                                        <p:tgtEl>
                                          <p:spTgt spid="13318"/>
                                        </p:tgtEl>
                                        <p:attrNameLst>
                                          <p:attrName>ppt_h</p:attrName>
                                        </p:attrNameLst>
                                      </p:cBhvr>
                                      <p:tavLst>
                                        <p:tav tm="0">
                                          <p:val>
                                            <p:strVal val="#ppt_h"/>
                                          </p:val>
                                        </p:tav>
                                        <p:tav tm="100000">
                                          <p:val>
                                            <p:strVal val="#ppt_h"/>
                                          </p:val>
                                        </p:tav>
                                      </p:tavLst>
                                    </p:anim>
                                    <p:animEffect transition="in" filter="fade">
                                      <p:cBhvr>
                                        <p:cTn id="14" dur="1000"/>
                                        <p:tgtEl>
                                          <p:spTgt spid="13318"/>
                                        </p:tgtEl>
                                      </p:cBhvr>
                                    </p:animEffect>
                                  </p:childTnLst>
                                </p:cTn>
                              </p:par>
                              <p:par>
                                <p:cTn id="15" presetID="55" presetClass="entr" presetSubtype="0" fill="hold" nodeType="withEffect">
                                  <p:stCondLst>
                                    <p:cond delay="0"/>
                                  </p:stCondLst>
                                  <p:childTnLst>
                                    <p:set>
                                      <p:cBhvr>
                                        <p:cTn id="16" dur="1" fill="hold">
                                          <p:stCondLst>
                                            <p:cond delay="0"/>
                                          </p:stCondLst>
                                        </p:cTn>
                                        <p:tgtEl>
                                          <p:spTgt spid="13320"/>
                                        </p:tgtEl>
                                        <p:attrNameLst>
                                          <p:attrName>style.visibility</p:attrName>
                                        </p:attrNameLst>
                                      </p:cBhvr>
                                      <p:to>
                                        <p:strVal val="visible"/>
                                      </p:to>
                                    </p:set>
                                    <p:anim calcmode="lin" valueType="num">
                                      <p:cBhvr>
                                        <p:cTn id="17" dur="1000" fill="hold"/>
                                        <p:tgtEl>
                                          <p:spTgt spid="13320"/>
                                        </p:tgtEl>
                                        <p:attrNameLst>
                                          <p:attrName>ppt_w</p:attrName>
                                        </p:attrNameLst>
                                      </p:cBhvr>
                                      <p:tavLst>
                                        <p:tav tm="0">
                                          <p:val>
                                            <p:strVal val="#ppt_w*0.70"/>
                                          </p:val>
                                        </p:tav>
                                        <p:tav tm="100000">
                                          <p:val>
                                            <p:strVal val="#ppt_w"/>
                                          </p:val>
                                        </p:tav>
                                      </p:tavLst>
                                    </p:anim>
                                    <p:anim calcmode="lin" valueType="num">
                                      <p:cBhvr>
                                        <p:cTn id="18" dur="1000" fill="hold"/>
                                        <p:tgtEl>
                                          <p:spTgt spid="13320"/>
                                        </p:tgtEl>
                                        <p:attrNameLst>
                                          <p:attrName>ppt_h</p:attrName>
                                        </p:attrNameLst>
                                      </p:cBhvr>
                                      <p:tavLst>
                                        <p:tav tm="0">
                                          <p:val>
                                            <p:strVal val="#ppt_h"/>
                                          </p:val>
                                        </p:tav>
                                        <p:tav tm="100000">
                                          <p:val>
                                            <p:strVal val="#ppt_h"/>
                                          </p:val>
                                        </p:tav>
                                      </p:tavLst>
                                    </p:anim>
                                    <p:animEffect transition="in" filter="fade">
                                      <p:cBhvr>
                                        <p:cTn id="19" dur="1000"/>
                                        <p:tgtEl>
                                          <p:spTgt spid="13320"/>
                                        </p:tgtEl>
                                      </p:cBhvr>
                                    </p:animEffect>
                                  </p:childTnLst>
                                </p:cTn>
                              </p:par>
                              <p:par>
                                <p:cTn id="20" presetID="55" presetClass="entr" presetSubtype="0" fill="hold" nodeType="withEffect">
                                  <p:stCondLst>
                                    <p:cond delay="0"/>
                                  </p:stCondLst>
                                  <p:childTnLst>
                                    <p:set>
                                      <p:cBhvr>
                                        <p:cTn id="21" dur="1" fill="hold">
                                          <p:stCondLst>
                                            <p:cond delay="0"/>
                                          </p:stCondLst>
                                        </p:cTn>
                                        <p:tgtEl>
                                          <p:spTgt spid="13322"/>
                                        </p:tgtEl>
                                        <p:attrNameLst>
                                          <p:attrName>style.visibility</p:attrName>
                                        </p:attrNameLst>
                                      </p:cBhvr>
                                      <p:to>
                                        <p:strVal val="visible"/>
                                      </p:to>
                                    </p:set>
                                    <p:anim calcmode="lin" valueType="num">
                                      <p:cBhvr>
                                        <p:cTn id="22" dur="1000" fill="hold"/>
                                        <p:tgtEl>
                                          <p:spTgt spid="13322"/>
                                        </p:tgtEl>
                                        <p:attrNameLst>
                                          <p:attrName>ppt_w</p:attrName>
                                        </p:attrNameLst>
                                      </p:cBhvr>
                                      <p:tavLst>
                                        <p:tav tm="0">
                                          <p:val>
                                            <p:strVal val="#ppt_w*0.70"/>
                                          </p:val>
                                        </p:tav>
                                        <p:tav tm="100000">
                                          <p:val>
                                            <p:strVal val="#ppt_w"/>
                                          </p:val>
                                        </p:tav>
                                      </p:tavLst>
                                    </p:anim>
                                    <p:anim calcmode="lin" valueType="num">
                                      <p:cBhvr>
                                        <p:cTn id="23" dur="1000" fill="hold"/>
                                        <p:tgtEl>
                                          <p:spTgt spid="13322"/>
                                        </p:tgtEl>
                                        <p:attrNameLst>
                                          <p:attrName>ppt_h</p:attrName>
                                        </p:attrNameLst>
                                      </p:cBhvr>
                                      <p:tavLst>
                                        <p:tav tm="0">
                                          <p:val>
                                            <p:strVal val="#ppt_h"/>
                                          </p:val>
                                        </p:tav>
                                        <p:tav tm="100000">
                                          <p:val>
                                            <p:strVal val="#ppt_h"/>
                                          </p:val>
                                        </p:tav>
                                      </p:tavLst>
                                    </p:anim>
                                    <p:animEffect transition="in" filter="fade">
                                      <p:cBhvr>
                                        <p:cTn id="24" dur="1000"/>
                                        <p:tgtEl>
                                          <p:spTgt spid="13322"/>
                                        </p:tgtEl>
                                      </p:cBhvr>
                                    </p:animEffect>
                                  </p:childTnLst>
                                </p:cTn>
                              </p:par>
                              <p:par>
                                <p:cTn id="25" presetID="55" presetClass="entr" presetSubtype="0" fill="hold" nodeType="withEffect">
                                  <p:stCondLst>
                                    <p:cond delay="0"/>
                                  </p:stCondLst>
                                  <p:childTnLst>
                                    <p:set>
                                      <p:cBhvr>
                                        <p:cTn id="26" dur="1" fill="hold">
                                          <p:stCondLst>
                                            <p:cond delay="0"/>
                                          </p:stCondLst>
                                        </p:cTn>
                                        <p:tgtEl>
                                          <p:spTgt spid="13324"/>
                                        </p:tgtEl>
                                        <p:attrNameLst>
                                          <p:attrName>style.visibility</p:attrName>
                                        </p:attrNameLst>
                                      </p:cBhvr>
                                      <p:to>
                                        <p:strVal val="visible"/>
                                      </p:to>
                                    </p:set>
                                    <p:anim calcmode="lin" valueType="num">
                                      <p:cBhvr>
                                        <p:cTn id="27" dur="1000" fill="hold"/>
                                        <p:tgtEl>
                                          <p:spTgt spid="13324"/>
                                        </p:tgtEl>
                                        <p:attrNameLst>
                                          <p:attrName>ppt_w</p:attrName>
                                        </p:attrNameLst>
                                      </p:cBhvr>
                                      <p:tavLst>
                                        <p:tav tm="0">
                                          <p:val>
                                            <p:strVal val="#ppt_w*0.70"/>
                                          </p:val>
                                        </p:tav>
                                        <p:tav tm="100000">
                                          <p:val>
                                            <p:strVal val="#ppt_w"/>
                                          </p:val>
                                        </p:tav>
                                      </p:tavLst>
                                    </p:anim>
                                    <p:anim calcmode="lin" valueType="num">
                                      <p:cBhvr>
                                        <p:cTn id="28" dur="1000" fill="hold"/>
                                        <p:tgtEl>
                                          <p:spTgt spid="13324"/>
                                        </p:tgtEl>
                                        <p:attrNameLst>
                                          <p:attrName>ppt_h</p:attrName>
                                        </p:attrNameLst>
                                      </p:cBhvr>
                                      <p:tavLst>
                                        <p:tav tm="0">
                                          <p:val>
                                            <p:strVal val="#ppt_h"/>
                                          </p:val>
                                        </p:tav>
                                        <p:tav tm="100000">
                                          <p:val>
                                            <p:strVal val="#ppt_h"/>
                                          </p:val>
                                        </p:tav>
                                      </p:tavLst>
                                    </p:anim>
                                    <p:animEffect transition="in" filter="fade">
                                      <p:cBhvr>
                                        <p:cTn id="29" dur="1000"/>
                                        <p:tgtEl>
                                          <p:spTgt spid="13324"/>
                                        </p:tgtEl>
                                      </p:cBhvr>
                                    </p:animEffect>
                                  </p:childTnLst>
                                </p:cTn>
                              </p:par>
                              <p:par>
                                <p:cTn id="30" presetID="55" presetClass="entr" presetSubtype="0" fill="hold" nodeType="withEffect">
                                  <p:stCondLst>
                                    <p:cond delay="0"/>
                                  </p:stCondLst>
                                  <p:childTnLst>
                                    <p:set>
                                      <p:cBhvr>
                                        <p:cTn id="31" dur="1" fill="hold">
                                          <p:stCondLst>
                                            <p:cond delay="0"/>
                                          </p:stCondLst>
                                        </p:cTn>
                                        <p:tgtEl>
                                          <p:spTgt spid="13326"/>
                                        </p:tgtEl>
                                        <p:attrNameLst>
                                          <p:attrName>style.visibility</p:attrName>
                                        </p:attrNameLst>
                                      </p:cBhvr>
                                      <p:to>
                                        <p:strVal val="visible"/>
                                      </p:to>
                                    </p:set>
                                    <p:anim calcmode="lin" valueType="num">
                                      <p:cBhvr>
                                        <p:cTn id="32" dur="1000" fill="hold"/>
                                        <p:tgtEl>
                                          <p:spTgt spid="13326"/>
                                        </p:tgtEl>
                                        <p:attrNameLst>
                                          <p:attrName>ppt_w</p:attrName>
                                        </p:attrNameLst>
                                      </p:cBhvr>
                                      <p:tavLst>
                                        <p:tav tm="0">
                                          <p:val>
                                            <p:strVal val="#ppt_w*0.70"/>
                                          </p:val>
                                        </p:tav>
                                        <p:tav tm="100000">
                                          <p:val>
                                            <p:strVal val="#ppt_w"/>
                                          </p:val>
                                        </p:tav>
                                      </p:tavLst>
                                    </p:anim>
                                    <p:anim calcmode="lin" valueType="num">
                                      <p:cBhvr>
                                        <p:cTn id="33" dur="1000" fill="hold"/>
                                        <p:tgtEl>
                                          <p:spTgt spid="13326"/>
                                        </p:tgtEl>
                                        <p:attrNameLst>
                                          <p:attrName>ppt_h</p:attrName>
                                        </p:attrNameLst>
                                      </p:cBhvr>
                                      <p:tavLst>
                                        <p:tav tm="0">
                                          <p:val>
                                            <p:strVal val="#ppt_h"/>
                                          </p:val>
                                        </p:tav>
                                        <p:tav tm="100000">
                                          <p:val>
                                            <p:strVal val="#ppt_h"/>
                                          </p:val>
                                        </p:tav>
                                      </p:tavLst>
                                    </p:anim>
                                    <p:animEffect transition="in" filter="fade">
                                      <p:cBhvr>
                                        <p:cTn id="34" dur="10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5" name="Picture 9" descr="IH076191"/>
          <p:cNvPicPr>
            <a:picLocks noChangeAspect="1" noChangeArrowheads="1"/>
          </p:cNvPicPr>
          <p:nvPr/>
        </p:nvPicPr>
        <p:blipFill>
          <a:blip r:embed="rId2" cstate="print"/>
          <a:srcRect/>
          <a:stretch>
            <a:fillRect/>
          </a:stretch>
        </p:blipFill>
        <p:spPr bwMode="auto">
          <a:xfrm>
            <a:off x="228600" y="565150"/>
            <a:ext cx="3200400" cy="2527300"/>
          </a:xfrm>
          <a:prstGeom prst="rect">
            <a:avLst/>
          </a:prstGeom>
          <a:noFill/>
        </p:spPr>
      </p:pic>
      <p:pic>
        <p:nvPicPr>
          <p:cNvPr id="14347" name="Picture 11" descr="42-15317513"/>
          <p:cNvPicPr>
            <a:picLocks noChangeAspect="1" noChangeArrowheads="1"/>
          </p:cNvPicPr>
          <p:nvPr/>
        </p:nvPicPr>
        <p:blipFill>
          <a:blip r:embed="rId3" cstate="print"/>
          <a:srcRect r="15555"/>
          <a:stretch>
            <a:fillRect/>
          </a:stretch>
        </p:blipFill>
        <p:spPr bwMode="auto">
          <a:xfrm>
            <a:off x="304800" y="3505200"/>
            <a:ext cx="3505200" cy="2776538"/>
          </a:xfrm>
          <a:prstGeom prst="rect">
            <a:avLst/>
          </a:prstGeom>
          <a:noFill/>
        </p:spPr>
      </p:pic>
      <p:pic>
        <p:nvPicPr>
          <p:cNvPr id="14349" name="Picture 13" descr="42-15314794"/>
          <p:cNvPicPr>
            <a:picLocks noChangeAspect="1" noChangeArrowheads="1"/>
          </p:cNvPicPr>
          <p:nvPr/>
        </p:nvPicPr>
        <p:blipFill>
          <a:blip r:embed="rId4" cstate="print"/>
          <a:srcRect/>
          <a:stretch>
            <a:fillRect/>
          </a:stretch>
        </p:blipFill>
        <p:spPr bwMode="auto">
          <a:xfrm>
            <a:off x="6731000" y="228600"/>
            <a:ext cx="2005013" cy="2971800"/>
          </a:xfrm>
          <a:prstGeom prst="rect">
            <a:avLst/>
          </a:prstGeom>
          <a:noFill/>
        </p:spPr>
      </p:pic>
      <p:pic>
        <p:nvPicPr>
          <p:cNvPr id="14351" name="Picture 15" descr="GZ001221"/>
          <p:cNvPicPr>
            <a:picLocks noChangeAspect="1" noChangeArrowheads="1"/>
          </p:cNvPicPr>
          <p:nvPr/>
        </p:nvPicPr>
        <p:blipFill>
          <a:blip r:embed="rId5" cstate="print"/>
          <a:srcRect/>
          <a:stretch>
            <a:fillRect/>
          </a:stretch>
        </p:blipFill>
        <p:spPr bwMode="auto">
          <a:xfrm>
            <a:off x="4114800" y="3429000"/>
            <a:ext cx="4648200" cy="3071813"/>
          </a:xfrm>
          <a:prstGeom prst="rect">
            <a:avLst/>
          </a:prstGeom>
          <a:noFill/>
        </p:spPr>
      </p:pic>
      <p:pic>
        <p:nvPicPr>
          <p:cNvPr id="14353" name="Picture 17" descr="RW002507"/>
          <p:cNvPicPr>
            <a:picLocks noChangeAspect="1" noChangeArrowheads="1"/>
          </p:cNvPicPr>
          <p:nvPr/>
        </p:nvPicPr>
        <p:blipFill>
          <a:blip r:embed="rId6" cstate="print"/>
          <a:srcRect/>
          <a:stretch>
            <a:fillRect/>
          </a:stretch>
        </p:blipFill>
        <p:spPr bwMode="auto">
          <a:xfrm>
            <a:off x="3703638" y="457200"/>
            <a:ext cx="2697162"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1000" fill="hold"/>
                                        <p:tgtEl>
                                          <p:spTgt spid="14345"/>
                                        </p:tgtEl>
                                        <p:attrNameLst>
                                          <p:attrName>ppt_w</p:attrName>
                                        </p:attrNameLst>
                                      </p:cBhvr>
                                      <p:tavLst>
                                        <p:tav tm="0">
                                          <p:val>
                                            <p:strVal val="#ppt_w*0.70"/>
                                          </p:val>
                                        </p:tav>
                                        <p:tav tm="100000">
                                          <p:val>
                                            <p:strVal val="#ppt_w"/>
                                          </p:val>
                                        </p:tav>
                                      </p:tavLst>
                                    </p:anim>
                                    <p:anim calcmode="lin" valueType="num">
                                      <p:cBhvr>
                                        <p:cTn id="8" dur="1000" fill="hold"/>
                                        <p:tgtEl>
                                          <p:spTgt spid="14345"/>
                                        </p:tgtEl>
                                        <p:attrNameLst>
                                          <p:attrName>ppt_h</p:attrName>
                                        </p:attrNameLst>
                                      </p:cBhvr>
                                      <p:tavLst>
                                        <p:tav tm="0">
                                          <p:val>
                                            <p:strVal val="#ppt_h"/>
                                          </p:val>
                                        </p:tav>
                                        <p:tav tm="100000">
                                          <p:val>
                                            <p:strVal val="#ppt_h"/>
                                          </p:val>
                                        </p:tav>
                                      </p:tavLst>
                                    </p:anim>
                                    <p:animEffect transition="in" filter="fade">
                                      <p:cBhvr>
                                        <p:cTn id="9" dur="1000"/>
                                        <p:tgtEl>
                                          <p:spTgt spid="14345"/>
                                        </p:tgtEl>
                                      </p:cBhvr>
                                    </p:animEffect>
                                  </p:childTnLst>
                                </p:cTn>
                              </p:par>
                              <p:par>
                                <p:cTn id="10" presetID="55" presetClass="entr" presetSubtype="0" fill="hold" nodeType="withEffect">
                                  <p:stCondLst>
                                    <p:cond delay="0"/>
                                  </p:stCondLst>
                                  <p:childTnLst>
                                    <p:set>
                                      <p:cBhvr>
                                        <p:cTn id="11" dur="1" fill="hold">
                                          <p:stCondLst>
                                            <p:cond delay="0"/>
                                          </p:stCondLst>
                                        </p:cTn>
                                        <p:tgtEl>
                                          <p:spTgt spid="14353"/>
                                        </p:tgtEl>
                                        <p:attrNameLst>
                                          <p:attrName>style.visibility</p:attrName>
                                        </p:attrNameLst>
                                      </p:cBhvr>
                                      <p:to>
                                        <p:strVal val="visible"/>
                                      </p:to>
                                    </p:set>
                                    <p:anim calcmode="lin" valueType="num">
                                      <p:cBhvr>
                                        <p:cTn id="12" dur="1000" fill="hold"/>
                                        <p:tgtEl>
                                          <p:spTgt spid="14353"/>
                                        </p:tgtEl>
                                        <p:attrNameLst>
                                          <p:attrName>ppt_w</p:attrName>
                                        </p:attrNameLst>
                                      </p:cBhvr>
                                      <p:tavLst>
                                        <p:tav tm="0">
                                          <p:val>
                                            <p:strVal val="#ppt_w*0.70"/>
                                          </p:val>
                                        </p:tav>
                                        <p:tav tm="100000">
                                          <p:val>
                                            <p:strVal val="#ppt_w"/>
                                          </p:val>
                                        </p:tav>
                                      </p:tavLst>
                                    </p:anim>
                                    <p:anim calcmode="lin" valueType="num">
                                      <p:cBhvr>
                                        <p:cTn id="13" dur="1000" fill="hold"/>
                                        <p:tgtEl>
                                          <p:spTgt spid="14353"/>
                                        </p:tgtEl>
                                        <p:attrNameLst>
                                          <p:attrName>ppt_h</p:attrName>
                                        </p:attrNameLst>
                                      </p:cBhvr>
                                      <p:tavLst>
                                        <p:tav tm="0">
                                          <p:val>
                                            <p:strVal val="#ppt_h"/>
                                          </p:val>
                                        </p:tav>
                                        <p:tav tm="100000">
                                          <p:val>
                                            <p:strVal val="#ppt_h"/>
                                          </p:val>
                                        </p:tav>
                                      </p:tavLst>
                                    </p:anim>
                                    <p:animEffect transition="in" filter="fade">
                                      <p:cBhvr>
                                        <p:cTn id="14" dur="1000"/>
                                        <p:tgtEl>
                                          <p:spTgt spid="14353"/>
                                        </p:tgtEl>
                                      </p:cBhvr>
                                    </p:animEffect>
                                  </p:childTnLst>
                                </p:cTn>
                              </p:par>
                              <p:par>
                                <p:cTn id="15" presetID="55" presetClass="entr" presetSubtype="0" fill="hold" nodeType="withEffect">
                                  <p:stCondLst>
                                    <p:cond delay="0"/>
                                  </p:stCondLst>
                                  <p:childTnLst>
                                    <p:set>
                                      <p:cBhvr>
                                        <p:cTn id="16" dur="1" fill="hold">
                                          <p:stCondLst>
                                            <p:cond delay="0"/>
                                          </p:stCondLst>
                                        </p:cTn>
                                        <p:tgtEl>
                                          <p:spTgt spid="14349"/>
                                        </p:tgtEl>
                                        <p:attrNameLst>
                                          <p:attrName>style.visibility</p:attrName>
                                        </p:attrNameLst>
                                      </p:cBhvr>
                                      <p:to>
                                        <p:strVal val="visible"/>
                                      </p:to>
                                    </p:set>
                                    <p:anim calcmode="lin" valueType="num">
                                      <p:cBhvr>
                                        <p:cTn id="17" dur="1000" fill="hold"/>
                                        <p:tgtEl>
                                          <p:spTgt spid="14349"/>
                                        </p:tgtEl>
                                        <p:attrNameLst>
                                          <p:attrName>ppt_w</p:attrName>
                                        </p:attrNameLst>
                                      </p:cBhvr>
                                      <p:tavLst>
                                        <p:tav tm="0">
                                          <p:val>
                                            <p:strVal val="#ppt_w*0.70"/>
                                          </p:val>
                                        </p:tav>
                                        <p:tav tm="100000">
                                          <p:val>
                                            <p:strVal val="#ppt_w"/>
                                          </p:val>
                                        </p:tav>
                                      </p:tavLst>
                                    </p:anim>
                                    <p:anim calcmode="lin" valueType="num">
                                      <p:cBhvr>
                                        <p:cTn id="18" dur="1000" fill="hold"/>
                                        <p:tgtEl>
                                          <p:spTgt spid="14349"/>
                                        </p:tgtEl>
                                        <p:attrNameLst>
                                          <p:attrName>ppt_h</p:attrName>
                                        </p:attrNameLst>
                                      </p:cBhvr>
                                      <p:tavLst>
                                        <p:tav tm="0">
                                          <p:val>
                                            <p:strVal val="#ppt_h"/>
                                          </p:val>
                                        </p:tav>
                                        <p:tav tm="100000">
                                          <p:val>
                                            <p:strVal val="#ppt_h"/>
                                          </p:val>
                                        </p:tav>
                                      </p:tavLst>
                                    </p:anim>
                                    <p:animEffect transition="in" filter="fade">
                                      <p:cBhvr>
                                        <p:cTn id="19" dur="1000"/>
                                        <p:tgtEl>
                                          <p:spTgt spid="14349"/>
                                        </p:tgtEl>
                                      </p:cBhvr>
                                    </p:animEffect>
                                  </p:childTnLst>
                                </p:cTn>
                              </p:par>
                              <p:par>
                                <p:cTn id="20" presetID="55" presetClass="entr" presetSubtype="0" fill="hold" nodeType="withEffect">
                                  <p:stCondLst>
                                    <p:cond delay="0"/>
                                  </p:stCondLst>
                                  <p:childTnLst>
                                    <p:set>
                                      <p:cBhvr>
                                        <p:cTn id="21" dur="1" fill="hold">
                                          <p:stCondLst>
                                            <p:cond delay="0"/>
                                          </p:stCondLst>
                                        </p:cTn>
                                        <p:tgtEl>
                                          <p:spTgt spid="14347"/>
                                        </p:tgtEl>
                                        <p:attrNameLst>
                                          <p:attrName>style.visibility</p:attrName>
                                        </p:attrNameLst>
                                      </p:cBhvr>
                                      <p:to>
                                        <p:strVal val="visible"/>
                                      </p:to>
                                    </p:set>
                                    <p:anim calcmode="lin" valueType="num">
                                      <p:cBhvr>
                                        <p:cTn id="22" dur="1000" fill="hold"/>
                                        <p:tgtEl>
                                          <p:spTgt spid="14347"/>
                                        </p:tgtEl>
                                        <p:attrNameLst>
                                          <p:attrName>ppt_w</p:attrName>
                                        </p:attrNameLst>
                                      </p:cBhvr>
                                      <p:tavLst>
                                        <p:tav tm="0">
                                          <p:val>
                                            <p:strVal val="#ppt_w*0.70"/>
                                          </p:val>
                                        </p:tav>
                                        <p:tav tm="100000">
                                          <p:val>
                                            <p:strVal val="#ppt_w"/>
                                          </p:val>
                                        </p:tav>
                                      </p:tavLst>
                                    </p:anim>
                                    <p:anim calcmode="lin" valueType="num">
                                      <p:cBhvr>
                                        <p:cTn id="23" dur="1000" fill="hold"/>
                                        <p:tgtEl>
                                          <p:spTgt spid="14347"/>
                                        </p:tgtEl>
                                        <p:attrNameLst>
                                          <p:attrName>ppt_h</p:attrName>
                                        </p:attrNameLst>
                                      </p:cBhvr>
                                      <p:tavLst>
                                        <p:tav tm="0">
                                          <p:val>
                                            <p:strVal val="#ppt_h"/>
                                          </p:val>
                                        </p:tav>
                                        <p:tav tm="100000">
                                          <p:val>
                                            <p:strVal val="#ppt_h"/>
                                          </p:val>
                                        </p:tav>
                                      </p:tavLst>
                                    </p:anim>
                                    <p:animEffect transition="in" filter="fade">
                                      <p:cBhvr>
                                        <p:cTn id="24" dur="1000"/>
                                        <p:tgtEl>
                                          <p:spTgt spid="14347"/>
                                        </p:tgtEl>
                                      </p:cBhvr>
                                    </p:animEffect>
                                  </p:childTnLst>
                                </p:cTn>
                              </p:par>
                              <p:par>
                                <p:cTn id="25" presetID="55" presetClass="entr" presetSubtype="0" fill="hold" nodeType="withEffect">
                                  <p:stCondLst>
                                    <p:cond delay="0"/>
                                  </p:stCondLst>
                                  <p:childTnLst>
                                    <p:set>
                                      <p:cBhvr>
                                        <p:cTn id="26" dur="1" fill="hold">
                                          <p:stCondLst>
                                            <p:cond delay="0"/>
                                          </p:stCondLst>
                                        </p:cTn>
                                        <p:tgtEl>
                                          <p:spTgt spid="14351"/>
                                        </p:tgtEl>
                                        <p:attrNameLst>
                                          <p:attrName>style.visibility</p:attrName>
                                        </p:attrNameLst>
                                      </p:cBhvr>
                                      <p:to>
                                        <p:strVal val="visible"/>
                                      </p:to>
                                    </p:set>
                                    <p:anim calcmode="lin" valueType="num">
                                      <p:cBhvr>
                                        <p:cTn id="27" dur="1000" fill="hold"/>
                                        <p:tgtEl>
                                          <p:spTgt spid="14351"/>
                                        </p:tgtEl>
                                        <p:attrNameLst>
                                          <p:attrName>ppt_w</p:attrName>
                                        </p:attrNameLst>
                                      </p:cBhvr>
                                      <p:tavLst>
                                        <p:tav tm="0">
                                          <p:val>
                                            <p:strVal val="#ppt_w*0.70"/>
                                          </p:val>
                                        </p:tav>
                                        <p:tav tm="100000">
                                          <p:val>
                                            <p:strVal val="#ppt_w"/>
                                          </p:val>
                                        </p:tav>
                                      </p:tavLst>
                                    </p:anim>
                                    <p:anim calcmode="lin" valueType="num">
                                      <p:cBhvr>
                                        <p:cTn id="28" dur="1000" fill="hold"/>
                                        <p:tgtEl>
                                          <p:spTgt spid="14351"/>
                                        </p:tgtEl>
                                        <p:attrNameLst>
                                          <p:attrName>ppt_h</p:attrName>
                                        </p:attrNameLst>
                                      </p:cBhvr>
                                      <p:tavLst>
                                        <p:tav tm="0">
                                          <p:val>
                                            <p:strVal val="#ppt_h"/>
                                          </p:val>
                                        </p:tav>
                                        <p:tav tm="100000">
                                          <p:val>
                                            <p:strVal val="#ppt_h"/>
                                          </p:val>
                                        </p:tav>
                                      </p:tavLst>
                                    </p:anim>
                                    <p:animEffect transition="in" filter="fade">
                                      <p:cBhvr>
                                        <p:cTn id="29" dur="10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4" name="Object 4"/>
          <p:cNvGraphicFramePr>
            <a:graphicFrameLocks noChangeAspect="1"/>
          </p:cNvGraphicFramePr>
          <p:nvPr/>
        </p:nvGraphicFramePr>
        <p:xfrm>
          <a:off x="304800" y="304800"/>
          <a:ext cx="5043488" cy="611188"/>
        </p:xfrm>
        <a:graphic>
          <a:graphicData uri="http://schemas.openxmlformats.org/presentationml/2006/ole">
            <mc:AlternateContent xmlns:mc="http://schemas.openxmlformats.org/markup-compatibility/2006">
              <mc:Choice xmlns:v="urn:schemas-microsoft-com:vml" Requires="v">
                <p:oleObj spid="_x0000_s84997" name="Image" r:id="rId3" imgW="5972467" imgH="724321" progId="">
                  <p:embed/>
                </p:oleObj>
              </mc:Choice>
              <mc:Fallback>
                <p:oleObj name="Image" r:id="rId3" imgW="5972467" imgH="724321" progId="">
                  <p:embed/>
                  <p:pic>
                    <p:nvPicPr>
                      <p:cNvPr id="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04800"/>
                        <a:ext cx="5043488"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366" name="Picture 6" descr="Image:Faravahar.png"/>
          <p:cNvPicPr>
            <a:picLocks noChangeAspect="1" noChangeArrowheads="1"/>
          </p:cNvPicPr>
          <p:nvPr/>
        </p:nvPicPr>
        <p:blipFill>
          <a:blip r:embed="rId5" cstate="print">
            <a:clrChange>
              <a:clrFrom>
                <a:srgbClr val="FFFFFF"/>
              </a:clrFrom>
              <a:clrTo>
                <a:srgbClr val="FFFFFF">
                  <a:alpha val="0"/>
                </a:srgbClr>
              </a:clrTo>
            </a:clrChange>
          </a:blip>
          <a:srcRect t="6602"/>
          <a:stretch>
            <a:fillRect/>
          </a:stretch>
        </p:blipFill>
        <p:spPr bwMode="auto">
          <a:xfrm>
            <a:off x="5934075" y="0"/>
            <a:ext cx="3209925" cy="1887538"/>
          </a:xfrm>
          <a:prstGeom prst="rect">
            <a:avLst/>
          </a:prstGeom>
          <a:noFill/>
        </p:spPr>
      </p:pic>
      <p:sp>
        <p:nvSpPr>
          <p:cNvPr id="15367" name="Rectangle 7"/>
          <p:cNvSpPr>
            <a:spLocks noChangeArrowheads="1"/>
          </p:cNvSpPr>
          <p:nvPr/>
        </p:nvSpPr>
        <p:spPr bwMode="auto">
          <a:xfrm>
            <a:off x="304800" y="857845"/>
            <a:ext cx="6248400" cy="5847755"/>
          </a:xfrm>
          <a:prstGeom prst="rect">
            <a:avLst/>
          </a:prstGeom>
          <a:noFill/>
          <a:ln w="9525">
            <a:noFill/>
            <a:miter lim="800000"/>
            <a:headEnd/>
            <a:tailEnd/>
          </a:ln>
          <a:effectLst/>
        </p:spPr>
        <p:txBody>
          <a:bodyPr anchor="ctr">
            <a:spAutoFit/>
          </a:bodyPr>
          <a:lstStyle/>
          <a:p>
            <a:r>
              <a:rPr lang="en-US" sz="2200" b="1" dirty="0">
                <a:effectLst>
                  <a:outerShdw blurRad="38100" dist="38100" dir="2700000" algn="tl">
                    <a:srgbClr val="FFFFFF"/>
                  </a:outerShdw>
                </a:effectLst>
              </a:rPr>
              <a:t>Zoroastrianism</a:t>
            </a:r>
            <a:endParaRPr lang="en-US" sz="2200" dirty="0"/>
          </a:p>
          <a:p>
            <a:r>
              <a:rPr lang="en-US" sz="2200" u="sng" dirty="0"/>
              <a:t>Original Religion of the Persian </a:t>
            </a:r>
            <a:r>
              <a:rPr lang="en-US" sz="2200" u="sng" dirty="0" smtClean="0"/>
              <a:t>Empire,</a:t>
            </a:r>
          </a:p>
          <a:p>
            <a:r>
              <a:rPr lang="en-US" sz="2200" dirty="0" smtClean="0"/>
              <a:t>Was founded in the 6</a:t>
            </a:r>
            <a:r>
              <a:rPr lang="en-US" sz="2200" baseline="30000" dirty="0" smtClean="0"/>
              <a:t>th</a:t>
            </a:r>
            <a:r>
              <a:rPr lang="en-US" sz="2200" dirty="0" smtClean="0"/>
              <a:t> century BCE</a:t>
            </a:r>
          </a:p>
          <a:p>
            <a:endParaRPr lang="en-US" sz="2200" b="1" u="sng" dirty="0">
              <a:effectLst>
                <a:outerShdw blurRad="38100" dist="38100" dir="2700000" algn="tl">
                  <a:srgbClr val="FFFFFF"/>
                </a:outerShdw>
              </a:effectLst>
            </a:endParaRPr>
          </a:p>
          <a:p>
            <a:r>
              <a:rPr lang="en-US" sz="2200" b="1" dirty="0">
                <a:effectLst>
                  <a:outerShdw blurRad="38100" dist="38100" dir="2700000" algn="tl">
                    <a:srgbClr val="FFFFFF"/>
                  </a:outerShdw>
                </a:effectLst>
              </a:rPr>
              <a:t>Zoroaster</a:t>
            </a:r>
          </a:p>
          <a:p>
            <a:r>
              <a:rPr lang="en-US" sz="2200" u="sng" dirty="0"/>
              <a:t>Founder and Prophet</a:t>
            </a:r>
            <a:r>
              <a:rPr lang="en-US" sz="2200" dirty="0"/>
              <a:t> of the Religion. </a:t>
            </a:r>
            <a:r>
              <a:rPr lang="en-US" sz="2200" u="none" dirty="0"/>
              <a:t>Also known as Zarathustra. </a:t>
            </a:r>
          </a:p>
          <a:p>
            <a:endParaRPr lang="en-US" sz="2200" dirty="0"/>
          </a:p>
          <a:p>
            <a:r>
              <a:rPr lang="en-US" sz="2200" b="1" dirty="0">
                <a:effectLst>
                  <a:outerShdw blurRad="38100" dist="38100" dir="2700000" algn="tl">
                    <a:srgbClr val="FFFFFF"/>
                  </a:outerShdw>
                </a:effectLst>
              </a:rPr>
              <a:t>Book: </a:t>
            </a:r>
            <a:r>
              <a:rPr lang="en-US" sz="2200" b="1" u="sng" dirty="0">
                <a:effectLst>
                  <a:outerShdw blurRad="38100" dist="38100" dir="2700000" algn="tl">
                    <a:srgbClr val="FFFFFF"/>
                  </a:outerShdw>
                </a:effectLst>
              </a:rPr>
              <a:t>Zend Avesta</a:t>
            </a:r>
            <a:r>
              <a:rPr lang="en-US" sz="2200" b="1" dirty="0">
                <a:effectLst>
                  <a:outerShdw blurRad="38100" dist="38100" dir="2700000" algn="tl">
                    <a:srgbClr val="FFFFFF"/>
                  </a:outerShdw>
                </a:effectLst>
              </a:rPr>
              <a:t>, </a:t>
            </a:r>
            <a:r>
              <a:rPr lang="en-US" sz="2200" u="none" dirty="0"/>
              <a:t>the recorded teachings of Zoroaster. </a:t>
            </a:r>
          </a:p>
          <a:p>
            <a:endParaRPr lang="en-US" sz="2200" u="sng" dirty="0"/>
          </a:p>
          <a:p>
            <a:r>
              <a:rPr lang="en-US" sz="2200" b="1" dirty="0">
                <a:effectLst>
                  <a:outerShdw blurRad="38100" dist="38100" dir="2700000" algn="tl">
                    <a:srgbClr val="FFFFFF"/>
                  </a:outerShdw>
                </a:effectLst>
              </a:rPr>
              <a:t>Monotheistic</a:t>
            </a:r>
          </a:p>
          <a:p>
            <a:r>
              <a:rPr lang="en-US" sz="2200" dirty="0"/>
              <a:t>Taught belief in </a:t>
            </a:r>
            <a:r>
              <a:rPr lang="en-US" sz="2200" u="sng" dirty="0"/>
              <a:t>one universal, all-powerful god</a:t>
            </a:r>
            <a:r>
              <a:rPr lang="en-US" sz="2200" b="1" dirty="0">
                <a:effectLst>
                  <a:outerShdw blurRad="38100" dist="38100" dir="2700000" algn="tl">
                    <a:srgbClr val="FFFFFF"/>
                  </a:outerShdw>
                </a:effectLst>
              </a:rPr>
              <a:t>.</a:t>
            </a:r>
          </a:p>
          <a:p>
            <a:endParaRPr lang="en-US" sz="2200" b="1" dirty="0">
              <a:effectLst>
                <a:outerShdw blurRad="38100" dist="38100" dir="2700000" algn="tl">
                  <a:srgbClr val="FFFFFF"/>
                </a:outerShdw>
              </a:effectLst>
            </a:endParaRPr>
          </a:p>
          <a:p>
            <a:r>
              <a:rPr lang="en-US" sz="2200" b="1" dirty="0">
                <a:effectLst>
                  <a:outerShdw blurRad="38100" dist="38100" dir="2700000" algn="tl">
                    <a:srgbClr val="FFFFFF"/>
                  </a:outerShdw>
                </a:effectLst>
              </a:rPr>
              <a:t>Ahura Mazda</a:t>
            </a:r>
          </a:p>
          <a:p>
            <a:r>
              <a:rPr lang="en-US" sz="2200" dirty="0">
                <a:effectLst>
                  <a:outerShdw blurRad="38100" dist="38100" dir="2700000" algn="tl">
                    <a:srgbClr val="FFFFFF"/>
                  </a:outerShdw>
                </a:effectLst>
              </a:rPr>
              <a:t>The </a:t>
            </a:r>
            <a:r>
              <a:rPr lang="en-US" sz="2200" u="sng" dirty="0">
                <a:effectLst>
                  <a:outerShdw blurRad="38100" dist="38100" dir="2700000" algn="tl">
                    <a:srgbClr val="FFFFFF"/>
                  </a:outerShdw>
                </a:effectLst>
              </a:rPr>
              <a:t>god of Zoroastrianism</a:t>
            </a:r>
          </a:p>
        </p:txBody>
      </p:sp>
      <p:pic>
        <p:nvPicPr>
          <p:cNvPr id="15369" name="Picture 9" descr="DEC243-22"/>
          <p:cNvPicPr>
            <a:picLocks noChangeAspect="1" noChangeArrowheads="1"/>
          </p:cNvPicPr>
          <p:nvPr/>
        </p:nvPicPr>
        <p:blipFill>
          <a:blip r:embed="rId6" cstate="print"/>
          <a:srcRect/>
          <a:stretch>
            <a:fillRect/>
          </a:stretch>
        </p:blipFill>
        <p:spPr bwMode="auto">
          <a:xfrm>
            <a:off x="6705600" y="2971800"/>
            <a:ext cx="2073275"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0.70"/>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366"/>
                                        </p:tgtEl>
                                        <p:attrNameLst>
                                          <p:attrName>style.visibility</p:attrName>
                                        </p:attrNameLst>
                                      </p:cBhvr>
                                      <p:to>
                                        <p:strVal val="visible"/>
                                      </p:to>
                                    </p:set>
                                    <p:anim calcmode="lin" valueType="num">
                                      <p:cBhvr>
                                        <p:cTn id="14" dur="1000" fill="hold"/>
                                        <p:tgtEl>
                                          <p:spTgt spid="15366"/>
                                        </p:tgtEl>
                                        <p:attrNameLst>
                                          <p:attrName>ppt_w</p:attrName>
                                        </p:attrNameLst>
                                      </p:cBhvr>
                                      <p:tavLst>
                                        <p:tav tm="0">
                                          <p:val>
                                            <p:strVal val="#ppt_w*0.70"/>
                                          </p:val>
                                        </p:tav>
                                        <p:tav tm="100000">
                                          <p:val>
                                            <p:strVal val="#ppt_w"/>
                                          </p:val>
                                        </p:tav>
                                      </p:tavLst>
                                    </p:anim>
                                    <p:anim calcmode="lin" valueType="num">
                                      <p:cBhvr>
                                        <p:cTn id="15" dur="1000" fill="hold"/>
                                        <p:tgtEl>
                                          <p:spTgt spid="15366"/>
                                        </p:tgtEl>
                                        <p:attrNameLst>
                                          <p:attrName>ppt_h</p:attrName>
                                        </p:attrNameLst>
                                      </p:cBhvr>
                                      <p:tavLst>
                                        <p:tav tm="0">
                                          <p:val>
                                            <p:strVal val="#ppt_h"/>
                                          </p:val>
                                        </p:tav>
                                        <p:tav tm="100000">
                                          <p:val>
                                            <p:strVal val="#ppt_h"/>
                                          </p:val>
                                        </p:tav>
                                      </p:tavLst>
                                    </p:anim>
                                    <p:animEffect transition="in" filter="fade">
                                      <p:cBhvr>
                                        <p:cTn id="16" dur="1000"/>
                                        <p:tgtEl>
                                          <p:spTgt spid="1536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5369"/>
                                        </p:tgtEl>
                                        <p:attrNameLst>
                                          <p:attrName>style.visibility</p:attrName>
                                        </p:attrNameLst>
                                      </p:cBhvr>
                                      <p:to>
                                        <p:strVal val="visible"/>
                                      </p:to>
                                    </p:set>
                                    <p:anim calcmode="lin" valueType="num">
                                      <p:cBhvr>
                                        <p:cTn id="21" dur="1000" fill="hold"/>
                                        <p:tgtEl>
                                          <p:spTgt spid="15369"/>
                                        </p:tgtEl>
                                        <p:attrNameLst>
                                          <p:attrName>ppt_w</p:attrName>
                                        </p:attrNameLst>
                                      </p:cBhvr>
                                      <p:tavLst>
                                        <p:tav tm="0">
                                          <p:val>
                                            <p:strVal val="#ppt_w*0.70"/>
                                          </p:val>
                                        </p:tav>
                                        <p:tav tm="100000">
                                          <p:val>
                                            <p:strVal val="#ppt_w"/>
                                          </p:val>
                                        </p:tav>
                                      </p:tavLst>
                                    </p:anim>
                                    <p:anim calcmode="lin" valueType="num">
                                      <p:cBhvr>
                                        <p:cTn id="22" dur="1000" fill="hold"/>
                                        <p:tgtEl>
                                          <p:spTgt spid="15369"/>
                                        </p:tgtEl>
                                        <p:attrNameLst>
                                          <p:attrName>ppt_h</p:attrName>
                                        </p:attrNameLst>
                                      </p:cBhvr>
                                      <p:tavLst>
                                        <p:tav tm="0">
                                          <p:val>
                                            <p:strVal val="#ppt_h"/>
                                          </p:val>
                                        </p:tav>
                                        <p:tav tm="100000">
                                          <p:val>
                                            <p:strVal val="#ppt_h"/>
                                          </p:val>
                                        </p:tav>
                                      </p:tavLst>
                                    </p:anim>
                                    <p:animEffect transition="in" filter="fade">
                                      <p:cBhvr>
                                        <p:cTn id="23" dur="1000"/>
                                        <p:tgtEl>
                                          <p:spTgt spid="153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5367">
                                            <p:txEl>
                                              <p:pRg st="0" end="0"/>
                                            </p:txEl>
                                          </p:spTgt>
                                        </p:tgtEl>
                                        <p:attrNameLst>
                                          <p:attrName>style.visibility</p:attrName>
                                        </p:attrNameLst>
                                      </p:cBhvr>
                                      <p:to>
                                        <p:strVal val="visible"/>
                                      </p:to>
                                    </p:set>
                                    <p:anim calcmode="lin" valueType="num">
                                      <p:cBhvr>
                                        <p:cTn id="28" dur="1000" fill="hold"/>
                                        <p:tgtEl>
                                          <p:spTgt spid="15367">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15367">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1536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5367">
                                            <p:txEl>
                                              <p:pRg st="1" end="1"/>
                                            </p:txEl>
                                          </p:spTgt>
                                        </p:tgtEl>
                                        <p:attrNameLst>
                                          <p:attrName>style.visibility</p:attrName>
                                        </p:attrNameLst>
                                      </p:cBhvr>
                                      <p:to>
                                        <p:strVal val="visible"/>
                                      </p:to>
                                    </p:set>
                                    <p:anim calcmode="lin" valueType="num">
                                      <p:cBhvr>
                                        <p:cTn id="35" dur="1000" fill="hold"/>
                                        <p:tgtEl>
                                          <p:spTgt spid="15367">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15367">
                                            <p:txEl>
                                              <p:pRg st="1" end="1"/>
                                            </p:txEl>
                                          </p:spTgt>
                                        </p:tgtEl>
                                        <p:attrNameLst>
                                          <p:attrName>ppt_h</p:attrName>
                                        </p:attrNameLst>
                                      </p:cBhvr>
                                      <p:tavLst>
                                        <p:tav tm="0">
                                          <p:val>
                                            <p:fltVal val="0"/>
                                          </p:val>
                                        </p:tav>
                                        <p:tav tm="100000">
                                          <p:val>
                                            <p:strVal val="#ppt_h"/>
                                          </p:val>
                                        </p:tav>
                                      </p:tavLst>
                                    </p:anim>
                                    <p:animEffect transition="in" filter="fade">
                                      <p:cBhvr>
                                        <p:cTn id="37" dur="1000"/>
                                        <p:tgtEl>
                                          <p:spTgt spid="1536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5367">
                                            <p:txEl>
                                              <p:pRg st="2" end="2"/>
                                            </p:txEl>
                                          </p:spTgt>
                                        </p:tgtEl>
                                        <p:attrNameLst>
                                          <p:attrName>style.visibility</p:attrName>
                                        </p:attrNameLst>
                                      </p:cBhvr>
                                      <p:to>
                                        <p:strVal val="visible"/>
                                      </p:to>
                                    </p:set>
                                    <p:anim calcmode="lin" valueType="num">
                                      <p:cBhvr>
                                        <p:cTn id="42" dur="1000" fill="hold"/>
                                        <p:tgtEl>
                                          <p:spTgt spid="15367">
                                            <p:txEl>
                                              <p:pRg st="2" end="2"/>
                                            </p:txEl>
                                          </p:spTgt>
                                        </p:tgtEl>
                                        <p:attrNameLst>
                                          <p:attrName>ppt_w</p:attrName>
                                        </p:attrNameLst>
                                      </p:cBhvr>
                                      <p:tavLst>
                                        <p:tav tm="0">
                                          <p:val>
                                            <p:fltVal val="0"/>
                                          </p:val>
                                        </p:tav>
                                        <p:tav tm="100000">
                                          <p:val>
                                            <p:strVal val="#ppt_w"/>
                                          </p:val>
                                        </p:tav>
                                      </p:tavLst>
                                    </p:anim>
                                    <p:anim calcmode="lin" valueType="num">
                                      <p:cBhvr>
                                        <p:cTn id="43" dur="1000" fill="hold"/>
                                        <p:tgtEl>
                                          <p:spTgt spid="15367">
                                            <p:txEl>
                                              <p:pRg st="2" end="2"/>
                                            </p:txEl>
                                          </p:spTgt>
                                        </p:tgtEl>
                                        <p:attrNameLst>
                                          <p:attrName>ppt_h</p:attrName>
                                        </p:attrNameLst>
                                      </p:cBhvr>
                                      <p:tavLst>
                                        <p:tav tm="0">
                                          <p:val>
                                            <p:fltVal val="0"/>
                                          </p:val>
                                        </p:tav>
                                        <p:tav tm="100000">
                                          <p:val>
                                            <p:strVal val="#ppt_h"/>
                                          </p:val>
                                        </p:tav>
                                      </p:tavLst>
                                    </p:anim>
                                    <p:animEffect transition="in" filter="fade">
                                      <p:cBhvr>
                                        <p:cTn id="44" dur="1000"/>
                                        <p:tgtEl>
                                          <p:spTgt spid="1536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5367">
                                            <p:txEl>
                                              <p:pRg st="4" end="4"/>
                                            </p:txEl>
                                          </p:spTgt>
                                        </p:tgtEl>
                                        <p:attrNameLst>
                                          <p:attrName>style.visibility</p:attrName>
                                        </p:attrNameLst>
                                      </p:cBhvr>
                                      <p:to>
                                        <p:strVal val="visible"/>
                                      </p:to>
                                    </p:set>
                                    <p:anim calcmode="lin" valueType="num">
                                      <p:cBhvr>
                                        <p:cTn id="49" dur="1000" fill="hold"/>
                                        <p:tgtEl>
                                          <p:spTgt spid="15367">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15367">
                                            <p:txEl>
                                              <p:pRg st="4" end="4"/>
                                            </p:txEl>
                                          </p:spTgt>
                                        </p:tgtEl>
                                        <p:attrNameLst>
                                          <p:attrName>ppt_h</p:attrName>
                                        </p:attrNameLst>
                                      </p:cBhvr>
                                      <p:tavLst>
                                        <p:tav tm="0">
                                          <p:val>
                                            <p:fltVal val="0"/>
                                          </p:val>
                                        </p:tav>
                                        <p:tav tm="100000">
                                          <p:val>
                                            <p:strVal val="#ppt_h"/>
                                          </p:val>
                                        </p:tav>
                                      </p:tavLst>
                                    </p:anim>
                                    <p:animEffect transition="in" filter="fade">
                                      <p:cBhvr>
                                        <p:cTn id="51" dur="1000"/>
                                        <p:tgtEl>
                                          <p:spTgt spid="15367">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5367">
                                            <p:txEl>
                                              <p:pRg st="5" end="5"/>
                                            </p:txEl>
                                          </p:spTgt>
                                        </p:tgtEl>
                                        <p:attrNameLst>
                                          <p:attrName>style.visibility</p:attrName>
                                        </p:attrNameLst>
                                      </p:cBhvr>
                                      <p:to>
                                        <p:strVal val="visible"/>
                                      </p:to>
                                    </p:set>
                                    <p:anim calcmode="lin" valueType="num">
                                      <p:cBhvr>
                                        <p:cTn id="56" dur="1000" fill="hold"/>
                                        <p:tgtEl>
                                          <p:spTgt spid="15367">
                                            <p:txEl>
                                              <p:pRg st="5" end="5"/>
                                            </p:txEl>
                                          </p:spTgt>
                                        </p:tgtEl>
                                        <p:attrNameLst>
                                          <p:attrName>ppt_w</p:attrName>
                                        </p:attrNameLst>
                                      </p:cBhvr>
                                      <p:tavLst>
                                        <p:tav tm="0">
                                          <p:val>
                                            <p:fltVal val="0"/>
                                          </p:val>
                                        </p:tav>
                                        <p:tav tm="100000">
                                          <p:val>
                                            <p:strVal val="#ppt_w"/>
                                          </p:val>
                                        </p:tav>
                                      </p:tavLst>
                                    </p:anim>
                                    <p:anim calcmode="lin" valueType="num">
                                      <p:cBhvr>
                                        <p:cTn id="57" dur="1000" fill="hold"/>
                                        <p:tgtEl>
                                          <p:spTgt spid="15367">
                                            <p:txEl>
                                              <p:pRg st="5" end="5"/>
                                            </p:txEl>
                                          </p:spTgt>
                                        </p:tgtEl>
                                        <p:attrNameLst>
                                          <p:attrName>ppt_h</p:attrName>
                                        </p:attrNameLst>
                                      </p:cBhvr>
                                      <p:tavLst>
                                        <p:tav tm="0">
                                          <p:val>
                                            <p:fltVal val="0"/>
                                          </p:val>
                                        </p:tav>
                                        <p:tav tm="100000">
                                          <p:val>
                                            <p:strVal val="#ppt_h"/>
                                          </p:val>
                                        </p:tav>
                                      </p:tavLst>
                                    </p:anim>
                                    <p:animEffect transition="in" filter="fade">
                                      <p:cBhvr>
                                        <p:cTn id="58" dur="1000"/>
                                        <p:tgtEl>
                                          <p:spTgt spid="1536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5367">
                                            <p:txEl>
                                              <p:pRg st="7" end="7"/>
                                            </p:txEl>
                                          </p:spTgt>
                                        </p:tgtEl>
                                        <p:attrNameLst>
                                          <p:attrName>style.visibility</p:attrName>
                                        </p:attrNameLst>
                                      </p:cBhvr>
                                      <p:to>
                                        <p:strVal val="visible"/>
                                      </p:to>
                                    </p:set>
                                    <p:anim calcmode="lin" valueType="num">
                                      <p:cBhvr>
                                        <p:cTn id="63" dur="1000" fill="hold"/>
                                        <p:tgtEl>
                                          <p:spTgt spid="15367">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5367">
                                            <p:txEl>
                                              <p:pRg st="7" end="7"/>
                                            </p:txEl>
                                          </p:spTgt>
                                        </p:tgtEl>
                                        <p:attrNameLst>
                                          <p:attrName>ppt_h</p:attrName>
                                        </p:attrNameLst>
                                      </p:cBhvr>
                                      <p:tavLst>
                                        <p:tav tm="0">
                                          <p:val>
                                            <p:fltVal val="0"/>
                                          </p:val>
                                        </p:tav>
                                        <p:tav tm="100000">
                                          <p:val>
                                            <p:strVal val="#ppt_h"/>
                                          </p:val>
                                        </p:tav>
                                      </p:tavLst>
                                    </p:anim>
                                    <p:animEffect transition="in" filter="fade">
                                      <p:cBhvr>
                                        <p:cTn id="65" dur="1000"/>
                                        <p:tgtEl>
                                          <p:spTgt spid="15367">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5367">
                                            <p:txEl>
                                              <p:pRg st="9" end="9"/>
                                            </p:txEl>
                                          </p:spTgt>
                                        </p:tgtEl>
                                        <p:attrNameLst>
                                          <p:attrName>style.visibility</p:attrName>
                                        </p:attrNameLst>
                                      </p:cBhvr>
                                      <p:to>
                                        <p:strVal val="visible"/>
                                      </p:to>
                                    </p:set>
                                    <p:anim calcmode="lin" valueType="num">
                                      <p:cBhvr>
                                        <p:cTn id="70" dur="1000" fill="hold"/>
                                        <p:tgtEl>
                                          <p:spTgt spid="15367">
                                            <p:txEl>
                                              <p:pRg st="9" end="9"/>
                                            </p:txEl>
                                          </p:spTgt>
                                        </p:tgtEl>
                                        <p:attrNameLst>
                                          <p:attrName>ppt_w</p:attrName>
                                        </p:attrNameLst>
                                      </p:cBhvr>
                                      <p:tavLst>
                                        <p:tav tm="0">
                                          <p:val>
                                            <p:fltVal val="0"/>
                                          </p:val>
                                        </p:tav>
                                        <p:tav tm="100000">
                                          <p:val>
                                            <p:strVal val="#ppt_w"/>
                                          </p:val>
                                        </p:tav>
                                      </p:tavLst>
                                    </p:anim>
                                    <p:anim calcmode="lin" valueType="num">
                                      <p:cBhvr>
                                        <p:cTn id="71" dur="1000" fill="hold"/>
                                        <p:tgtEl>
                                          <p:spTgt spid="15367">
                                            <p:txEl>
                                              <p:pRg st="9" end="9"/>
                                            </p:txEl>
                                          </p:spTgt>
                                        </p:tgtEl>
                                        <p:attrNameLst>
                                          <p:attrName>ppt_h</p:attrName>
                                        </p:attrNameLst>
                                      </p:cBhvr>
                                      <p:tavLst>
                                        <p:tav tm="0">
                                          <p:val>
                                            <p:fltVal val="0"/>
                                          </p:val>
                                        </p:tav>
                                        <p:tav tm="100000">
                                          <p:val>
                                            <p:strVal val="#ppt_h"/>
                                          </p:val>
                                        </p:tav>
                                      </p:tavLst>
                                    </p:anim>
                                    <p:animEffect transition="in" filter="fade">
                                      <p:cBhvr>
                                        <p:cTn id="72" dur="1000"/>
                                        <p:tgtEl>
                                          <p:spTgt spid="15367">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367">
                                            <p:txEl>
                                              <p:pRg st="10" end="10"/>
                                            </p:txEl>
                                          </p:spTgt>
                                        </p:tgtEl>
                                        <p:attrNameLst>
                                          <p:attrName>style.visibility</p:attrName>
                                        </p:attrNameLst>
                                      </p:cBhvr>
                                      <p:to>
                                        <p:strVal val="visible"/>
                                      </p:to>
                                    </p:set>
                                    <p:anim calcmode="lin" valueType="num">
                                      <p:cBhvr>
                                        <p:cTn id="77" dur="1000" fill="hold"/>
                                        <p:tgtEl>
                                          <p:spTgt spid="15367">
                                            <p:txEl>
                                              <p:pRg st="10" end="10"/>
                                            </p:txEl>
                                          </p:spTgt>
                                        </p:tgtEl>
                                        <p:attrNameLst>
                                          <p:attrName>ppt_w</p:attrName>
                                        </p:attrNameLst>
                                      </p:cBhvr>
                                      <p:tavLst>
                                        <p:tav tm="0">
                                          <p:val>
                                            <p:fltVal val="0"/>
                                          </p:val>
                                        </p:tav>
                                        <p:tav tm="100000">
                                          <p:val>
                                            <p:strVal val="#ppt_w"/>
                                          </p:val>
                                        </p:tav>
                                      </p:tavLst>
                                    </p:anim>
                                    <p:anim calcmode="lin" valueType="num">
                                      <p:cBhvr>
                                        <p:cTn id="78" dur="1000" fill="hold"/>
                                        <p:tgtEl>
                                          <p:spTgt spid="15367">
                                            <p:txEl>
                                              <p:pRg st="10" end="10"/>
                                            </p:txEl>
                                          </p:spTgt>
                                        </p:tgtEl>
                                        <p:attrNameLst>
                                          <p:attrName>ppt_h</p:attrName>
                                        </p:attrNameLst>
                                      </p:cBhvr>
                                      <p:tavLst>
                                        <p:tav tm="0">
                                          <p:val>
                                            <p:fltVal val="0"/>
                                          </p:val>
                                        </p:tav>
                                        <p:tav tm="100000">
                                          <p:val>
                                            <p:strVal val="#ppt_h"/>
                                          </p:val>
                                        </p:tav>
                                      </p:tavLst>
                                    </p:anim>
                                    <p:animEffect transition="in" filter="fade">
                                      <p:cBhvr>
                                        <p:cTn id="79" dur="1000"/>
                                        <p:tgtEl>
                                          <p:spTgt spid="15367">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15367">
                                            <p:txEl>
                                              <p:pRg st="12" end="12"/>
                                            </p:txEl>
                                          </p:spTgt>
                                        </p:tgtEl>
                                        <p:attrNameLst>
                                          <p:attrName>style.visibility</p:attrName>
                                        </p:attrNameLst>
                                      </p:cBhvr>
                                      <p:to>
                                        <p:strVal val="visible"/>
                                      </p:to>
                                    </p:set>
                                    <p:anim calcmode="lin" valueType="num">
                                      <p:cBhvr>
                                        <p:cTn id="84" dur="1000" fill="hold"/>
                                        <p:tgtEl>
                                          <p:spTgt spid="15367">
                                            <p:txEl>
                                              <p:pRg st="12" end="12"/>
                                            </p:txEl>
                                          </p:spTgt>
                                        </p:tgtEl>
                                        <p:attrNameLst>
                                          <p:attrName>ppt_w</p:attrName>
                                        </p:attrNameLst>
                                      </p:cBhvr>
                                      <p:tavLst>
                                        <p:tav tm="0">
                                          <p:val>
                                            <p:fltVal val="0"/>
                                          </p:val>
                                        </p:tav>
                                        <p:tav tm="100000">
                                          <p:val>
                                            <p:strVal val="#ppt_w"/>
                                          </p:val>
                                        </p:tav>
                                      </p:tavLst>
                                    </p:anim>
                                    <p:anim calcmode="lin" valueType="num">
                                      <p:cBhvr>
                                        <p:cTn id="85" dur="1000" fill="hold"/>
                                        <p:tgtEl>
                                          <p:spTgt spid="15367">
                                            <p:txEl>
                                              <p:pRg st="12" end="12"/>
                                            </p:txEl>
                                          </p:spTgt>
                                        </p:tgtEl>
                                        <p:attrNameLst>
                                          <p:attrName>ppt_h</p:attrName>
                                        </p:attrNameLst>
                                      </p:cBhvr>
                                      <p:tavLst>
                                        <p:tav tm="0">
                                          <p:val>
                                            <p:fltVal val="0"/>
                                          </p:val>
                                        </p:tav>
                                        <p:tav tm="100000">
                                          <p:val>
                                            <p:strVal val="#ppt_h"/>
                                          </p:val>
                                        </p:tav>
                                      </p:tavLst>
                                    </p:anim>
                                    <p:animEffect transition="in" filter="fade">
                                      <p:cBhvr>
                                        <p:cTn id="86" dur="1000"/>
                                        <p:tgtEl>
                                          <p:spTgt spid="15367">
                                            <p:txEl>
                                              <p:pRg st="12" end="1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grpId="0" nodeType="clickEffect">
                                  <p:stCondLst>
                                    <p:cond delay="0"/>
                                  </p:stCondLst>
                                  <p:childTnLst>
                                    <p:set>
                                      <p:cBhvr>
                                        <p:cTn id="90" dur="1" fill="hold">
                                          <p:stCondLst>
                                            <p:cond delay="0"/>
                                          </p:stCondLst>
                                        </p:cTn>
                                        <p:tgtEl>
                                          <p:spTgt spid="15367">
                                            <p:txEl>
                                              <p:pRg st="13" end="13"/>
                                            </p:txEl>
                                          </p:spTgt>
                                        </p:tgtEl>
                                        <p:attrNameLst>
                                          <p:attrName>style.visibility</p:attrName>
                                        </p:attrNameLst>
                                      </p:cBhvr>
                                      <p:to>
                                        <p:strVal val="visible"/>
                                      </p:to>
                                    </p:set>
                                    <p:anim calcmode="lin" valueType="num">
                                      <p:cBhvr>
                                        <p:cTn id="91" dur="1000" fill="hold"/>
                                        <p:tgtEl>
                                          <p:spTgt spid="15367">
                                            <p:txEl>
                                              <p:pRg st="13" end="13"/>
                                            </p:txEl>
                                          </p:spTgt>
                                        </p:tgtEl>
                                        <p:attrNameLst>
                                          <p:attrName>ppt_w</p:attrName>
                                        </p:attrNameLst>
                                      </p:cBhvr>
                                      <p:tavLst>
                                        <p:tav tm="0">
                                          <p:val>
                                            <p:fltVal val="0"/>
                                          </p:val>
                                        </p:tav>
                                        <p:tav tm="100000">
                                          <p:val>
                                            <p:strVal val="#ppt_w"/>
                                          </p:val>
                                        </p:tav>
                                      </p:tavLst>
                                    </p:anim>
                                    <p:anim calcmode="lin" valueType="num">
                                      <p:cBhvr>
                                        <p:cTn id="92" dur="1000" fill="hold"/>
                                        <p:tgtEl>
                                          <p:spTgt spid="15367">
                                            <p:txEl>
                                              <p:pRg st="13" end="13"/>
                                            </p:txEl>
                                          </p:spTgt>
                                        </p:tgtEl>
                                        <p:attrNameLst>
                                          <p:attrName>ppt_h</p:attrName>
                                        </p:attrNameLst>
                                      </p:cBhvr>
                                      <p:tavLst>
                                        <p:tav tm="0">
                                          <p:val>
                                            <p:fltVal val="0"/>
                                          </p:val>
                                        </p:tav>
                                        <p:tav tm="100000">
                                          <p:val>
                                            <p:strVal val="#ppt_h"/>
                                          </p:val>
                                        </p:tav>
                                      </p:tavLst>
                                    </p:anim>
                                    <p:animEffect transition="in" filter="fade">
                                      <p:cBhvr>
                                        <p:cTn id="93" dur="1000"/>
                                        <p:tgtEl>
                                          <p:spTgt spid="153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52400" y="152400"/>
            <a:ext cx="8839200" cy="6201698"/>
          </a:xfrm>
          <a:prstGeom prst="rect">
            <a:avLst/>
          </a:prstGeom>
          <a:noFill/>
          <a:ln w="9525">
            <a:noFill/>
            <a:miter lim="800000"/>
            <a:headEnd/>
            <a:tailEnd/>
          </a:ln>
          <a:effectLst/>
        </p:spPr>
        <p:txBody>
          <a:bodyPr>
            <a:spAutoFit/>
          </a:bodyPr>
          <a:lstStyle/>
          <a:p>
            <a:r>
              <a:rPr lang="en-US" sz="2200" b="1" u="none" dirty="0">
                <a:effectLst>
                  <a:outerShdw blurRad="38100" dist="38100" dir="2700000" algn="tl">
                    <a:srgbClr val="FFFFFF"/>
                  </a:outerShdw>
                </a:effectLst>
              </a:rPr>
              <a:t>Beliefs</a:t>
            </a:r>
            <a:r>
              <a:rPr lang="en-US" sz="2200" b="1" u="none" dirty="0" smtClean="0">
                <a:effectLst>
                  <a:outerShdw blurRad="38100" dist="38100" dir="2700000" algn="tl">
                    <a:srgbClr val="FFFFFF"/>
                  </a:outerShdw>
                </a:effectLst>
              </a:rPr>
              <a:t>:</a:t>
            </a:r>
            <a:endParaRPr lang="en-US" sz="2200" u="none" dirty="0">
              <a:effectLst>
                <a:outerShdw blurRad="38100" dist="38100" dir="2700000" algn="tl">
                  <a:srgbClr val="FFFFFF"/>
                </a:outerShdw>
              </a:effectLst>
            </a:endParaRPr>
          </a:p>
          <a:p>
            <a:r>
              <a:rPr lang="en-US" sz="2200" dirty="0">
                <a:effectLst>
                  <a:outerShdw blurRad="38100" dist="38100" dir="2700000" algn="tl">
                    <a:srgbClr val="FFFFFF"/>
                  </a:outerShdw>
                </a:effectLst>
              </a:rPr>
              <a:t>There exists a universal God, Ahura Mazda, who is the one uncreated Creator and to whom all worship is directed. </a:t>
            </a:r>
            <a:r>
              <a:rPr lang="en-US" sz="2200" u="none" dirty="0">
                <a:effectLst>
                  <a:outerShdw blurRad="38100" dist="38100" dir="2700000" algn="tl">
                    <a:srgbClr val="FFFFFF"/>
                  </a:outerShdw>
                </a:effectLst>
              </a:rPr>
              <a:t>With the name being a playful combination of a masculine and a feminine word, it should be stressed that this divinity is not gender specific. </a:t>
            </a:r>
          </a:p>
          <a:p>
            <a:endParaRPr lang="en-US" sz="1500" u="none" dirty="0">
              <a:effectLst>
                <a:outerShdw blurRad="38100" dist="38100" dir="2700000" algn="tl">
                  <a:srgbClr val="FFFFFF"/>
                </a:outerShdw>
              </a:effectLst>
            </a:endParaRPr>
          </a:p>
          <a:p>
            <a:r>
              <a:rPr lang="en-US" sz="2200" dirty="0">
                <a:effectLst>
                  <a:outerShdw blurRad="38100" dist="38100" dir="2700000" algn="tl">
                    <a:srgbClr val="FFFFFF"/>
                  </a:outerShdw>
                </a:effectLst>
              </a:rPr>
              <a:t>Creation is attacked by violence and destruction (The evil force is called </a:t>
            </a:r>
            <a:r>
              <a:rPr lang="en-US" sz="2200" b="1" dirty="0" err="1">
                <a:effectLst>
                  <a:outerShdw blurRad="38100" dist="38100" dir="2700000" algn="tl">
                    <a:srgbClr val="FFFFFF"/>
                  </a:outerShdw>
                </a:effectLst>
              </a:rPr>
              <a:t>Angra</a:t>
            </a:r>
            <a:r>
              <a:rPr lang="en-US" sz="2200" b="1" dirty="0">
                <a:effectLst>
                  <a:outerShdw blurRad="38100" dist="38100" dir="2700000" algn="tl">
                    <a:srgbClr val="FFFFFF"/>
                  </a:outerShdw>
                </a:effectLst>
              </a:rPr>
              <a:t> </a:t>
            </a:r>
            <a:r>
              <a:rPr lang="en-US" sz="2200" b="1" dirty="0" err="1">
                <a:effectLst>
                  <a:outerShdw blurRad="38100" dist="38100" dir="2700000" algn="tl">
                    <a:srgbClr val="FFFFFF"/>
                  </a:outerShdw>
                </a:effectLst>
              </a:rPr>
              <a:t>Mainyu</a:t>
            </a:r>
            <a:r>
              <a:rPr lang="en-US" sz="2200" dirty="0"/>
              <a:t> </a:t>
            </a:r>
            <a:r>
              <a:rPr lang="en-US" sz="2200" dirty="0">
                <a:effectLst>
                  <a:outerShdw blurRad="38100" dist="38100" dir="2700000" algn="tl">
                    <a:srgbClr val="FFFFFF"/>
                  </a:outerShdw>
                </a:effectLst>
              </a:rPr>
              <a:t>) . The resulting conflict involves the entire universe, including humanity, which has an active role to play in the conflict. Ahura Mazda will ultimately prevail, at which point time will end. </a:t>
            </a:r>
          </a:p>
          <a:p>
            <a:endParaRPr lang="en-US" sz="1500" u="none" dirty="0">
              <a:effectLst>
                <a:outerShdw blurRad="38100" dist="38100" dir="2700000" algn="tl">
                  <a:srgbClr val="FFFFFF"/>
                </a:outerShdw>
              </a:effectLst>
            </a:endParaRPr>
          </a:p>
          <a:p>
            <a:r>
              <a:rPr lang="en-US" sz="2200" u="none" dirty="0">
                <a:effectLst>
                  <a:outerShdw blurRad="38100" dist="38100" dir="2700000" algn="tl">
                    <a:srgbClr val="FFFFFF"/>
                  </a:outerShdw>
                </a:effectLst>
              </a:rPr>
              <a:t>Active participation in life through good thoughts, good words and good deeds are necessary to ensure happiness and to keep the chaos at bay. </a:t>
            </a:r>
          </a:p>
          <a:p>
            <a:endParaRPr lang="en-US" sz="1500" u="none" dirty="0">
              <a:effectLst>
                <a:outerShdw blurRad="38100" dist="38100" dir="2700000" algn="tl">
                  <a:srgbClr val="FFFFFF"/>
                </a:outerShdw>
              </a:effectLst>
            </a:endParaRPr>
          </a:p>
          <a:p>
            <a:r>
              <a:rPr lang="en-US" sz="2200" u="none" dirty="0">
                <a:effectLst>
                  <a:outerShdw blurRad="38100" dist="38100" dir="2700000" algn="tl">
                    <a:srgbClr val="FFFFFF"/>
                  </a:outerShdw>
                </a:effectLst>
              </a:rPr>
              <a:t>There is a concept of free will, to decide whether to perform good thoughts, words and deeds.</a:t>
            </a:r>
            <a:r>
              <a:rPr lang="en-US" sz="2200" u="none"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p:cTn id="7" dur="500" fill="hold"/>
                                        <p:tgtEl>
                                          <p:spTgt spid="163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38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388">
                                            <p:txEl>
                                              <p:pRg st="1" end="1"/>
                                            </p:txEl>
                                          </p:spTgt>
                                        </p:tgtEl>
                                        <p:attrNameLst>
                                          <p:attrName>style.visibility</p:attrName>
                                        </p:attrNameLst>
                                      </p:cBhvr>
                                      <p:to>
                                        <p:strVal val="visible"/>
                                      </p:to>
                                    </p:set>
                                    <p:anim calcmode="lin" valueType="num">
                                      <p:cBhvr>
                                        <p:cTn id="14" dur="500" fill="hold"/>
                                        <p:tgtEl>
                                          <p:spTgt spid="1638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638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638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388">
                                            <p:txEl>
                                              <p:pRg st="3" end="3"/>
                                            </p:txEl>
                                          </p:spTgt>
                                        </p:tgtEl>
                                        <p:attrNameLst>
                                          <p:attrName>style.visibility</p:attrName>
                                        </p:attrNameLst>
                                      </p:cBhvr>
                                      <p:to>
                                        <p:strVal val="visible"/>
                                      </p:to>
                                    </p:set>
                                    <p:anim calcmode="lin" valueType="num">
                                      <p:cBhvr>
                                        <p:cTn id="21" dur="500" fill="hold"/>
                                        <p:tgtEl>
                                          <p:spTgt spid="1638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6388">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638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6388">
                                            <p:txEl>
                                              <p:pRg st="5" end="5"/>
                                            </p:txEl>
                                          </p:spTgt>
                                        </p:tgtEl>
                                        <p:attrNameLst>
                                          <p:attrName>style.visibility</p:attrName>
                                        </p:attrNameLst>
                                      </p:cBhvr>
                                      <p:to>
                                        <p:strVal val="visible"/>
                                      </p:to>
                                    </p:set>
                                    <p:anim calcmode="lin" valueType="num">
                                      <p:cBhvr>
                                        <p:cTn id="28" dur="500" fill="hold"/>
                                        <p:tgtEl>
                                          <p:spTgt spid="16388">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16388">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1638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6388">
                                            <p:txEl>
                                              <p:pRg st="7" end="7"/>
                                            </p:txEl>
                                          </p:spTgt>
                                        </p:tgtEl>
                                        <p:attrNameLst>
                                          <p:attrName>style.visibility</p:attrName>
                                        </p:attrNameLst>
                                      </p:cBhvr>
                                      <p:to>
                                        <p:strVal val="visible"/>
                                      </p:to>
                                    </p:set>
                                    <p:anim calcmode="lin" valueType="num">
                                      <p:cBhvr>
                                        <p:cTn id="35" dur="500" fill="hold"/>
                                        <p:tgtEl>
                                          <p:spTgt spid="16388">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16388">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1638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228600" y="538163"/>
            <a:ext cx="8686800" cy="2800767"/>
          </a:xfrm>
          <a:prstGeom prst="rect">
            <a:avLst/>
          </a:prstGeom>
          <a:noFill/>
          <a:ln w="9525">
            <a:noFill/>
            <a:miter lim="800000"/>
            <a:headEnd/>
            <a:tailEnd/>
          </a:ln>
          <a:effectLst/>
        </p:spPr>
        <p:txBody>
          <a:bodyPr>
            <a:spAutoFit/>
          </a:bodyPr>
          <a:lstStyle/>
          <a:p>
            <a:r>
              <a:rPr lang="en-US" sz="2200" dirty="0"/>
              <a:t>It is believed by many that Zoroastrianism influenced Judaism, and later, Christianity.</a:t>
            </a:r>
          </a:p>
          <a:p>
            <a:endParaRPr lang="en-US" sz="2200" u="none" dirty="0"/>
          </a:p>
          <a:p>
            <a:r>
              <a:rPr lang="en-US" sz="2200" u="none" dirty="0"/>
              <a:t>The religion teaches about an </a:t>
            </a:r>
            <a:r>
              <a:rPr lang="en-US" sz="2200" dirty="0"/>
              <a:t>all-powerful God.</a:t>
            </a:r>
          </a:p>
          <a:p>
            <a:endParaRPr lang="en-US" sz="2200" dirty="0"/>
          </a:p>
          <a:p>
            <a:r>
              <a:rPr lang="en-US" sz="2200" dirty="0"/>
              <a:t>An ultimate battle between good and evil.</a:t>
            </a:r>
          </a:p>
          <a:p>
            <a:endParaRPr lang="en-US" sz="2200" dirty="0"/>
          </a:p>
          <a:p>
            <a:r>
              <a:rPr lang="en-US" sz="2200" dirty="0"/>
              <a:t>The idea of an evil being, or Satan.</a:t>
            </a:r>
          </a:p>
        </p:txBody>
      </p:sp>
      <p:pic>
        <p:nvPicPr>
          <p:cNvPr id="17414" name="Picture 6" descr="PA007364"/>
          <p:cNvPicPr>
            <a:picLocks noChangeAspect="1" noChangeArrowheads="1"/>
          </p:cNvPicPr>
          <p:nvPr/>
        </p:nvPicPr>
        <p:blipFill>
          <a:blip r:embed="rId2" cstate="print"/>
          <a:srcRect/>
          <a:stretch>
            <a:fillRect/>
          </a:stretch>
        </p:blipFill>
        <p:spPr bwMode="auto">
          <a:xfrm>
            <a:off x="6657011" y="3200400"/>
            <a:ext cx="2191714"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p:cTn id="7" dur="1000" fill="hold"/>
                                        <p:tgtEl>
                                          <p:spTgt spid="174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74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74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7412">
                                            <p:txEl>
                                              <p:pRg st="2" end="2"/>
                                            </p:txEl>
                                          </p:spTgt>
                                        </p:tgtEl>
                                        <p:attrNameLst>
                                          <p:attrName>style.visibility</p:attrName>
                                        </p:attrNameLst>
                                      </p:cBhvr>
                                      <p:to>
                                        <p:strVal val="visible"/>
                                      </p:to>
                                    </p:set>
                                    <p:anim calcmode="lin" valueType="num">
                                      <p:cBhvr>
                                        <p:cTn id="14" dur="1000" fill="hold"/>
                                        <p:tgtEl>
                                          <p:spTgt spid="1741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741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74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412">
                                            <p:txEl>
                                              <p:pRg st="4" end="4"/>
                                            </p:txEl>
                                          </p:spTgt>
                                        </p:tgtEl>
                                        <p:attrNameLst>
                                          <p:attrName>style.visibility</p:attrName>
                                        </p:attrNameLst>
                                      </p:cBhvr>
                                      <p:to>
                                        <p:strVal val="visible"/>
                                      </p:to>
                                    </p:set>
                                    <p:anim calcmode="lin" valueType="num">
                                      <p:cBhvr>
                                        <p:cTn id="21" dur="1000" fill="hold"/>
                                        <p:tgtEl>
                                          <p:spTgt spid="1741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1741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174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7412">
                                            <p:txEl>
                                              <p:pRg st="6" end="6"/>
                                            </p:txEl>
                                          </p:spTgt>
                                        </p:tgtEl>
                                        <p:attrNameLst>
                                          <p:attrName>style.visibility</p:attrName>
                                        </p:attrNameLst>
                                      </p:cBhvr>
                                      <p:to>
                                        <p:strVal val="visible"/>
                                      </p:to>
                                    </p:set>
                                    <p:anim calcmode="lin" valueType="num">
                                      <p:cBhvr>
                                        <p:cTn id="28" dur="1000" fill="hold"/>
                                        <p:tgtEl>
                                          <p:spTgt spid="1741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1741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174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12680</TotalTime>
  <Words>6660</Words>
  <Application>Microsoft Office PowerPoint</Application>
  <PresentationFormat>On-screen Show (4:3)</PresentationFormat>
  <Paragraphs>707</Paragraphs>
  <Slides>96</Slides>
  <Notes>0</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99" baseType="lpstr">
      <vt:lpstr>Default Design</vt:lpstr>
      <vt:lpstr>Image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Egyptian Religion</vt:lpstr>
      <vt:lpstr>Egyptian Deities</vt:lpstr>
      <vt:lpstr>PowerPoint Presentation</vt:lpstr>
      <vt:lpstr>PowerPoint Presentation</vt:lpstr>
      <vt:lpstr>PowerPoint Presentation</vt:lpstr>
      <vt:lpstr>PowerPoint Presentation</vt:lpstr>
      <vt:lpstr>The Old Kingdom 2700-2200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 Tut:Tutankhamen</vt:lpstr>
      <vt:lpstr>PowerPoint Presentation</vt:lpstr>
      <vt:lpstr>PowerPoint Presentation</vt:lpstr>
      <vt:lpstr>Decline</vt:lpstr>
      <vt:lpstr>PowerPoint Presentation</vt:lpstr>
      <vt:lpstr>PowerPoint Presentation</vt:lpstr>
      <vt:lpstr>PowerPoint Presentation</vt:lpstr>
      <vt:lpstr>PowerPoint Presentation</vt:lpstr>
      <vt:lpstr>PowerPoint Presentation</vt:lpstr>
      <vt:lpstr>Egyptian Advancements in  Math and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Harrisonburg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Elkin City Schools</cp:lastModifiedBy>
  <cp:revision>290</cp:revision>
  <dcterms:created xsi:type="dcterms:W3CDTF">2007-01-19T17:27:08Z</dcterms:created>
  <dcterms:modified xsi:type="dcterms:W3CDTF">2014-08-25T11:39:16Z</dcterms:modified>
</cp:coreProperties>
</file>