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0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D33"/>
    <a:srgbClr val="CD8826"/>
    <a:srgbClr val="CD7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36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05D36-487B-4832-A6CA-E86F0C05B103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0CF16-3F3E-4514-A28C-1D63FBEE8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00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DEDF5-F217-814A-B1F9-270717907E09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A7EED-0363-914B-87E1-B2C5EADE2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3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A7EED-0363-914B-87E1-B2C5EADE29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4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9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3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0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3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8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6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4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7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7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0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2A6DF-B628-BE4C-B38E-5F6A172D9305}" type="datetimeFigureOut">
              <a:rPr lang="en-US" smtClean="0"/>
              <a:t>11/17/2014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CE4DF-053A-0749-97AD-7F374E89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3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8nePOpkYwjY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546100"/>
            <a:ext cx="6350000" cy="575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901" y="340146"/>
            <a:ext cx="8603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opperplate Gothic Bold"/>
                <a:cs typeface="Copperplate Gothic Bold"/>
              </a:rPr>
              <a:t>The Atlantic World</a:t>
            </a:r>
            <a:endParaRPr lang="en-US" sz="5400" b="1" dirty="0">
              <a:latin typeface="Copperplate Gothic Bold"/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34771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79" y="881028"/>
            <a:ext cx="7781830" cy="544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Spain’s Pattern of Conquest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Spanish settlers were called </a:t>
            </a:r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peninsulares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Descendants of the peninsulares and native women were </a:t>
            </a:r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mestizos</a:t>
            </a:r>
            <a:r>
              <a:rPr lang="en-US" dirty="0" smtClean="0">
                <a:latin typeface="Franklin Gothic Book"/>
                <a:cs typeface="Franklin Gothic Book"/>
              </a:rPr>
              <a:t> (mixed Spanish and native American)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Spanish settlers imposed their culture on the native population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System of </a:t>
            </a:r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encomienda</a:t>
            </a:r>
            <a:r>
              <a:rPr lang="en-US" dirty="0" smtClean="0">
                <a:latin typeface="Franklin Gothic Book"/>
                <a:cs typeface="Franklin Gothic Book"/>
              </a:rPr>
              <a:t> in which natives farmed or mined for Spanish landlords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Native workers often worked to death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312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28" y="505644"/>
            <a:ext cx="4396262" cy="5894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8837" y="2192186"/>
            <a:ext cx="2997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pperplate Gothic Bold"/>
                <a:cs typeface="Copperplate Gothic Bold"/>
              </a:rPr>
              <a:t>The Encomienda System</a:t>
            </a:r>
            <a:endParaRPr lang="en-US" sz="3200" dirty="0">
              <a:latin typeface="Copperplate Gothic Bold"/>
              <a:cs typeface="Copperplat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6888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9" y="3101369"/>
            <a:ext cx="6197600" cy="313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7646" y="411909"/>
            <a:ext cx="408433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Franklin Gothic Book"/>
                <a:cs typeface="Franklin Gothic Book"/>
              </a:rPr>
              <a:t>Cabral claimed Brazil for Portugal</a:t>
            </a:r>
          </a:p>
          <a:p>
            <a:endParaRPr lang="en-US" sz="2800" dirty="0" smtClean="0">
              <a:latin typeface="Franklin Gothic Book"/>
              <a:cs typeface="Franklin Gothic Book"/>
            </a:endParaRPr>
          </a:p>
          <a:p>
            <a:r>
              <a:rPr lang="en-US" sz="2800" dirty="0" smtClean="0">
                <a:latin typeface="Franklin Gothic Book"/>
                <a:cs typeface="Franklin Gothic Book"/>
              </a:rPr>
              <a:t>Colonists began growing sugar which was in great demand in Europe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Opposition to Spanish Rule</a:t>
            </a:r>
            <a:endParaRPr lang="en-US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Priests accompanied most conquistadors, hoping to convert the native population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Many priests spoke against the cruel treatment of natives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The Spanish government abolished the encomienda system in 1542; the colonies then looked to African slaves for labor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There were some scattered resistance attempts throughout the Americas against the Spanish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7166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12" y="1162962"/>
            <a:ext cx="5812867" cy="5695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0091" y="480561"/>
            <a:ext cx="6029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Atlantic Slave Trade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150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67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The Causes of African Slavery</a:t>
            </a:r>
            <a:endParaRPr lang="en-US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612"/>
            <a:ext cx="8229600" cy="48675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Slavery had existed in Africa (and elsewhere) for centuries; increased in Africa with spread of </a:t>
            </a:r>
            <a:r>
              <a:rPr lang="en-US" smtClean="0">
                <a:latin typeface="Franklin Gothic Book"/>
                <a:cs typeface="Franklin Gothic Book"/>
              </a:rPr>
              <a:t>Islam in 7</a:t>
            </a:r>
            <a:r>
              <a:rPr lang="en-US" baseline="30000" smtClean="0">
                <a:latin typeface="Franklin Gothic Book"/>
                <a:cs typeface="Franklin Gothic Book"/>
              </a:rPr>
              <a:t>th</a:t>
            </a:r>
            <a:r>
              <a:rPr lang="en-US" smtClean="0">
                <a:latin typeface="Franklin Gothic Book"/>
                <a:cs typeface="Franklin Gothic Book"/>
              </a:rPr>
              <a:t> c.</a:t>
            </a:r>
            <a:endParaRPr lang="en-US" dirty="0" smtClean="0">
              <a:latin typeface="Franklin Gothic Book"/>
              <a:cs typeface="Franklin Gothic Book"/>
            </a:endParaRPr>
          </a:p>
          <a:p>
            <a:r>
              <a:rPr lang="en-US" dirty="0" smtClean="0">
                <a:latin typeface="Franklin Gothic Book"/>
                <a:cs typeface="Franklin Gothic Book"/>
              </a:rPr>
              <a:t>As native Americans began dying by the millions, Europeans turned to Africa.  Why?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Some immunity to European diseases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Many Africans had experience in farming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Less likely to escape (didn’t know the new land)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Color made them easy to identify 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The African slave trade (buying and selling of slaves for work in the Americas) lasted</a:t>
            </a:r>
          </a:p>
          <a:p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53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Atlantic Slave Trade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The </a:t>
            </a:r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Atlantic slave trade </a:t>
            </a:r>
            <a:r>
              <a:rPr lang="en-US" dirty="0" smtClean="0">
                <a:latin typeface="Franklin Gothic Book"/>
                <a:cs typeface="Franklin Gothic Book"/>
              </a:rPr>
              <a:t>(buying and selling of Africans for work in the Americas) resulted in the import of 9.5 million Africans by the time it ended in 1870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Spain and Portugal led the way; later the English dominated the slave trade</a:t>
            </a:r>
          </a:p>
          <a:p>
            <a:endParaRPr lang="en-US" dirty="0" smtClean="0">
              <a:latin typeface="Franklin Gothic Book"/>
              <a:cs typeface="Franklin Gothic Book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9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Triangular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Triangular Trade</a:t>
            </a:r>
            <a:r>
              <a:rPr lang="en-US" dirty="0" smtClean="0"/>
              <a:t> – a transatlantic trading network</a:t>
            </a:r>
          </a:p>
          <a:p>
            <a:pPr lvl="1"/>
            <a:r>
              <a:rPr lang="en-US" dirty="0" smtClean="0"/>
              <a:t>Leg 1 – European transported manufactured goods to the west coast of Africa; traded goods for captured Africans</a:t>
            </a:r>
          </a:p>
          <a:p>
            <a:pPr lvl="1"/>
            <a:r>
              <a:rPr lang="en-US" dirty="0" smtClean="0"/>
              <a:t>Leg 2 – Africans were transported across the Atlantic (The Middle Passage) and sold </a:t>
            </a:r>
          </a:p>
          <a:p>
            <a:pPr lvl="1"/>
            <a:r>
              <a:rPr lang="en-US" dirty="0" smtClean="0"/>
              <a:t>Leg 3 - Sugar, coffee, rum, and tobacco are shipped to Europe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2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55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The Voyages of Christopher Columbus</a:t>
            </a:r>
            <a:endParaRPr lang="en-US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Columbus sailed for Spain, heading west looking for an alternate route to Asia</a:t>
            </a:r>
          </a:p>
          <a:p>
            <a:r>
              <a:rPr lang="en-US" dirty="0" smtClean="0"/>
              <a:t>October 1492, he lands on a Caribbean island (Bahamas?) and claims it and other islands for Spain</a:t>
            </a:r>
          </a:p>
          <a:p>
            <a:r>
              <a:rPr lang="en-US" dirty="0" smtClean="0"/>
              <a:t>Columbus returned again in 1493, hoping to establish </a:t>
            </a:r>
            <a:r>
              <a:rPr lang="en-US" b="1" dirty="0" smtClean="0">
                <a:solidFill>
                  <a:srgbClr val="0000FF"/>
                </a:solidFill>
              </a:rPr>
              <a:t>colonies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(lands that are controlled by another nation)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57300"/>
            <a:ext cx="6858000" cy="560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413" y="251722"/>
            <a:ext cx="6738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The Middle Passage</a:t>
            </a:r>
            <a:endParaRPr lang="en-US" sz="4800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709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://www.youtube.com/watch?v=8nePOpkYwjY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Consequences of the Slave Trade</a:t>
            </a:r>
            <a:endParaRPr lang="en-US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Impact on Africa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Numerous cultures lost their fittest members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Families torn apart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Many African societies devastated by the introduction on guns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Impact on Americas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Growth of the colonies</a:t>
            </a:r>
          </a:p>
          <a:p>
            <a:pPr lvl="2"/>
            <a:r>
              <a:rPr lang="en-US" dirty="0" smtClean="0">
                <a:latin typeface="Franklin Gothic Book"/>
                <a:cs typeface="Franklin Gothic Book"/>
              </a:rPr>
              <a:t>Economic AND cultural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628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799" y="1315821"/>
            <a:ext cx="39356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000"/>
                </a:solidFill>
                <a:latin typeface="Copperplate Gothic Bold"/>
                <a:cs typeface="Copperplate Gothic Bold"/>
              </a:rPr>
              <a:t>The Columbian Exchange and Global Trade</a:t>
            </a:r>
            <a:endParaRPr lang="en-US" sz="4400" dirty="0">
              <a:solidFill>
                <a:srgbClr val="008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074" y="218210"/>
            <a:ext cx="2988731" cy="2988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124" y="3833776"/>
            <a:ext cx="3655749" cy="25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Columbian Exchange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13229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Columbian Exchange</a:t>
            </a:r>
            <a:r>
              <a:rPr lang="en-US" b="1" dirty="0" smtClean="0"/>
              <a:t> </a:t>
            </a:r>
            <a:r>
              <a:rPr lang="en-US" dirty="0" smtClean="0"/>
              <a:t>– the global transfer of </a:t>
            </a:r>
            <a:r>
              <a:rPr lang="en-US" u="sng" dirty="0" smtClean="0"/>
              <a:t>foods, plants, and animals</a:t>
            </a:r>
            <a:r>
              <a:rPr lang="en-US" dirty="0" smtClean="0"/>
              <a:t> during the colonization of the Americas</a:t>
            </a:r>
          </a:p>
          <a:p>
            <a:r>
              <a:rPr lang="en-US" dirty="0" smtClean="0"/>
              <a:t>Ships from the </a:t>
            </a:r>
            <a:r>
              <a:rPr lang="en-US" b="1" dirty="0" smtClean="0"/>
              <a:t>Americas (the New World) </a:t>
            </a:r>
            <a:r>
              <a:rPr lang="en-US" dirty="0" smtClean="0"/>
              <a:t>brought many items that people in </a:t>
            </a:r>
            <a:r>
              <a:rPr lang="en-US" b="1" dirty="0" smtClean="0"/>
              <a:t>Europe, Africa, and Asia (the Old World) </a:t>
            </a:r>
            <a:r>
              <a:rPr lang="en-US" dirty="0" smtClean="0"/>
              <a:t>had never seen</a:t>
            </a:r>
          </a:p>
          <a:p>
            <a:r>
              <a:rPr lang="en-US" dirty="0" smtClean="0"/>
              <a:t>Ships to the Americas brought livestock and foods, but also diseases such as smallpox and measles which led to the deaths of millions of Native Americans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1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0"/>
            <a:ext cx="338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and Potatoes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important items to travel from the New World to the Old</a:t>
            </a:r>
          </a:p>
          <a:p>
            <a:r>
              <a:rPr lang="en-US" dirty="0" smtClean="0"/>
              <a:t>Inexpensive to grow and nutritious</a:t>
            </a:r>
          </a:p>
          <a:p>
            <a:r>
              <a:rPr lang="en-US" dirty="0" smtClean="0"/>
              <a:t>Both became an important and steady part of diets around the world</a:t>
            </a:r>
          </a:p>
          <a:p>
            <a:pPr lvl="1"/>
            <a:r>
              <a:rPr lang="en-US" dirty="0" smtClean="0"/>
              <a:t>Boosted the world’s population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4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Global Trade</a:t>
            </a:r>
            <a:endParaRPr lang="en-US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Establishment of colonies in the Americas led to new wealth in Europe 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Dramatic growth of overseas trade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Both contributed to new business and trade practices during the 16</a:t>
            </a:r>
            <a:r>
              <a:rPr lang="en-US" baseline="30000" dirty="0" smtClean="0">
                <a:latin typeface="Franklin Gothic Book"/>
                <a:cs typeface="Franklin Gothic Book"/>
              </a:rPr>
              <a:t>th</a:t>
            </a:r>
            <a:r>
              <a:rPr lang="en-US" dirty="0" smtClean="0">
                <a:latin typeface="Franklin Gothic Book"/>
                <a:cs typeface="Franklin Gothic Book"/>
              </a:rPr>
              <a:t> and 17</a:t>
            </a:r>
            <a:r>
              <a:rPr lang="en-US" baseline="30000" dirty="0" smtClean="0">
                <a:latin typeface="Franklin Gothic Book"/>
                <a:cs typeface="Franklin Gothic Book"/>
              </a:rPr>
              <a:t>th</a:t>
            </a:r>
            <a:r>
              <a:rPr lang="en-US" dirty="0" smtClean="0">
                <a:latin typeface="Franklin Gothic Book"/>
                <a:cs typeface="Franklin Gothic Book"/>
              </a:rPr>
              <a:t> centuries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83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Rise of Capitalism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Capitalism</a:t>
            </a:r>
            <a:r>
              <a:rPr lang="en-US" dirty="0" smtClean="0">
                <a:latin typeface="Franklin Gothic Book"/>
                <a:cs typeface="Franklin Gothic Book"/>
              </a:rPr>
              <a:t> – an economic system based on private ownership and the investment of resources, such as money, for profit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Governments no longer the sole owner of great wealth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Businesses grew and flourished as merchants became wealthy and invested their money in trade and overseas exploration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The more money they made, the more they reinvested in other enterprises</a:t>
            </a:r>
          </a:p>
          <a:p>
            <a:pPr lvl="1"/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7619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16" y="881029"/>
            <a:ext cx="7561855" cy="527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0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Joint-Stock Companies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15822"/>
            <a:ext cx="8229600" cy="5274724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Joint-Stock Company </a:t>
            </a:r>
            <a:r>
              <a:rPr lang="en-US" dirty="0" smtClean="0"/>
              <a:t>– works like a modern corporation</a:t>
            </a:r>
          </a:p>
          <a:p>
            <a:pPr lvl="1"/>
            <a:r>
              <a:rPr lang="en-US" dirty="0" smtClean="0"/>
              <a:t>Investors buy shares in company</a:t>
            </a:r>
          </a:p>
          <a:p>
            <a:pPr lvl="1"/>
            <a:r>
              <a:rPr lang="en-US" dirty="0" smtClean="0"/>
              <a:t>Many people combine their wealth for a common purpose</a:t>
            </a:r>
          </a:p>
          <a:p>
            <a:pPr lvl="1"/>
            <a:r>
              <a:rPr lang="en-US" dirty="0" smtClean="0"/>
              <a:t>Purpose was colonization which took large amounts of money and involved a lot of risk</a:t>
            </a:r>
          </a:p>
          <a:p>
            <a:pPr lvl="1"/>
            <a:r>
              <a:rPr lang="en-US" dirty="0" smtClean="0"/>
              <a:t>If colony failed, investors lost only their small share</a:t>
            </a:r>
          </a:p>
          <a:p>
            <a:pPr lvl="1"/>
            <a:r>
              <a:rPr lang="en-US" dirty="0" smtClean="0"/>
              <a:t>If colony thrived, investors all shared in the profits</a:t>
            </a:r>
          </a:p>
          <a:p>
            <a:pPr lvl="1"/>
            <a:r>
              <a:rPr lang="en-US" dirty="0" smtClean="0"/>
              <a:t>Example:  Jamestown, England’s first colony in North America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9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Growth of Mercantilism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A new economic policy was </a:t>
            </a:r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mercantilism</a:t>
            </a:r>
          </a:p>
          <a:p>
            <a:pPr marL="0" indent="0">
              <a:buNone/>
            </a:pPr>
            <a:endParaRPr lang="en-US" b="1" dirty="0" smtClean="0">
              <a:latin typeface="Franklin Gothic Book"/>
              <a:cs typeface="Franklin Gothic Book"/>
            </a:endParaRP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A theory that a country’s power depended mainly on its wealth, so the goal of every country became the attainment of as much wealth (gold) as possible</a:t>
            </a:r>
          </a:p>
        </p:txBody>
      </p:sp>
    </p:spTree>
    <p:extLst>
      <p:ext uri="{BB962C8B-B14F-4D97-AF65-F5344CB8AC3E}">
        <p14:creationId xmlns:p14="http://schemas.microsoft.com/office/powerpoint/2010/main" val="29669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 of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According to the theory of mercantilism, a country could increase its wealth in two ways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Obtain as much gold as possible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Establish a </a:t>
            </a:r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favorable balance of trade</a:t>
            </a:r>
            <a:r>
              <a:rPr lang="en-US" b="1" dirty="0" smtClean="0">
                <a:latin typeface="Franklin Gothic Book"/>
                <a:cs typeface="Franklin Gothic Book"/>
              </a:rPr>
              <a:t> </a:t>
            </a:r>
            <a:r>
              <a:rPr lang="en-US" dirty="0" smtClean="0">
                <a:latin typeface="Franklin Gothic Book"/>
                <a:cs typeface="Franklin Gothic Book"/>
              </a:rPr>
              <a:t>in which it sold more goods than it bought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Colonies were vital to mercantilism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Source of silver and gold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Provided raw materials not found in home country</a:t>
            </a:r>
          </a:p>
          <a:p>
            <a:pPr lvl="1"/>
            <a:r>
              <a:rPr lang="en-US" dirty="0" smtClean="0">
                <a:latin typeface="Franklin Gothic Book"/>
                <a:cs typeface="Franklin Gothic Book"/>
              </a:rPr>
              <a:t>Provided a market for for home country’s goods</a:t>
            </a:r>
          </a:p>
        </p:txBody>
      </p:sp>
    </p:spTree>
    <p:extLst>
      <p:ext uri="{BB962C8B-B14F-4D97-AF65-F5344CB8AC3E}">
        <p14:creationId xmlns:p14="http://schemas.microsoft.com/office/powerpoint/2010/main" val="2692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66103" y="2177620"/>
            <a:ext cx="2219500" cy="20366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COLONY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524885" y="2177620"/>
            <a:ext cx="2219500" cy="20366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 COUNTRY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2700011" y="2597316"/>
            <a:ext cx="3824874" cy="617863"/>
          </a:xfrm>
          <a:prstGeom prst="rightArrow">
            <a:avLst/>
          </a:prstGeom>
          <a:solidFill>
            <a:srgbClr val="3FCD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RAW MATERIALS</a:t>
            </a:r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>
            <a:off x="2700011" y="3318156"/>
            <a:ext cx="3824874" cy="629306"/>
          </a:xfrm>
          <a:prstGeom prst="leftArrow">
            <a:avLst/>
          </a:prstGeom>
          <a:solidFill>
            <a:srgbClr val="CD775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MANUFACTURED GOODS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European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The economic revolution spurred the growth of towns and the rise of wealthy merchant class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However, the majority of Europeans remained poor and lived in rural areas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The wealth of European nations increased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Contributed to the creation of national identities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Expanded the power of European monarchs</a:t>
            </a:r>
          </a:p>
          <a:p>
            <a:endParaRPr lang="en-US" dirty="0">
              <a:latin typeface="Franklin Gothic Book"/>
              <a:cs typeface="Franklin Gothic Book"/>
            </a:endParaRPr>
          </a:p>
          <a:p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3763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Other Explorers</a:t>
            </a:r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7541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1500 – Portuguese explorer Cabral reached Brazil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1501 - </a:t>
            </a:r>
            <a:r>
              <a:rPr lang="en-US" dirty="0" err="1" smtClean="0">
                <a:latin typeface="Franklin Gothic Book"/>
                <a:cs typeface="Franklin Gothic Book"/>
              </a:rPr>
              <a:t>Amerigo</a:t>
            </a:r>
            <a:r>
              <a:rPr lang="en-US" dirty="0" smtClean="0">
                <a:latin typeface="Franklin Gothic Book"/>
                <a:cs typeface="Franklin Gothic Book"/>
              </a:rPr>
              <a:t> Vespucci traveled along coast of S. America; realized it wasn’t Asia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1513 – Spanish explorer, Balboa, crosses Panama to the Pacific; first European to see Pacific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1519- </a:t>
            </a:r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Ferdinand Magellan </a:t>
            </a:r>
            <a:r>
              <a:rPr lang="en-US" dirty="0" smtClean="0">
                <a:latin typeface="Franklin Gothic Book"/>
                <a:cs typeface="Franklin Gothic Book"/>
              </a:rPr>
              <a:t>sailed around tip of South America into Pacific; his crew arrived back in Spain </a:t>
            </a:r>
            <a:r>
              <a:rPr lang="en-US" smtClean="0">
                <a:latin typeface="Franklin Gothic Book"/>
                <a:cs typeface="Franklin Gothic Book"/>
              </a:rPr>
              <a:t>in 1522 </a:t>
            </a:r>
            <a:r>
              <a:rPr lang="en-US" dirty="0" smtClean="0">
                <a:latin typeface="Franklin Gothic Book"/>
                <a:cs typeface="Franklin Gothic Book"/>
              </a:rPr>
              <a:t>– the first people to circumnavigate the world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4319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" y="1006889"/>
            <a:ext cx="9128295" cy="53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0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Spanish Conquests in Mexico</a:t>
            </a:r>
            <a:endParaRPr lang="en-US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379"/>
            <a:ext cx="8229600" cy="5331933"/>
          </a:xfrm>
        </p:spPr>
        <p:txBody>
          <a:bodyPr/>
          <a:lstStyle/>
          <a:p>
            <a:r>
              <a:rPr lang="en-US" dirty="0" smtClean="0">
                <a:latin typeface="Franklin Gothic Book"/>
                <a:cs typeface="Franklin Gothic Book"/>
              </a:rPr>
              <a:t>Spanish conquistadores (conquerors) looking for gold and silver were the first Europeans to settlers in the Americas</a:t>
            </a:r>
          </a:p>
          <a:p>
            <a:r>
              <a:rPr lang="en-US" dirty="0" smtClean="0">
                <a:latin typeface="Franklin Gothic Book"/>
                <a:cs typeface="Franklin Gothic Book"/>
              </a:rPr>
              <a:t>1519 – </a:t>
            </a:r>
            <a:r>
              <a:rPr lang="en-US" b="1" dirty="0" smtClean="0">
                <a:solidFill>
                  <a:srgbClr val="0000FF"/>
                </a:solidFill>
                <a:latin typeface="Franklin Gothic Book"/>
                <a:cs typeface="Franklin Gothic Book"/>
              </a:rPr>
              <a:t>Hernando Cortés </a:t>
            </a:r>
            <a:r>
              <a:rPr lang="en-US" dirty="0" smtClean="0">
                <a:latin typeface="Franklin Gothic Book"/>
                <a:cs typeface="Franklin Gothic Book"/>
              </a:rPr>
              <a:t>lands in Mexico; conquers the Aztecs with superior weapons, horses, help from other native groups who hated the Aztec (remember human sacrifices?), and disease</a:t>
            </a:r>
          </a:p>
          <a:p>
            <a:pPr lvl="2"/>
            <a:r>
              <a:rPr lang="en-US" dirty="0" smtClean="0">
                <a:latin typeface="Franklin Gothic Book"/>
                <a:cs typeface="Franklin Gothic Book"/>
              </a:rPr>
              <a:t>Diseases eventually killed millions of native people of central Mexico</a:t>
            </a:r>
          </a:p>
          <a:p>
            <a:endParaRPr lang="en-US" dirty="0" smtClean="0">
              <a:latin typeface="Franklin Gothic Book"/>
              <a:cs typeface="Franklin Gothic Book"/>
            </a:endParaRPr>
          </a:p>
          <a:p>
            <a:endParaRPr lang="en-US" dirty="0" smtClean="0">
              <a:latin typeface="Franklin Gothic Book"/>
              <a:cs typeface="Franklin Gothic Book"/>
            </a:endParaRPr>
          </a:p>
          <a:p>
            <a:endParaRPr lang="en-US" dirty="0" smtClean="0">
              <a:latin typeface="Franklin Gothic Book"/>
              <a:cs typeface="Franklin Gothic Book"/>
            </a:endParaRPr>
          </a:p>
          <a:p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469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94" y="869586"/>
            <a:ext cx="7637887" cy="52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96900"/>
            <a:ext cx="64008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Franklin Gothic Book"/>
                <a:cs typeface="Franklin Gothic Book"/>
              </a:rPr>
              <a:t>Spanish Conquests in Peru</a:t>
            </a:r>
            <a:endParaRPr lang="en-US" dirty="0">
              <a:solidFill>
                <a:srgbClr val="FF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1532 – </a:t>
            </a:r>
            <a:r>
              <a:rPr lang="en-US" b="1" dirty="0" smtClean="0">
                <a:solidFill>
                  <a:srgbClr val="0000FF"/>
                </a:solidFill>
              </a:rPr>
              <a:t>Francisco Pizarro </a:t>
            </a:r>
            <a:r>
              <a:rPr lang="en-US" dirty="0" smtClean="0"/>
              <a:t>leads an army into Peru</a:t>
            </a:r>
          </a:p>
          <a:p>
            <a:r>
              <a:rPr lang="en-US" dirty="0" smtClean="0"/>
              <a:t>Meets the Incan leader, </a:t>
            </a:r>
            <a:r>
              <a:rPr lang="en-US" b="1" dirty="0" smtClean="0">
                <a:solidFill>
                  <a:srgbClr val="0000FF"/>
                </a:solidFill>
              </a:rPr>
              <a:t>Atahualpa</a:t>
            </a:r>
            <a:r>
              <a:rPr lang="en-US" dirty="0" smtClean="0"/>
              <a:t>, who is kidnapped and then killed</a:t>
            </a:r>
          </a:p>
          <a:p>
            <a:r>
              <a:rPr lang="en-US" dirty="0" smtClean="0"/>
              <a:t>Pizarro’s army then conquers the Incan capital of Cuzco</a:t>
            </a:r>
          </a:p>
          <a:p>
            <a:r>
              <a:rPr lang="en-US" dirty="0" smtClean="0"/>
              <a:t>Spanish explorers also conquer the Maya</a:t>
            </a:r>
          </a:p>
          <a:p>
            <a:r>
              <a:rPr lang="en-US" dirty="0" smtClean="0"/>
              <a:t>By the mid-16</a:t>
            </a:r>
            <a:r>
              <a:rPr lang="en-US" baseline="30000" dirty="0" smtClean="0"/>
              <a:t>th</a:t>
            </a:r>
            <a:r>
              <a:rPr lang="en-US" dirty="0" smtClean="0"/>
              <a:t> century, Spain had created an empire in the Americas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1072</Words>
  <Application>Microsoft Office PowerPoint</Application>
  <PresentationFormat>On-screen Show (4:3)</PresentationFormat>
  <Paragraphs>114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The Voyages of Christopher Columbus</vt:lpstr>
      <vt:lpstr>PowerPoint Presentation</vt:lpstr>
      <vt:lpstr>Other Explorers</vt:lpstr>
      <vt:lpstr>PowerPoint Presentation</vt:lpstr>
      <vt:lpstr>Spanish Conquests in Mexico</vt:lpstr>
      <vt:lpstr>PowerPoint Presentation</vt:lpstr>
      <vt:lpstr>PowerPoint Presentation</vt:lpstr>
      <vt:lpstr>Spanish Conquests in Peru</vt:lpstr>
      <vt:lpstr>PowerPoint Presentation</vt:lpstr>
      <vt:lpstr>Spain’s Pattern of Conquest</vt:lpstr>
      <vt:lpstr>PowerPoint Presentation</vt:lpstr>
      <vt:lpstr>PowerPoint Presentation</vt:lpstr>
      <vt:lpstr>Opposition to Spanish Rule</vt:lpstr>
      <vt:lpstr>PowerPoint Presentation</vt:lpstr>
      <vt:lpstr>The Causes of African Slavery</vt:lpstr>
      <vt:lpstr>The Atlantic Slave Trade</vt:lpstr>
      <vt:lpstr>The Triangular Trade</vt:lpstr>
      <vt:lpstr>PowerPoint Presentation</vt:lpstr>
      <vt:lpstr>PowerPoint Presentation</vt:lpstr>
      <vt:lpstr>PowerPoint Presentation</vt:lpstr>
      <vt:lpstr>Consequences of the Slave Trade</vt:lpstr>
      <vt:lpstr>PowerPoint Presentation</vt:lpstr>
      <vt:lpstr>The Columbian Exchange</vt:lpstr>
      <vt:lpstr>PowerPoint Presentation</vt:lpstr>
      <vt:lpstr>PowerPoint Presentation</vt:lpstr>
      <vt:lpstr>Corn and Potatoes</vt:lpstr>
      <vt:lpstr>Global Trade</vt:lpstr>
      <vt:lpstr>The Rise of Capitalism</vt:lpstr>
      <vt:lpstr>Joint-Stock Companies</vt:lpstr>
      <vt:lpstr>The Growth of Mercantilism</vt:lpstr>
      <vt:lpstr>Balance of Trade</vt:lpstr>
      <vt:lpstr>PowerPoint Presentation</vt:lpstr>
      <vt:lpstr>Changes in European Society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McCann</dc:creator>
  <cp:lastModifiedBy>Elkin City Schools</cp:lastModifiedBy>
  <cp:revision>47</cp:revision>
  <cp:lastPrinted>2014-10-02T19:00:10Z</cp:lastPrinted>
  <dcterms:created xsi:type="dcterms:W3CDTF">2012-08-29T16:30:32Z</dcterms:created>
  <dcterms:modified xsi:type="dcterms:W3CDTF">2014-11-17T14:00:58Z</dcterms:modified>
</cp:coreProperties>
</file>